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DCC8E5BA-6F05-5C47-AD37-93E76D583D23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E5BA-6F05-5C47-AD37-93E76D583D23}" type="datetimeFigureOut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DFFE-8783-EE44-AE13-49AC4CA5C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E5BA-6F05-5C47-AD37-93E76D583D23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DFFE-8783-EE44-AE13-49AC4CA5C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E5BA-6F05-5C47-AD37-93E76D583D23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DFFE-8783-EE44-AE13-49AC4CA5C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E5BA-6F05-5C47-AD37-93E76D583D23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DFFE-8783-EE44-AE13-49AC4CA5C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E5BA-6F05-5C47-AD37-93E76D583D23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DFFE-8783-EE44-AE13-49AC4CA5C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E5BA-6F05-5C47-AD37-93E76D583D23}" type="datetimeFigureOut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DFFE-8783-EE44-AE13-49AC4CA5C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E5BA-6F05-5C47-AD37-93E76D583D23}" type="datetimeFigureOut">
              <a:rPr lang="en-US" smtClean="0"/>
              <a:t>9/19/14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DFFE-8783-EE44-AE13-49AC4CA5C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E5BA-6F05-5C47-AD37-93E76D583D23}" type="datetimeFigureOut">
              <a:rPr lang="en-US" smtClean="0"/>
              <a:t>9/19/14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DFFE-8783-EE44-AE13-49AC4CA5C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E5BA-6F05-5C47-AD37-93E76D583D23}" type="datetimeFigureOut">
              <a:rPr lang="en-US" smtClean="0"/>
              <a:t>9/19/14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DFFE-8783-EE44-AE13-49AC4CA5C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E5BA-6F05-5C47-AD37-93E76D583D23}" type="datetimeFigureOut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DFFE-8783-EE44-AE13-49AC4CA5C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E5BA-6F05-5C47-AD37-93E76D583D23}" type="datetimeFigureOut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DFFE-8783-EE44-AE13-49AC4CA5C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C8E5BA-6F05-5C47-AD37-93E76D583D23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DCDFFE-8783-EE44-AE13-49AC4CA5CFA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bigmyth.com/" TargetMode="Externa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695015"/>
            <a:ext cx="7086600" cy="1847850"/>
          </a:xfrm>
        </p:spPr>
        <p:txBody>
          <a:bodyPr/>
          <a:lstStyle/>
          <a:p>
            <a:r>
              <a:rPr lang="en-US" dirty="0" smtClean="0"/>
              <a:t>Native Voices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42865"/>
            <a:ext cx="70866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After annotating passages from </a:t>
            </a:r>
            <a:r>
              <a:rPr lang="en-US" b="1" dirty="0" smtClean="0">
                <a:solidFill>
                  <a:schemeClr val="tx1"/>
                </a:solidFill>
                <a:hlinkClick r:id="rId2" tooltip="Creation Stories"/>
              </a:rPr>
              <a:t>creation stories of the Americas</a:t>
            </a:r>
            <a:r>
              <a:rPr lang="en-US" b="1" dirty="0" smtClean="0">
                <a:solidFill>
                  <a:schemeClr val="tx1"/>
                </a:solidFill>
              </a:rPr>
              <a:t>, students will be able to identify native views of “human nature” completing summaries that include events used to develop moral lesson in the story.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333" y="913175"/>
            <a:ext cx="6350000" cy="2578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67" y="119973"/>
            <a:ext cx="7272339" cy="1339009"/>
          </a:xfrm>
        </p:spPr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688" y="1458982"/>
            <a:ext cx="8049868" cy="466718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is the role that “ nature” plays in the central conflict of Arthur Miller’s </a:t>
            </a:r>
            <a:r>
              <a:rPr lang="en-US" i="1" dirty="0" smtClean="0"/>
              <a:t>The Crucible?  </a:t>
            </a:r>
            <a:r>
              <a:rPr lang="en-US" dirty="0" smtClean="0"/>
              <a:t> What does this reveal about Puritan attitudes toward “nature”? Explain using specific examples from the play.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927031" y="754063"/>
            <a:ext cx="7272338" cy="9588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First read…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67" y="2160073"/>
            <a:ext cx="8084822" cy="396609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ea typeface="ＭＳ Ｐゴシック" charset="-128"/>
                <a:cs typeface="ＭＳ Ｐゴシック" charset="-128"/>
              </a:rPr>
              <a:t>Number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the Paragraphs.</a:t>
            </a:r>
          </a:p>
          <a:p>
            <a:pPr eaLnBrk="1" hangingPunct="1"/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Look at the title and use your background knowledge to </a:t>
            </a:r>
            <a:r>
              <a:rPr lang="en-US" b="1" dirty="0" smtClean="0">
                <a:latin typeface="+mj-lt"/>
                <a:ea typeface="ＭＳ Ｐゴシック" charset="-128"/>
                <a:cs typeface="ＭＳ Ｐゴシック" charset="-128"/>
              </a:rPr>
              <a:t>predict </a:t>
            </a: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what author will be arguing in this essay.</a:t>
            </a:r>
          </a:p>
          <a:p>
            <a:pPr eaLnBrk="1" hangingPunct="1"/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Quick-Read: 3 minutes</a:t>
            </a:r>
          </a:p>
          <a:p>
            <a:pPr lvl="1"/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Skim through the article and </a:t>
            </a:r>
            <a:r>
              <a:rPr lang="en-US" b="1" dirty="0" smtClean="0">
                <a:latin typeface="+mj-lt"/>
                <a:ea typeface="ＭＳ Ｐゴシック" charset="-128"/>
                <a:cs typeface="ＭＳ Ｐゴシック" charset="-128"/>
              </a:rPr>
              <a:t>circle KEY words </a:t>
            </a: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that seem to be important to what he will be arguing or communicating.  </a:t>
            </a:r>
            <a:endParaRPr lang="en-US" dirty="0" smtClean="0">
              <a:latin typeface="+mj-lt"/>
            </a:endParaRPr>
          </a:p>
          <a:p>
            <a:pPr lvl="2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Second: ANNOTATE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1779294"/>
            <a:ext cx="7824787" cy="50787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3200" u="sng" dirty="0" smtClean="0"/>
          </a:p>
          <a:p>
            <a:r>
              <a:rPr lang="en-US" sz="3200" u="sng" dirty="0" smtClean="0"/>
              <a:t>Teacher reads TWO PARAGRAPHS AT A TIME. Leaves one minute for student to do the following:</a:t>
            </a:r>
          </a:p>
          <a:p>
            <a:r>
              <a:rPr lang="en-US" sz="3200" u="sng" dirty="0" smtClean="0"/>
              <a:t>Underline </a:t>
            </a:r>
            <a:r>
              <a:rPr lang="en-US" sz="3200" dirty="0" smtClean="0"/>
              <a:t>sentences that help you understand the author’s argument and purpose. Use the following questions to guide your annotations.</a:t>
            </a:r>
          </a:p>
          <a:p>
            <a:pPr lvl="2"/>
            <a:r>
              <a:rPr lang="en-US" sz="3200" dirty="0" smtClean="0"/>
              <a:t>What is the author’s </a:t>
            </a:r>
            <a:r>
              <a:rPr lang="en-US" sz="3200" b="1" dirty="0" smtClean="0"/>
              <a:t>argument</a:t>
            </a:r>
            <a:r>
              <a:rPr lang="en-US" sz="3200" dirty="0" smtClean="0"/>
              <a:t>? </a:t>
            </a:r>
            <a:r>
              <a:rPr lang="en-US" sz="3200" b="1" dirty="0" smtClean="0"/>
              <a:t>Purpose</a:t>
            </a:r>
            <a:r>
              <a:rPr lang="en-US" sz="3200" dirty="0" smtClean="0"/>
              <a:t>?</a:t>
            </a:r>
          </a:p>
          <a:p>
            <a:pPr lvl="2"/>
            <a:r>
              <a:rPr lang="en-US" sz="3200" dirty="0" smtClean="0"/>
              <a:t>How </a:t>
            </a:r>
            <a:r>
              <a:rPr lang="en-US" sz="3200" b="1" dirty="0" smtClean="0"/>
              <a:t>evidence </a:t>
            </a:r>
            <a:r>
              <a:rPr lang="en-US" sz="3200" dirty="0" smtClean="0"/>
              <a:t>does the author use to support his argument and accomplish his purpose?  </a:t>
            </a:r>
          </a:p>
          <a:p>
            <a:pPr lvl="2"/>
            <a:r>
              <a:rPr lang="en-US" sz="3200" dirty="0" smtClean="0"/>
              <a:t>What is the author’s </a:t>
            </a:r>
            <a:r>
              <a:rPr lang="en-US" sz="3200" b="1" dirty="0" smtClean="0"/>
              <a:t>tone</a:t>
            </a:r>
            <a:r>
              <a:rPr lang="en-US" sz="3200" dirty="0" smtClean="0"/>
              <a:t>?  What </a:t>
            </a:r>
            <a:r>
              <a:rPr lang="en-US" sz="3200" b="1" dirty="0" smtClean="0"/>
              <a:t>word choices </a:t>
            </a:r>
            <a:r>
              <a:rPr lang="en-US" sz="3200" dirty="0" smtClean="0"/>
              <a:t>does he make to communicate the appropriate tone?</a:t>
            </a:r>
          </a:p>
          <a:p>
            <a:pPr lvl="2"/>
            <a:r>
              <a:rPr lang="en-US" sz="3200" dirty="0" smtClean="0"/>
              <a:t>Do you agree with him?  Why or why not?</a:t>
            </a:r>
          </a:p>
          <a:p>
            <a:pPr lvl="1">
              <a:buNone/>
            </a:pPr>
            <a:endParaRPr lang="en-US" sz="3200" dirty="0" smtClean="0"/>
          </a:p>
          <a:p>
            <a:endParaRPr lang="en-US" sz="3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89025" y="754063"/>
            <a:ext cx="7272338" cy="9588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After your 2nd read…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83" y="1968500"/>
            <a:ext cx="8356706" cy="4709583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the author’s purpose in writing this essay? In other words, what is he trying to accomplish?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his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central claim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or argument?</a:t>
            </a:r>
          </a:p>
          <a:p>
            <a:pPr>
              <a:buNone/>
            </a:pPr>
            <a:r>
              <a:rPr lang="en-US" b="1" dirty="0" smtClean="0"/>
              <a:t>Simple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The article argues that ____________ is  bad/good _______because______.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Sufficient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According to ______, ____________.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Sophisticated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In the article, “________,” _____ asserts/ proposes/ claims _______________.</a:t>
            </a:r>
          </a:p>
          <a:p>
            <a:pPr eaLnBrk="1" hangingPunct="1">
              <a:buNone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2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read: </a:t>
            </a:r>
            <a:r>
              <a:rPr lang="en-US" sz="4200" dirty="0" smtClean="0">
                <a:solidFill>
                  <a:srgbClr val="FF0000"/>
                </a:solidFill>
              </a:rPr>
              <a:t>MARGINALIA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US" sz="3200" dirty="0" smtClean="0"/>
              <a:t>SECOND READ: Explain your annotations:</a:t>
            </a:r>
          </a:p>
          <a:p>
            <a:pPr lvl="1">
              <a:buNone/>
            </a:pPr>
            <a:r>
              <a:rPr lang="en-US" sz="3200" dirty="0" smtClean="0"/>
              <a:t>	*  Identify and Summarize Main </a:t>
            </a:r>
            <a:r>
              <a:rPr lang="en-US" sz="3200" dirty="0" smtClean="0"/>
              <a:t>Ideas and arguments: </a:t>
            </a:r>
            <a:r>
              <a:rPr lang="en-US" sz="3200" dirty="0" smtClean="0">
                <a:solidFill>
                  <a:srgbClr val="FF0000"/>
                </a:solidFill>
              </a:rPr>
              <a:t>i.e. </a:t>
            </a:r>
            <a:r>
              <a:rPr lang="en-US" sz="3200" i="1" dirty="0" smtClean="0">
                <a:solidFill>
                  <a:srgbClr val="FF0000"/>
                </a:solidFill>
              </a:rPr>
              <a:t>This explains that___.  </a:t>
            </a:r>
          </a:p>
          <a:p>
            <a:pPr lvl="1">
              <a:buNone/>
            </a:pPr>
            <a:r>
              <a:rPr lang="en-US" sz="3200" dirty="0" smtClean="0">
                <a:latin typeface="Zapf Dingbats"/>
                <a:ea typeface="Zapf Dingbats"/>
                <a:cs typeface="Zapf Dingbats"/>
              </a:rPr>
              <a:t>	✔  </a:t>
            </a:r>
            <a:r>
              <a:rPr lang="en-US" sz="3200" dirty="0" smtClean="0">
                <a:latin typeface="+mj-lt"/>
                <a:ea typeface="Zapf Dingbats"/>
                <a:cs typeface="Zapf Dingbats"/>
              </a:rPr>
              <a:t>Evidence used to support argument: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+mj-lt"/>
                <a:ea typeface="Zapf Dingbats"/>
                <a:cs typeface="Zapf Dingbats"/>
              </a:rPr>
              <a:t> i.e. </a:t>
            </a:r>
            <a:r>
              <a:rPr lang="en-US" sz="3200" i="1" dirty="0" smtClean="0">
                <a:solidFill>
                  <a:srgbClr val="FF0000"/>
                </a:solidFill>
                <a:ea typeface="Zapf Dingbats"/>
                <a:cs typeface="Zapf Dingbats"/>
              </a:rPr>
              <a:t>This demonstrates/ illustrates/conveys.</a:t>
            </a:r>
          </a:p>
          <a:p>
            <a:pPr lvl="1">
              <a:buNone/>
            </a:pPr>
            <a:r>
              <a:rPr lang="en-US" sz="3200" dirty="0" smtClean="0">
                <a:ea typeface="Zapf Dingbats"/>
                <a:cs typeface="Zapf Dingbats"/>
              </a:rPr>
              <a:t>	?	 Clarify questions and confusion: </a:t>
            </a:r>
          </a:p>
          <a:p>
            <a:pPr lvl="1">
              <a:buNone/>
            </a:pPr>
            <a:r>
              <a:rPr lang="en-US" sz="3200" i="1" dirty="0" smtClean="0">
                <a:solidFill>
                  <a:srgbClr val="FF0000"/>
                </a:solidFill>
                <a:ea typeface="Zapf Dingbats"/>
                <a:cs typeface="Zapf Dingbats"/>
              </a:rPr>
              <a:t>i.e. I don’t understand ____.  What does ___ mean? I wonder why____.</a:t>
            </a:r>
          </a:p>
          <a:p>
            <a:pPr lvl="1">
              <a:buNone/>
            </a:pPr>
            <a:endParaRPr lang="en-US" sz="3200" dirty="0" smtClean="0"/>
          </a:p>
          <a:p>
            <a:endParaRPr lang="en-US" sz="3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22" y="1801906"/>
            <a:ext cx="8154820" cy="432425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TOPIC SENTENCE:  What is the central claim of Joseph </a:t>
            </a:r>
            <a:r>
              <a:rPr lang="en-US" dirty="0" err="1" smtClean="0"/>
              <a:t>Bruchac’s</a:t>
            </a:r>
            <a:r>
              <a:rPr lang="en-US" dirty="0" smtClean="0"/>
              <a:t> essay, “The Sun Still Rises in the Same Sky”? </a:t>
            </a:r>
          </a:p>
          <a:p>
            <a:r>
              <a:rPr lang="en-US" dirty="0" smtClean="0"/>
              <a:t>INTRODUCTION TO EVIDENCE:  What is the purpose of his essay?</a:t>
            </a:r>
          </a:p>
          <a:p>
            <a:r>
              <a:rPr lang="en-US" dirty="0" smtClean="0"/>
              <a:t>EVIDENCE:  What examples/ evidence does he provide to support his central claim?</a:t>
            </a:r>
          </a:p>
          <a:p>
            <a:r>
              <a:rPr lang="en-US" dirty="0" smtClean="0"/>
              <a:t>ANALYZE:  What do his examples/ evidence reveal/ prove/ illustrate?</a:t>
            </a:r>
          </a:p>
          <a:p>
            <a:r>
              <a:rPr lang="en-US" dirty="0" smtClean="0"/>
              <a:t>COMMENTARY:  What does </a:t>
            </a:r>
            <a:r>
              <a:rPr lang="en-US" dirty="0" err="1" smtClean="0"/>
              <a:t>Bruchac’s</a:t>
            </a:r>
            <a:r>
              <a:rPr lang="en-US" dirty="0" smtClean="0"/>
              <a:t> essay contribute to your understanding of American literature?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39</TotalTime>
  <Words>454</Words>
  <Application>Microsoft Macintosh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Tradition</vt:lpstr>
      <vt:lpstr>Native Voices</vt:lpstr>
      <vt:lpstr>Reflection</vt:lpstr>
      <vt:lpstr>First read…</vt:lpstr>
      <vt:lpstr>Second: ANNOTATE</vt:lpstr>
      <vt:lpstr>After your 2nd read…</vt:lpstr>
      <vt:lpstr>Third read: MARGINALIA</vt:lpstr>
      <vt:lpstr>Background Paragraph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Voices</dc:title>
  <dc:creator>gghs</dc:creator>
  <cp:lastModifiedBy>gghs</cp:lastModifiedBy>
  <cp:revision>1</cp:revision>
  <dcterms:created xsi:type="dcterms:W3CDTF">2014-09-19T18:41:43Z</dcterms:created>
  <dcterms:modified xsi:type="dcterms:W3CDTF">2014-09-19T19:21:27Z</dcterms:modified>
</cp:coreProperties>
</file>