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1" r:id="rId1"/>
  </p:sldMasterIdLst>
  <p:notesMasterIdLst>
    <p:notesMasterId r:id="rId18"/>
  </p:notesMasterIdLst>
  <p:sldIdLst>
    <p:sldId id="256" r:id="rId2"/>
    <p:sldId id="273" r:id="rId3"/>
    <p:sldId id="285" r:id="rId4"/>
    <p:sldId id="264" r:id="rId5"/>
    <p:sldId id="274" r:id="rId6"/>
    <p:sldId id="266" r:id="rId7"/>
    <p:sldId id="284" r:id="rId8"/>
    <p:sldId id="258" r:id="rId9"/>
    <p:sldId id="275" r:id="rId10"/>
    <p:sldId id="276" r:id="rId11"/>
    <p:sldId id="277" r:id="rId12"/>
    <p:sldId id="279" r:id="rId13"/>
    <p:sldId id="278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D350A-5305-1F44-A311-6CDB377E4806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63AA9-C8B3-3341-B2E2-FB3935866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Have students use circle map to write a paragraph on Jonathan Edwards.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DB00FD-12EC-1E40-81CB-78650FA05617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5</a:t>
            </a:fld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12B8C053-1182-3F4A-952E-3E7798678690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053-1182-3F4A-952E-3E7798678690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A0BF-4E08-F342-ACF9-94625571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053-1182-3F4A-952E-3E7798678690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A0BF-4E08-F342-ACF9-94625571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053-1182-3F4A-952E-3E7798678690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A0BF-4E08-F342-ACF9-94625571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053-1182-3F4A-952E-3E7798678690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A0BF-4E08-F342-ACF9-94625571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053-1182-3F4A-952E-3E7798678690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A0BF-4E08-F342-ACF9-94625571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053-1182-3F4A-952E-3E7798678690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A0BF-4E08-F342-ACF9-94625571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053-1182-3F4A-952E-3E7798678690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A0BF-4E08-F342-ACF9-94625571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053-1182-3F4A-952E-3E7798678690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A0BF-4E08-F342-ACF9-94625571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053-1182-3F4A-952E-3E7798678690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A0BF-4E08-F342-ACF9-94625571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053-1182-3F4A-952E-3E7798678690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A0BF-4E08-F342-ACF9-94625571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C053-1182-3F4A-952E-3E7798678690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A0BF-4E08-F342-ACF9-94625571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B8C053-1182-3F4A-952E-3E7798678690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9DA0BF-4E08-F342-ACF9-94625571C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3711784"/>
            <a:ext cx="7398111" cy="1847850"/>
          </a:xfrm>
        </p:spPr>
        <p:txBody>
          <a:bodyPr/>
          <a:lstStyle/>
          <a:p>
            <a:r>
              <a:rPr lang="en-US" sz="3800" dirty="0" smtClean="0"/>
              <a:t>Speech to the Virginia Convention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94782"/>
            <a:ext cx="7086600" cy="1752600"/>
          </a:xfrm>
        </p:spPr>
        <p:txBody>
          <a:bodyPr/>
          <a:lstStyle/>
          <a:p>
            <a:r>
              <a:rPr lang="en-US" dirty="0" smtClean="0"/>
              <a:t>By</a:t>
            </a:r>
            <a:r>
              <a:rPr lang="en-US" dirty="0" smtClean="0"/>
              <a:t> Patrick Henry</a:t>
            </a:r>
            <a:endParaRPr lang="en-US" dirty="0"/>
          </a:p>
        </p:txBody>
      </p:sp>
      <p:pic>
        <p:nvPicPr>
          <p:cNvPr id="5" name="Picture 4" descr="Patrick Hen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634" y="1017671"/>
            <a:ext cx="2895600" cy="35433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27100" y="754063"/>
            <a:ext cx="7272338" cy="9588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First read…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160588"/>
            <a:ext cx="8085138" cy="3965575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Char char=""/>
              <a:defRPr/>
            </a:pPr>
            <a:r>
              <a:rPr lang="en-US" b="1" dirty="0" smtClean="0">
                <a:ea typeface="ＭＳ Ｐゴシック" charset="-128"/>
                <a:cs typeface="ＭＳ Ｐゴシック" charset="-128"/>
              </a:rPr>
              <a:t>Number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the Paragraphs.</a:t>
            </a:r>
          </a:p>
          <a:p>
            <a:pPr eaLnBrk="1" hangingPunct="1">
              <a:buFont typeface="Wingdings" charset="2"/>
              <a:buChar char=""/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Look at the title and use your background knowledge to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predict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what author will be arguing in this essay.</a:t>
            </a:r>
          </a:p>
          <a:p>
            <a:pPr eaLnBrk="1" hangingPunct="1">
              <a:buFont typeface="Wingdings" charset="2"/>
              <a:buChar char=""/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Quick-Read: 3 minutes</a:t>
            </a:r>
          </a:p>
          <a:p>
            <a:pPr lvl="1">
              <a:buFont typeface="Wingdings" charset="2"/>
              <a:buChar char=""/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Skim through the article and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circle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 LOADED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words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that convey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tone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and seem important to what he will be arguing or communicating.  </a:t>
            </a:r>
            <a:endParaRPr lang="en-US" dirty="0" smtClean="0">
              <a:latin typeface="+mj-lt"/>
            </a:endParaRPr>
          </a:p>
          <a:p>
            <a:pPr lvl="2" eaLnBrk="1" hangingPunct="1">
              <a:buFont typeface="Wingdings" charset="2"/>
              <a:buChar char=""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buFont typeface="Wingdings" charset="2"/>
              <a:buChar char=""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Second: ANNOTATE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957263"/>
            <a:ext cx="7824787" cy="52451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None/>
              <a:defRPr/>
            </a:pPr>
            <a:endParaRPr lang="en-US" sz="3200" u="sng" dirty="0" smtClean="0"/>
          </a:p>
          <a:p>
            <a:pPr>
              <a:buFont typeface="Wingdings" charset="2"/>
              <a:buChar char=""/>
              <a:defRPr/>
            </a:pPr>
            <a:r>
              <a:rPr lang="en-US" sz="3200" u="sng" dirty="0" smtClean="0"/>
              <a:t>Teacher reads TWO PARAGRAPHS AT A TIME. Leaves one minute for student to do the following:</a:t>
            </a:r>
          </a:p>
          <a:p>
            <a:pPr>
              <a:buFont typeface="Wingdings" charset="2"/>
              <a:buChar char=""/>
              <a:defRPr/>
            </a:pPr>
            <a:r>
              <a:rPr lang="en-US" sz="3200" u="sng" dirty="0" smtClean="0"/>
              <a:t>Underline </a:t>
            </a:r>
            <a:r>
              <a:rPr lang="en-US" sz="3200" dirty="0" smtClean="0"/>
              <a:t>sentences that help you understand the author’s argument and purpose. Use the following questions to guide your annotations.</a:t>
            </a:r>
          </a:p>
          <a:p>
            <a:pPr lvl="2">
              <a:buFont typeface="Wingdings" charset="2"/>
              <a:buChar char=""/>
              <a:defRPr/>
            </a:pPr>
            <a:r>
              <a:rPr lang="en-US" sz="3200" dirty="0" smtClean="0"/>
              <a:t>What is the author’s </a:t>
            </a:r>
            <a:r>
              <a:rPr lang="en-US" sz="3200" b="1" dirty="0" smtClean="0"/>
              <a:t>argument</a:t>
            </a:r>
            <a:r>
              <a:rPr lang="en-US" sz="3200" dirty="0" smtClean="0"/>
              <a:t>? </a:t>
            </a:r>
            <a:r>
              <a:rPr lang="en-US" sz="3200" b="1" dirty="0" smtClean="0"/>
              <a:t>Purpose</a:t>
            </a:r>
            <a:r>
              <a:rPr lang="en-US" sz="3200" dirty="0" smtClean="0"/>
              <a:t>?</a:t>
            </a:r>
          </a:p>
          <a:p>
            <a:pPr lvl="2">
              <a:buFont typeface="Wingdings" charset="2"/>
              <a:buChar char=""/>
              <a:defRPr/>
            </a:pPr>
            <a:r>
              <a:rPr lang="en-US" sz="3200" dirty="0" smtClean="0"/>
              <a:t>How does the author use IMAGERY &amp; FIGURATIVE LANGUAGE to support his argument and accomplish his purpose?  </a:t>
            </a:r>
          </a:p>
          <a:p>
            <a:pPr lvl="2">
              <a:buFont typeface="Wingdings" charset="2"/>
              <a:buChar char=""/>
              <a:defRPr/>
            </a:pPr>
            <a:r>
              <a:rPr lang="en-US" sz="3200" dirty="0" smtClean="0"/>
              <a:t>What is the author’s </a:t>
            </a:r>
            <a:r>
              <a:rPr lang="en-US" sz="3200" b="1" dirty="0" smtClean="0"/>
              <a:t>tone</a:t>
            </a:r>
            <a:r>
              <a:rPr lang="en-US" sz="3200" dirty="0" smtClean="0"/>
              <a:t>?  What </a:t>
            </a:r>
            <a:r>
              <a:rPr lang="en-US" sz="3200" b="1" dirty="0" smtClean="0"/>
              <a:t>word choices </a:t>
            </a:r>
            <a:r>
              <a:rPr lang="en-US" sz="3200" dirty="0" smtClean="0"/>
              <a:t>does he make to communicate the appropriate tone?</a:t>
            </a:r>
            <a:endParaRPr lang="en-US" sz="3200" dirty="0" smtClean="0"/>
          </a:p>
          <a:p>
            <a:pPr lvl="1">
              <a:buFont typeface="Wingdings" charset="2"/>
              <a:buNone/>
              <a:defRPr/>
            </a:pPr>
            <a:endParaRPr lang="en-US" sz="3200" dirty="0" smtClean="0"/>
          </a:p>
          <a:p>
            <a:pPr>
              <a:buFont typeface="Wingdings" charset="2"/>
              <a:buChar char=""/>
              <a:defRPr/>
            </a:pPr>
            <a:endParaRPr lang="en-US" sz="3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After 2</a:t>
            </a:r>
            <a:r>
              <a:rPr lang="en-US" baseline="30000" dirty="0" smtClean="0">
                <a:ea typeface="ＭＳ Ｐゴシック" pitchFamily="-65" charset="-128"/>
                <a:cs typeface="ＭＳ Ｐゴシック" pitchFamily="-65" charset="-128"/>
              </a:rPr>
              <a:t>nd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 read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lang="en-US" sz="42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MARGINALIA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charset="2"/>
              <a:buNone/>
              <a:defRPr/>
            </a:pPr>
            <a:r>
              <a:rPr lang="en-US" sz="3200" dirty="0" smtClean="0"/>
              <a:t>SECOND READ: Explain your annotations:</a:t>
            </a:r>
          </a:p>
          <a:p>
            <a:pPr lvl="1">
              <a:buFont typeface="Wingdings" charset="2"/>
              <a:buNone/>
              <a:defRPr/>
            </a:pPr>
            <a:r>
              <a:rPr lang="en-US" sz="3200" dirty="0" smtClean="0"/>
              <a:t>	*  Identify and Summarize Main Ideas: </a:t>
            </a:r>
            <a:r>
              <a:rPr lang="en-US" sz="3200" dirty="0" smtClean="0">
                <a:solidFill>
                  <a:srgbClr val="FF0000"/>
                </a:solidFill>
              </a:rPr>
              <a:t>i.e. </a:t>
            </a:r>
            <a:r>
              <a:rPr lang="en-US" sz="3200" i="1" dirty="0" smtClean="0">
                <a:solidFill>
                  <a:srgbClr val="FF0000"/>
                </a:solidFill>
              </a:rPr>
              <a:t>This explains that___.  </a:t>
            </a:r>
          </a:p>
          <a:p>
            <a:pPr lvl="1">
              <a:buFont typeface="Wingdings" charset="2"/>
              <a:buNone/>
              <a:defRPr/>
            </a:pPr>
            <a:r>
              <a:rPr lang="en-US" sz="3200" dirty="0" smtClean="0">
                <a:latin typeface="Zapf Dingbats"/>
                <a:ea typeface="Zapf Dingbats"/>
                <a:cs typeface="Zapf Dingbats"/>
              </a:rPr>
              <a:t>	✔  </a:t>
            </a:r>
            <a:r>
              <a:rPr lang="en-US" sz="3200" dirty="0" smtClean="0">
                <a:latin typeface="+mj-lt"/>
                <a:ea typeface="Zapf Dingbats"/>
                <a:cs typeface="Zapf Dingbats"/>
              </a:rPr>
              <a:t>Evidence used to support argument:</a:t>
            </a:r>
          </a:p>
          <a:p>
            <a:pPr lvl="1">
              <a:buFont typeface="Wingdings" charset="2"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Zapf Dingbats"/>
                <a:cs typeface="Zapf Dingbats"/>
              </a:rPr>
              <a:t> i.e. </a:t>
            </a: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This demonstrates/ illustrates/conveys.</a:t>
            </a:r>
          </a:p>
          <a:p>
            <a:pPr lvl="1">
              <a:buFont typeface="Wingdings" charset="2"/>
              <a:buNone/>
              <a:defRPr/>
            </a:pPr>
            <a:r>
              <a:rPr lang="en-US" sz="3200" dirty="0" smtClean="0">
                <a:ea typeface="Zapf Dingbats"/>
                <a:cs typeface="Zapf Dingbats"/>
              </a:rPr>
              <a:t>	?	 Clarify questions and confusion: </a:t>
            </a:r>
          </a:p>
          <a:p>
            <a:pPr lvl="1">
              <a:buFont typeface="Wingdings" charset="2"/>
              <a:buNone/>
              <a:defRPr/>
            </a:pP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i.e. I don’t understand ____.  What does ___ mean? I wonder why____.</a:t>
            </a:r>
          </a:p>
          <a:p>
            <a:pPr lvl="1">
              <a:buFont typeface="Wingdings" charset="2"/>
              <a:buNone/>
              <a:defRPr/>
            </a:pPr>
            <a:endParaRPr lang="en-US" sz="3200" dirty="0" smtClean="0"/>
          </a:p>
          <a:p>
            <a:pPr>
              <a:buFont typeface="Wingdings" charset="2"/>
              <a:buChar char=""/>
              <a:defRPr/>
            </a:pPr>
            <a:endParaRPr lang="en-US" sz="3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89025" y="373063"/>
            <a:ext cx="7272338" cy="9588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After your 2nd read…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290638"/>
            <a:ext cx="8356600" cy="471011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charset="2"/>
              <a:buChar char="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What is the author’s purpose in writing this text? In other words, what is he trying to accomplish?</a:t>
            </a:r>
          </a:p>
          <a:p>
            <a:pPr eaLnBrk="1" hangingPunct="1">
              <a:buFont typeface="Wingdings" charset="2"/>
              <a:buChar char="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What is his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central claim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or argument?</a:t>
            </a:r>
          </a:p>
          <a:p>
            <a:pPr>
              <a:buFont typeface="Wingdings" charset="2"/>
              <a:buNone/>
              <a:defRPr/>
            </a:pPr>
            <a:r>
              <a:rPr lang="en-US" b="1" dirty="0" smtClean="0"/>
              <a:t>Simple</a:t>
            </a:r>
            <a:r>
              <a:rPr lang="en-US" dirty="0" smtClean="0"/>
              <a:t>: </a:t>
            </a:r>
          </a:p>
          <a:p>
            <a:pPr>
              <a:buFont typeface="Wingdings" charset="2"/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The text argues that ____________ _______because______.</a:t>
            </a:r>
          </a:p>
          <a:p>
            <a:pPr>
              <a:buFont typeface="Wingdings" charset="2"/>
              <a:buNone/>
              <a:defRPr/>
            </a:pPr>
            <a:endParaRPr lang="en-US" dirty="0" smtClean="0"/>
          </a:p>
          <a:p>
            <a:pPr>
              <a:buFont typeface="Wingdings" charset="2"/>
              <a:buNone/>
              <a:defRPr/>
            </a:pPr>
            <a:r>
              <a:rPr lang="en-US" b="1" dirty="0" smtClean="0"/>
              <a:t>Sufficient</a:t>
            </a:r>
            <a:r>
              <a:rPr lang="en-US" dirty="0" smtClean="0"/>
              <a:t>: </a:t>
            </a:r>
          </a:p>
          <a:p>
            <a:pPr>
              <a:buFont typeface="Wingdings" charset="2"/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According to ______, ____________.</a:t>
            </a:r>
          </a:p>
          <a:p>
            <a:pPr>
              <a:buFont typeface="Wingdings" charset="2"/>
              <a:buNone/>
              <a:defRPr/>
            </a:pPr>
            <a:endParaRPr lang="en-US" dirty="0" smtClean="0"/>
          </a:p>
          <a:p>
            <a:pPr>
              <a:buFont typeface="Wingdings" charset="2"/>
              <a:buNone/>
              <a:defRPr/>
            </a:pPr>
            <a:r>
              <a:rPr lang="en-US" b="1" dirty="0" smtClean="0"/>
              <a:t>Sophisticated</a:t>
            </a:r>
            <a:r>
              <a:rPr lang="en-US" dirty="0" smtClean="0"/>
              <a:t>: </a:t>
            </a:r>
          </a:p>
          <a:p>
            <a:pPr>
              <a:buFont typeface="Wingdings" charset="2"/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In the text , “________,” _____ asserts/ proposes/ claims _______________.</a:t>
            </a:r>
          </a:p>
          <a:p>
            <a:pPr eaLnBrk="1" hangingPunct="1">
              <a:buFont typeface="Wingdings" charset="2"/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2" eaLnBrk="1" hangingPunct="1">
              <a:buFont typeface="Wingdings" charset="2"/>
              <a:buChar char=""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buFont typeface="Wingdings" charset="2"/>
              <a:buChar char=""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2057400" y="163513"/>
            <a:ext cx="5562600" cy="369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entury Gothic" charset="0"/>
              </a:rPr>
              <a:t>Rhetorical Devices or Persuasive Strategies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762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LOGICAL APPEALS </a:t>
            </a:r>
          </a:p>
          <a:p>
            <a:pPr algn="ctr"/>
            <a:r>
              <a:rPr lang="en-US" sz="1400">
                <a:latin typeface="Century Gothic" charset="0"/>
              </a:rPr>
              <a:t>a.k.a. LOGOS</a:t>
            </a:r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33528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EMOTIONAL APPEALS</a:t>
            </a:r>
          </a:p>
          <a:p>
            <a:pPr algn="ctr"/>
            <a:r>
              <a:rPr lang="en-US" sz="1400">
                <a:latin typeface="Century Gothic" charset="0"/>
              </a:rPr>
              <a:t>a.k.a. PATHOS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65532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ETHICAL APPEALS</a:t>
            </a:r>
          </a:p>
          <a:p>
            <a:pPr algn="ctr"/>
            <a:r>
              <a:rPr lang="en-US" sz="1400">
                <a:latin typeface="Century Gothic" charset="0"/>
              </a:rPr>
              <a:t>a.k.a. ETHOS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867694" y="724694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456907" y="723106"/>
            <a:ext cx="381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428707" y="723106"/>
            <a:ext cx="381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76200" y="1914525"/>
            <a:ext cx="2438400" cy="739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Using </a:t>
            </a:r>
            <a:r>
              <a:rPr lang="en-US" sz="1400" b="1">
                <a:latin typeface="Century Gothic" charset="0"/>
              </a:rPr>
              <a:t>facts </a:t>
            </a:r>
            <a:r>
              <a:rPr lang="en-US" sz="1400">
                <a:latin typeface="Century Gothic" charset="0"/>
              </a:rPr>
              <a:t>and </a:t>
            </a:r>
            <a:r>
              <a:rPr lang="en-US" sz="1400" b="1">
                <a:latin typeface="Century Gothic" charset="0"/>
              </a:rPr>
              <a:t>logic </a:t>
            </a:r>
            <a:r>
              <a:rPr lang="en-US" sz="1400">
                <a:latin typeface="Century Gothic" charset="0"/>
              </a:rPr>
              <a:t>to convince audience.</a:t>
            </a:r>
          </a:p>
          <a:p>
            <a:pPr algn="ctr"/>
            <a:endParaRPr lang="en-US" sz="1400">
              <a:latin typeface="Century Gothic" charset="0"/>
            </a:endParaRPr>
          </a:p>
        </p:txBody>
      </p: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3352800" y="1905000"/>
            <a:ext cx="2438400" cy="738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Using </a:t>
            </a:r>
            <a:r>
              <a:rPr lang="en-US" sz="1400" b="1">
                <a:latin typeface="Century Gothic" charset="0"/>
              </a:rPr>
              <a:t>emotions </a:t>
            </a:r>
            <a:r>
              <a:rPr lang="en-US" sz="1400">
                <a:latin typeface="Century Gothic" charset="0"/>
              </a:rPr>
              <a:t>to convince the audience.</a:t>
            </a:r>
          </a:p>
          <a:p>
            <a:pPr algn="ctr"/>
            <a:endParaRPr lang="en-US" sz="1400">
              <a:latin typeface="Century Gothic" charset="0"/>
            </a:endParaRPr>
          </a:p>
        </p:txBody>
      </p:sp>
      <p:sp>
        <p:nvSpPr>
          <p:cNvPr id="22539" name="TextBox 23"/>
          <p:cNvSpPr txBox="1">
            <a:spLocks noChangeArrowheads="1"/>
          </p:cNvSpPr>
          <p:nvPr/>
        </p:nvSpPr>
        <p:spPr bwMode="auto">
          <a:xfrm>
            <a:off x="6553200" y="1905000"/>
            <a:ext cx="2438400" cy="954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entury Gothic" charset="0"/>
              </a:rPr>
              <a:t>Establish </a:t>
            </a:r>
            <a:r>
              <a:rPr lang="en-US" sz="1400" b="1" dirty="0">
                <a:latin typeface="Century Gothic" charset="0"/>
              </a:rPr>
              <a:t>credibility </a:t>
            </a:r>
            <a:r>
              <a:rPr lang="en-US" sz="1400" dirty="0">
                <a:latin typeface="Century Gothic" charset="0"/>
              </a:rPr>
              <a:t>and appeal to your readers’ </a:t>
            </a:r>
            <a:r>
              <a:rPr lang="en-US" sz="1400" b="1" dirty="0">
                <a:latin typeface="Century Gothic" charset="0"/>
              </a:rPr>
              <a:t>ethics and/</a:t>
            </a:r>
            <a:r>
              <a:rPr lang="en-US" sz="1400" dirty="0">
                <a:latin typeface="Century Gothic" charset="0"/>
              </a:rPr>
              <a:t>or </a:t>
            </a:r>
            <a:r>
              <a:rPr lang="en-US" sz="1400" b="1" dirty="0">
                <a:latin typeface="Century Gothic" charset="0"/>
              </a:rPr>
              <a:t>moral values</a:t>
            </a:r>
            <a:r>
              <a:rPr lang="en-US" sz="1400" dirty="0">
                <a:latin typeface="Century Gothic" charset="0"/>
              </a:rPr>
              <a:t>.</a:t>
            </a:r>
          </a:p>
        </p:txBody>
      </p:sp>
      <p:sp>
        <p:nvSpPr>
          <p:cNvPr id="22540" name="TextBox 24"/>
          <p:cNvSpPr txBox="1">
            <a:spLocks noChangeArrowheads="1"/>
          </p:cNvSpPr>
          <p:nvPr/>
        </p:nvSpPr>
        <p:spPr bwMode="auto">
          <a:xfrm>
            <a:off x="76200" y="3263900"/>
            <a:ext cx="24384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A snickers bar is 280 calories.  4 out 5 doctors agree that eating one daily is not very healthy. </a:t>
            </a:r>
          </a:p>
          <a:p>
            <a:pPr algn="ctr"/>
            <a:r>
              <a:rPr lang="en-US" sz="1400">
                <a:latin typeface="Century Gothic" charset="0"/>
              </a:rPr>
              <a:t>   </a:t>
            </a:r>
          </a:p>
        </p:txBody>
      </p:sp>
      <p:sp>
        <p:nvSpPr>
          <p:cNvPr id="22541" name="TextBox 25"/>
          <p:cNvSpPr txBox="1">
            <a:spLocks noChangeArrowheads="1"/>
          </p:cNvSpPr>
          <p:nvPr/>
        </p:nvSpPr>
        <p:spPr bwMode="auto">
          <a:xfrm>
            <a:off x="3352800" y="3276600"/>
            <a:ext cx="2438400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Your donation will help this puppy find a safe loving home and have a chance at a bright future.</a:t>
            </a:r>
          </a:p>
        </p:txBody>
      </p:sp>
      <p:sp>
        <p:nvSpPr>
          <p:cNvPr id="22542" name="TextBox 26"/>
          <p:cNvSpPr txBox="1">
            <a:spLocks noChangeArrowheads="1"/>
          </p:cNvSpPr>
          <p:nvPr/>
        </p:nvSpPr>
        <p:spPr bwMode="auto">
          <a:xfrm>
            <a:off x="6553200" y="3263900"/>
            <a:ext cx="2438400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Believe me, I have been through your struggle and I know what it is like to be unemployed. </a:t>
            </a:r>
          </a:p>
        </p:txBody>
      </p:sp>
      <p:cxnSp>
        <p:nvCxnSpPr>
          <p:cNvPr id="28" name="Straight Connector 27"/>
          <p:cNvCxnSpPr>
            <a:endCxn id="22537" idx="0"/>
          </p:cNvCxnSpPr>
          <p:nvPr/>
        </p:nvCxnSpPr>
        <p:spPr>
          <a:xfrm rot="5400000">
            <a:off x="1062831" y="1680369"/>
            <a:ext cx="4667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2540" idx="0"/>
          </p:cNvCxnSpPr>
          <p:nvPr/>
        </p:nvCxnSpPr>
        <p:spPr>
          <a:xfrm rot="5400000">
            <a:off x="992981" y="2959894"/>
            <a:ext cx="6064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4044" y="1680369"/>
            <a:ext cx="466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85844" y="1680369"/>
            <a:ext cx="466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344194" y="2969419"/>
            <a:ext cx="6064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7412038" y="3065463"/>
            <a:ext cx="4143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49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76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0" y="4876800"/>
            <a:ext cx="132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3075" y="4800600"/>
            <a:ext cx="1597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849" y="241038"/>
            <a:ext cx="4687735" cy="639301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417638"/>
            <a:ext cx="3983278" cy="3217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Says-Means-Matters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show that you can cite and analyze and comment on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Thomas Jefferson’s use of the Rhetorical Triangle </a:t>
            </a:r>
            <a:r>
              <a:rPr kumimoji="0" lang="en-US" sz="25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persuade his audience to dissolve their relationship with </a:t>
            </a:r>
            <a:r>
              <a:rPr kumimoji="0" lang="en-US" sz="2500" b="0" i="1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Britain and join </a:t>
            </a:r>
            <a:r>
              <a:rPr kumimoji="0" lang="en-US" sz="25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revolution.</a:t>
            </a:r>
            <a:endParaRPr kumimoji="0" lang="en-US" sz="25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959556"/>
            <a:ext cx="3464161" cy="5390443"/>
          </a:xfrm>
        </p:spPr>
        <p:txBody>
          <a:bodyPr>
            <a:normAutofit lnSpcReduction="10000"/>
          </a:bodyPr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OBJECTIVE:  By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completing a SOAPS on </a:t>
            </a:r>
            <a:r>
              <a:rPr lang="en-US" i="1" dirty="0" smtClean="0">
                <a:ea typeface="ＭＳ Ｐゴシック" pitchFamily="-65" charset="-128"/>
                <a:cs typeface="ＭＳ Ｐゴシック" pitchFamily="-65" charset="-128"/>
              </a:rPr>
              <a:t>The Declaration of Independence, The Iroquois Constitution and The Declaration of the Seneca Falls Woman’s Right’s Convention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use of LOADED WORDS, PARALLEL SRUCTURE and </a:t>
            </a:r>
            <a:r>
              <a:rPr lang="en-US" u="sng" dirty="0" smtClean="0">
                <a:ea typeface="ＭＳ Ｐゴシック" pitchFamily="-65" charset="-128"/>
                <a:cs typeface="ＭＳ Ｐゴシック" pitchFamily="-65" charset="-128"/>
              </a:rPr>
              <a:t>rhetorical triangle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 to achieve purpose, and support central argument.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158" y="197554"/>
            <a:ext cx="2924763" cy="65111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78898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During Today’s Lesson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89025" y="1063625"/>
            <a:ext cx="7272338" cy="50625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ea typeface="ＭＳ Ｐゴシック" pitchFamily="-65" charset="-128"/>
                <a:cs typeface="ＭＳ Ｐゴシック" pitchFamily="-65" charset="-128"/>
              </a:rPr>
              <a:t>OBJECTIVE: By practicing CLOSE READING strategies, SWBAT analyze</a:t>
            </a:r>
            <a:r>
              <a:rPr lang="en-US" b="1" dirty="0" smtClean="0">
                <a:ea typeface="ＭＳ Ｐゴシック" pitchFamily="-65" charset="-128"/>
                <a:cs typeface="ＭＳ Ｐゴシック" pitchFamily="-65" charset="-128"/>
              </a:rPr>
              <a:t> Patrick Henry’s, </a:t>
            </a:r>
            <a:r>
              <a:rPr lang="en-US" b="1" dirty="0" smtClean="0">
                <a:ea typeface="ＭＳ Ｐゴシック" pitchFamily="-65" charset="-128"/>
                <a:cs typeface="ＭＳ Ｐゴシック" pitchFamily="-65" charset="-128"/>
              </a:rPr>
              <a:t>use of </a:t>
            </a:r>
            <a:r>
              <a:rPr lang="en-US" b="1" u="sng" dirty="0" smtClean="0">
                <a:ea typeface="ＭＳ Ｐゴシック" pitchFamily="-65" charset="-128"/>
                <a:cs typeface="ＭＳ Ｐゴシック" pitchFamily="-65" charset="-128"/>
              </a:rPr>
              <a:t>LOADED WORDS, PARALLEL SRUCTURE </a:t>
            </a:r>
            <a:r>
              <a:rPr lang="en-US" b="1" dirty="0" smtClean="0">
                <a:ea typeface="ＭＳ Ｐゴシック" pitchFamily="-65" charset="-128"/>
                <a:cs typeface="ＭＳ Ｐゴシック" pitchFamily="-65" charset="-128"/>
              </a:rPr>
              <a:t>and </a:t>
            </a:r>
            <a:r>
              <a:rPr lang="en-US" b="1" u="sng" dirty="0" smtClean="0">
                <a:ea typeface="ＭＳ Ｐゴシック" pitchFamily="-65" charset="-128"/>
                <a:cs typeface="ＭＳ Ｐゴシック" pitchFamily="-65" charset="-128"/>
              </a:rPr>
              <a:t>rhetorical triangle </a:t>
            </a:r>
            <a:r>
              <a:rPr lang="en-US" b="1" dirty="0" smtClean="0">
                <a:ea typeface="ＭＳ Ｐゴシック" pitchFamily="-65" charset="-128"/>
                <a:cs typeface="ＭＳ Ｐゴシック" pitchFamily="-65" charset="-128"/>
              </a:rPr>
              <a:t>in </a:t>
            </a:r>
            <a:r>
              <a:rPr lang="en-US" b="1" dirty="0" smtClean="0">
                <a:ea typeface="ＭＳ Ｐゴシック" pitchFamily="-65" charset="-128"/>
                <a:cs typeface="ＭＳ Ｐゴシック" pitchFamily="-65" charset="-128"/>
              </a:rPr>
              <a:t>“Speech to the Virginia Convention” </a:t>
            </a:r>
            <a:r>
              <a:rPr lang="en-US" b="1" i="1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to justify American rebellion against the British and persuade fellow Americans to join the </a:t>
            </a:r>
            <a:r>
              <a:rPr lang="en-US" b="1" i="1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revolution and take up arms.  </a:t>
            </a:r>
            <a:endParaRPr lang="en-US" b="1" i="1" dirty="0" smtClean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65" charset="-128"/>
                <a:cs typeface="ＭＳ Ｐゴシック" pitchFamily="-65" charset="-128"/>
              </a:rPr>
              <a:t>Evidence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of your learning will be shown through: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Annotations and Marginalia</a:t>
            </a:r>
            <a:endParaRPr lang="en-US" dirty="0" smtClean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Says Means Matters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and </a:t>
            </a:r>
            <a:r>
              <a:rPr lang="en-US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summary.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Progress Check</a:t>
            </a: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0" y="0"/>
            <a:ext cx="8510143" cy="1339009"/>
          </a:xfrm>
        </p:spPr>
        <p:txBody>
          <a:bodyPr/>
          <a:lstStyle/>
          <a:p>
            <a:r>
              <a:rPr lang="en-US" dirty="0" smtClean="0"/>
              <a:t>Reflection: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570" y="1492584"/>
            <a:ext cx="8232033" cy="46335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TOPIC SENTENCE</a:t>
            </a:r>
            <a:r>
              <a:rPr lang="en-US" dirty="0" smtClean="0"/>
              <a:t>:  In the “Speech to the Virginia Convention,” Patrick Henry proclaims, “Give me liberty, or give me death.”  Through this statement, he asserts his belief that liberty is a value worth sacrificing one’s life for. Do you agree? 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INTRODUCTION TO EVIDENCE</a:t>
            </a:r>
            <a:r>
              <a:rPr lang="en-US" dirty="0" smtClean="0"/>
              <a:t>:  Explain your opinion.</a:t>
            </a:r>
          </a:p>
          <a:p>
            <a:pPr lvl="0">
              <a:buNone/>
            </a:pPr>
            <a:r>
              <a:rPr lang="en" b="1" dirty="0" smtClean="0">
                <a:solidFill>
                  <a:srgbClr val="FF0000"/>
                </a:solidFill>
              </a:rPr>
              <a:t>EXAMPLE</a:t>
            </a:r>
            <a:r>
              <a:rPr lang="en" dirty="0" smtClean="0"/>
              <a:t>: Explain </a:t>
            </a:r>
            <a:r>
              <a:rPr lang="en-US" dirty="0" smtClean="0"/>
              <a:t>your opinion </a:t>
            </a:r>
            <a:r>
              <a:rPr lang="en" dirty="0" smtClean="0"/>
              <a:t>with </a:t>
            </a:r>
            <a:r>
              <a:rPr lang="en-US" dirty="0" smtClean="0"/>
              <a:t>clear </a:t>
            </a:r>
            <a:r>
              <a:rPr lang="en" dirty="0" smtClean="0"/>
              <a:t>examples </a:t>
            </a:r>
            <a:r>
              <a:rPr lang="en" dirty="0" smtClean="0"/>
              <a:t>from your experience.</a:t>
            </a:r>
          </a:p>
          <a:p>
            <a:pPr lvl="0">
              <a:buNone/>
            </a:pPr>
            <a:r>
              <a:rPr lang="en" b="1" dirty="0" smtClean="0">
                <a:solidFill>
                  <a:srgbClr val="FF0000"/>
                </a:solidFill>
              </a:rPr>
              <a:t>ANALYSIS</a:t>
            </a:r>
            <a:r>
              <a:rPr lang="en" dirty="0" smtClean="0"/>
              <a:t>: How do these examples support your opinion? </a:t>
            </a:r>
          </a:p>
          <a:p>
            <a:pPr lvl="0">
              <a:buNone/>
            </a:pPr>
            <a:r>
              <a:rPr lang="en" b="1" dirty="0" smtClean="0">
                <a:solidFill>
                  <a:srgbClr val="FF0000"/>
                </a:solidFill>
              </a:rPr>
              <a:t>COMMENTARY</a:t>
            </a:r>
            <a:r>
              <a:rPr lang="en" dirty="0" smtClean="0"/>
              <a:t>:  </a:t>
            </a:r>
            <a:r>
              <a:rPr lang="en-US" dirty="0" smtClean="0"/>
              <a:t>Who would this early American agree with Hobbes or Rousseau? Explain.</a:t>
            </a:r>
            <a:endParaRPr lang="en" dirty="0" smtClean="0"/>
          </a:p>
          <a:p>
            <a:pPr marL="457200" indent="-457200"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59" y="274637"/>
            <a:ext cx="8082181" cy="1339009"/>
          </a:xfrm>
        </p:spPr>
        <p:txBody>
          <a:bodyPr/>
          <a:lstStyle/>
          <a:p>
            <a:r>
              <a:rPr lang="en-US" dirty="0" smtClean="0"/>
              <a:t>EARLY AMERICAN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Sermons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Autobiographies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Political Documents</a:t>
            </a:r>
          </a:p>
          <a:p>
            <a:r>
              <a:rPr lang="en-US" dirty="0" smtClean="0"/>
              <a:t>Journals/Diaries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dirty="0" smtClean="0">
                <a:ea typeface="ＭＳ Ｐゴシック" pitchFamily="-65" charset="-128"/>
                <a:cs typeface="ＭＳ Ｐゴシック" pitchFamily="-65" charset="-128"/>
              </a:rPr>
              <a:t>Use circle </a:t>
            </a:r>
            <a:r>
              <a:rPr lang="en-US" sz="2500" dirty="0" smtClean="0">
                <a:ea typeface="ＭＳ Ｐゴシック" pitchFamily="-65" charset="-128"/>
                <a:cs typeface="ＭＳ Ｐゴシック" pitchFamily="-65" charset="-128"/>
              </a:rPr>
              <a:t>map info to write background paragraph.  </a:t>
            </a:r>
          </a:p>
        </p:txBody>
      </p:sp>
      <p:sp>
        <p:nvSpPr>
          <p:cNvPr id="4" name="Oval 3"/>
          <p:cNvSpPr/>
          <p:nvPr/>
        </p:nvSpPr>
        <p:spPr>
          <a:xfrm>
            <a:off x="432514" y="1801813"/>
            <a:ext cx="5063735" cy="4712926"/>
          </a:xfrm>
          <a:prstGeom prst="ellipse">
            <a:avLst/>
          </a:prstGeom>
          <a:noFill/>
          <a:ln w="825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77242" y="3745674"/>
            <a:ext cx="1575200" cy="1245222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357438" y="4068763"/>
            <a:ext cx="1395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Patrick Henry</a:t>
            </a:r>
            <a:endParaRPr lang="en-US" dirty="0"/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858838" y="2860675"/>
            <a:ext cx="4092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As you</a:t>
            </a:r>
            <a:r>
              <a:rPr lang="en-US" sz="1300" dirty="0" smtClean="0">
                <a:solidFill>
                  <a:srgbClr val="FF0000"/>
                </a:solidFill>
              </a:rPr>
              <a:t> read the biographical article, </a:t>
            </a:r>
            <a:r>
              <a:rPr lang="en-US" sz="1300" dirty="0">
                <a:solidFill>
                  <a:srgbClr val="FF0000"/>
                </a:solidFill>
              </a:rPr>
              <a:t>fill in circle map with important information about</a:t>
            </a:r>
            <a:r>
              <a:rPr lang="en-US" sz="1300" dirty="0" smtClean="0">
                <a:solidFill>
                  <a:srgbClr val="FF0000"/>
                </a:solidFill>
              </a:rPr>
              <a:t> Author’s background</a:t>
            </a:r>
            <a:r>
              <a:rPr lang="en-US" sz="13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5603875" y="1995488"/>
            <a:ext cx="33035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/>
              <a:t>Use the following paragraph frame: </a:t>
            </a:r>
          </a:p>
          <a:p>
            <a:endParaRPr lang="en-US" dirty="0"/>
          </a:p>
          <a:p>
            <a:r>
              <a:rPr lang="en-US" sz="1700" dirty="0"/>
              <a:t>_______can be described as ______.  He was born</a:t>
            </a:r>
          </a:p>
          <a:p>
            <a:r>
              <a:rPr lang="en-US" sz="1700" dirty="0"/>
              <a:t>________ and spent most of his life________.  While ________, he became interested in ________.</a:t>
            </a:r>
          </a:p>
          <a:p>
            <a:r>
              <a:rPr lang="en-US" sz="1700" dirty="0"/>
              <a:t>Additionally, ________________.  His writing attempts to ______________ by _______________.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088" y="0"/>
            <a:ext cx="7272339" cy="1339009"/>
          </a:xfrm>
        </p:spPr>
        <p:txBody>
          <a:bodyPr/>
          <a:lstStyle/>
          <a:p>
            <a:r>
              <a:rPr lang="en-US" dirty="0" smtClean="0"/>
              <a:t>PARALLELISM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8" y="1010506"/>
            <a:ext cx="7892448" cy="5115658"/>
          </a:xfrm>
        </p:spPr>
        <p:txBody>
          <a:bodyPr/>
          <a:lstStyle/>
          <a:p>
            <a:r>
              <a:rPr lang="en-US" dirty="0" smtClean="0"/>
              <a:t>A.K.A. Parallel Structure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repetition</a:t>
            </a:r>
            <a:r>
              <a:rPr lang="en-US" dirty="0" smtClean="0"/>
              <a:t> of words, phrases, clauses, or sentences.</a:t>
            </a:r>
          </a:p>
          <a:p>
            <a:r>
              <a:rPr lang="en-US" dirty="0" smtClean="0"/>
              <a:t>For example, in The Declaration of Independence Jefferson cites truths that are “self-evident,” he begins each clause with “that.” He also begins a long series of paragraphs with the words “He has.” Jefferson’s use of parallelism creates a stately rhythm or cadence.  </a:t>
            </a:r>
            <a:r>
              <a:rPr lang="en-US" b="1" i="1" dirty="0" smtClean="0"/>
              <a:t>Listen for this as you read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64771"/>
            <a:ext cx="7272339" cy="4324257"/>
          </a:xfrm>
        </p:spPr>
        <p:txBody>
          <a:bodyPr/>
          <a:lstStyle/>
          <a:p>
            <a:r>
              <a:rPr lang="en-US" dirty="0" smtClean="0"/>
              <a:t>A question that requires no answer.</a:t>
            </a:r>
          </a:p>
          <a:p>
            <a:r>
              <a:rPr lang="en-US" dirty="0" smtClean="0"/>
              <a:t>It presumes that the audience agrees with the speaker on the obvious or logical answers.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2088" y="3448146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LOADED WORDS: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words charged with emotion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4" y="274637"/>
            <a:ext cx="8899496" cy="1339009"/>
          </a:xfrm>
        </p:spPr>
        <p:txBody>
          <a:bodyPr/>
          <a:lstStyle/>
          <a:p>
            <a:r>
              <a:rPr lang="en-US" u="sng" dirty="0" smtClean="0"/>
              <a:t>Tone</a:t>
            </a:r>
            <a:r>
              <a:rPr lang="en-US" dirty="0" smtClean="0"/>
              <a:t>: the attitude a writer takes toward the subject of a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946175"/>
            <a:ext cx="7272339" cy="1076074"/>
          </a:xfrm>
        </p:spPr>
        <p:txBody>
          <a:bodyPr/>
          <a:lstStyle/>
          <a:p>
            <a:pPr algn="ctr"/>
            <a:r>
              <a:rPr lang="en-US" dirty="0" smtClean="0"/>
              <a:t>Objective (Informational) </a:t>
            </a:r>
            <a:r>
              <a:rPr lang="en-US" dirty="0" err="1" smtClean="0"/>
              <a:t>v</a:t>
            </a:r>
            <a:r>
              <a:rPr lang="en-US" dirty="0" smtClean="0"/>
              <a:t>. Subjective (Emotional)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784" y="3159949"/>
            <a:ext cx="8899496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Tone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dependent on diction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(word choice) and 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style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5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Style:</a:t>
            </a:r>
            <a:r>
              <a:rPr kumimoji="0" lang="en-US" sz="21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distinctive way in which a writer uses language.  This includes sentence length, complexity, syntax, figurative language and word choice.</a:t>
            </a:r>
          </a:p>
          <a:p>
            <a:pPr marL="0" marR="0" lvl="0" indent="0" algn="ctr" defTabSz="914400" rtl="0" eaLnBrk="1" fontAlgn="auto" latinLnBrk="0" hangingPunct="1">
              <a:lnSpc>
                <a:spcPts val="5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Formal </a:t>
            </a:r>
            <a:r>
              <a:rPr lang="en-US" sz="2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Infomal</a:t>
            </a:r>
            <a:r>
              <a:rPr kumimoji="0" lang="en-US" sz="21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538" y="312738"/>
            <a:ext cx="46513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85788" y="347663"/>
            <a:ext cx="3306762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TONE TOOL:  </a:t>
            </a:r>
          </a:p>
          <a:p>
            <a:endParaRPr lang="en-US"/>
          </a:p>
          <a:p>
            <a:r>
              <a:rPr lang="en-US"/>
              <a:t>Use this to help you identify specific tone of a text.  </a:t>
            </a:r>
          </a:p>
          <a:p>
            <a:endParaRPr lang="en-US"/>
          </a:p>
          <a:p>
            <a:r>
              <a:rPr lang="en-US"/>
              <a:t>Step 1: Is it neutral, positive, or negative?</a:t>
            </a:r>
          </a:p>
          <a:p>
            <a:endParaRPr lang="en-US"/>
          </a:p>
          <a:p>
            <a:r>
              <a:rPr lang="en-US"/>
              <a:t>Step 2: Go through the list and find appropriate and specific word.  </a:t>
            </a:r>
          </a:p>
          <a:p>
            <a:endParaRPr lang="en-US"/>
          </a:p>
          <a:p>
            <a:r>
              <a:rPr lang="en-US"/>
              <a:t>Let’s practice…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1258</TotalTime>
  <Words>981</Words>
  <Application>Microsoft Macintosh PowerPoint</Application>
  <PresentationFormat>On-screen Show (4:3)</PresentationFormat>
  <Paragraphs>105</Paragraphs>
  <Slides>16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Tradition</vt:lpstr>
      <vt:lpstr>Speech to the Virginia Convention</vt:lpstr>
      <vt:lpstr>During Today’s Lesson</vt:lpstr>
      <vt:lpstr>Reflection: </vt:lpstr>
      <vt:lpstr>EARLY AMERICAN WRITING</vt:lpstr>
      <vt:lpstr>Use circle map info to write background paragraph.  </vt:lpstr>
      <vt:lpstr>PARALLELISM </vt:lpstr>
      <vt:lpstr>Rhetorical Question</vt:lpstr>
      <vt:lpstr>Tone: the attitude a writer takes toward the subject of a work</vt:lpstr>
      <vt:lpstr>Slide 9</vt:lpstr>
      <vt:lpstr>First read…</vt:lpstr>
      <vt:lpstr>Second: ANNOTATE</vt:lpstr>
      <vt:lpstr>After 2nd read: MARGINALIA</vt:lpstr>
      <vt:lpstr>After your 2nd read…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Adriana Alba</dc:creator>
  <cp:lastModifiedBy>gghs</cp:lastModifiedBy>
  <cp:revision>16</cp:revision>
  <dcterms:created xsi:type="dcterms:W3CDTF">2015-10-12T14:14:52Z</dcterms:created>
  <dcterms:modified xsi:type="dcterms:W3CDTF">2015-10-12T14:56:19Z</dcterms:modified>
</cp:coreProperties>
</file>