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diagrams/drawing7.xml" ContentType="application/vnd.ms-office.drawingml.diagramDrawing+xml"/>
  <Override PartName="/docProps/app.xml" ContentType="application/vnd.openxmlformats-officedocument.extended-properties+xml"/>
  <Override PartName="/ppt/diagrams/data7.xml" ContentType="application/vnd.openxmlformats-officedocument.drawingml.diagramData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diagrams/quickStyle5.xml" ContentType="application/vnd.openxmlformats-officedocument.drawingml.diagramStyl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colors7.xml" ContentType="application/vnd.openxmlformats-officedocument.drawingml.diagramColors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diagrams/quickStyle6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drawing6.xml" ContentType="application/vnd.ms-office.drawingml.diagramDrawing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94" r:id="rId4"/>
    <p:sldId id="274" r:id="rId5"/>
    <p:sldId id="291" r:id="rId6"/>
    <p:sldId id="285" r:id="rId7"/>
    <p:sldId id="296" r:id="rId8"/>
    <p:sldId id="297" r:id="rId9"/>
    <p:sldId id="298" r:id="rId10"/>
    <p:sldId id="299" r:id="rId11"/>
    <p:sldId id="300" r:id="rId12"/>
    <p:sldId id="301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210" autoAdjust="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7F4E3-1237-4347-A7AB-4923B816F426}" type="presOf" srcId="{951579F6-4855-B64A-8FDE-97FD49BAC38C}" destId="{FC946117-F005-574C-9630-67F4966B74C0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42CBDEDA-6AF3-584B-8E12-A4C9CDA4DED2}" type="presOf" srcId="{D2552041-6057-614C-BE3E-A0941FB50979}" destId="{A9FE9C54-21FE-9D41-94E5-AA748E858855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1322E979-1DA5-134C-8710-E1E90C19A69A}" type="presOf" srcId="{B85DE016-9E02-D048-BED4-A23597408ABE}" destId="{424BB273-02BD-F841-A37E-E076DE962C0C}" srcOrd="0" destOrd="0" presId="urn:microsoft.com/office/officeart/2005/8/layout/arrow1"/>
    <dgm:cxn modelId="{4C22D82E-C9C4-054C-BECD-2E3B2F93A89F}" type="presParOf" srcId="{A9FE9C54-21FE-9D41-94E5-AA748E858855}" destId="{FC946117-F005-574C-9630-67F4966B74C0}" srcOrd="0" destOrd="0" presId="urn:microsoft.com/office/officeart/2005/8/layout/arrow1"/>
    <dgm:cxn modelId="{38B9B2D2-03E5-EC44-8845-9D49AB400D1A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F9323-F493-9E44-A771-D485D1C4D456}" type="presOf" srcId="{951579F6-4855-B64A-8FDE-97FD49BAC38C}" destId="{FC946117-F005-574C-9630-67F4966B74C0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CE934168-5E5C-6040-87E5-A0D23A8B2F1B}" type="presOf" srcId="{B85DE016-9E02-D048-BED4-A23597408ABE}" destId="{424BB273-02BD-F841-A37E-E076DE962C0C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93635A1D-CCB6-5741-B6C8-68B5BE8F5A79}" type="presOf" srcId="{D2552041-6057-614C-BE3E-A0941FB50979}" destId="{A9FE9C54-21FE-9D41-94E5-AA748E858855}" srcOrd="0" destOrd="0" presId="urn:microsoft.com/office/officeart/2005/8/layout/arrow1"/>
    <dgm:cxn modelId="{E55C031E-63DC-3E41-BFF3-D38B0D8F94E3}" type="presParOf" srcId="{A9FE9C54-21FE-9D41-94E5-AA748E858855}" destId="{FC946117-F005-574C-9630-67F4966B74C0}" srcOrd="0" destOrd="0" presId="urn:microsoft.com/office/officeart/2005/8/layout/arrow1"/>
    <dgm:cxn modelId="{ACE685F9-29E9-DC43-8FAE-812E78022404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C2E2F4-EBF5-B548-9D6F-ED425C10C1CF}" type="presOf" srcId="{D2552041-6057-614C-BE3E-A0941FB50979}" destId="{A9FE9C54-21FE-9D41-94E5-AA748E858855}" srcOrd="0" destOrd="0" presId="urn:microsoft.com/office/officeart/2005/8/layout/arrow1"/>
    <dgm:cxn modelId="{C1E61EFB-9748-0F4C-B7FB-7840DE6865C6}" type="presOf" srcId="{B85DE016-9E02-D048-BED4-A23597408ABE}" destId="{424BB273-02BD-F841-A37E-E076DE962C0C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28947E05-FD29-754A-8ADC-E2FA00BF0CB7}" type="presOf" srcId="{951579F6-4855-B64A-8FDE-97FD49BAC38C}" destId="{FC946117-F005-574C-9630-67F4966B74C0}" srcOrd="0" destOrd="0" presId="urn:microsoft.com/office/officeart/2005/8/layout/arrow1"/>
    <dgm:cxn modelId="{1E5EF6E5-EF1C-3049-8CE1-1B9DC906F93E}" type="presParOf" srcId="{A9FE9C54-21FE-9D41-94E5-AA748E858855}" destId="{FC946117-F005-574C-9630-67F4966B74C0}" srcOrd="0" destOrd="0" presId="urn:microsoft.com/office/officeart/2005/8/layout/arrow1"/>
    <dgm:cxn modelId="{751DF05A-3E5E-B94D-9666-00D437E618B6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5B2412-03D9-064F-B015-223A153C1783}" type="presOf" srcId="{B85DE016-9E02-D048-BED4-A23597408ABE}" destId="{424BB273-02BD-F841-A37E-E076DE962C0C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3650CBDF-D327-A44E-8D8E-63D29016155B}" type="presOf" srcId="{D2552041-6057-614C-BE3E-A0941FB50979}" destId="{A9FE9C54-21FE-9D41-94E5-AA748E858855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984BCE14-0285-404B-8792-62A99496CAC8}" type="presOf" srcId="{951579F6-4855-B64A-8FDE-97FD49BAC38C}" destId="{FC946117-F005-574C-9630-67F4966B74C0}" srcOrd="0" destOrd="0" presId="urn:microsoft.com/office/officeart/2005/8/layout/arrow1"/>
    <dgm:cxn modelId="{45374EFF-BFA2-6545-8304-065297E60FA0}" type="presParOf" srcId="{A9FE9C54-21FE-9D41-94E5-AA748E858855}" destId="{FC946117-F005-574C-9630-67F4966B74C0}" srcOrd="0" destOrd="0" presId="urn:microsoft.com/office/officeart/2005/8/layout/arrow1"/>
    <dgm:cxn modelId="{7A0116D5-56EB-4F4A-944B-03767002F3AA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449C414D-12BF-6243-BD1A-6602B1A58A5D}" type="presOf" srcId="{B85DE016-9E02-D048-BED4-A23597408ABE}" destId="{424BB273-02BD-F841-A37E-E076DE962C0C}" srcOrd="0" destOrd="0" presId="urn:microsoft.com/office/officeart/2005/8/layout/arrow1"/>
    <dgm:cxn modelId="{84C01CD7-94E3-424A-8019-293755EDAF14}" type="presOf" srcId="{D2552041-6057-614C-BE3E-A0941FB50979}" destId="{A9FE9C54-21FE-9D41-94E5-AA748E858855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568AA8FD-EF5B-514E-8E29-D0DD15643075}" type="presOf" srcId="{951579F6-4855-B64A-8FDE-97FD49BAC38C}" destId="{FC946117-F005-574C-9630-67F4966B74C0}" srcOrd="0" destOrd="0" presId="urn:microsoft.com/office/officeart/2005/8/layout/arrow1"/>
    <dgm:cxn modelId="{50F19BE6-DAE2-E041-8F92-8A23A14DC658}" type="presParOf" srcId="{A9FE9C54-21FE-9D41-94E5-AA748E858855}" destId="{FC946117-F005-574C-9630-67F4966B74C0}" srcOrd="0" destOrd="0" presId="urn:microsoft.com/office/officeart/2005/8/layout/arrow1"/>
    <dgm:cxn modelId="{DC113DAD-FC63-9D4D-BBB3-A582D7FB5224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F5313-508C-8E48-90AD-E01BC2038568}" type="presOf" srcId="{B85DE016-9E02-D048-BED4-A23597408ABE}" destId="{424BB273-02BD-F841-A37E-E076DE962C0C}" srcOrd="0" destOrd="0" presId="urn:microsoft.com/office/officeart/2005/8/layout/arrow1"/>
    <dgm:cxn modelId="{007CBDFB-8C02-D44F-AADE-D6F1E0BF6830}" type="presOf" srcId="{D2552041-6057-614C-BE3E-A0941FB50979}" destId="{A9FE9C54-21FE-9D41-94E5-AA748E858855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9EC052EF-CFBF-9B45-AE84-22DA971794C2}" type="presOf" srcId="{951579F6-4855-B64A-8FDE-97FD49BAC38C}" destId="{FC946117-F005-574C-9630-67F4966B74C0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C2BBBFFA-6517-EB47-B33C-0FD24F471DCB}" type="presParOf" srcId="{A9FE9C54-21FE-9D41-94E5-AA748E858855}" destId="{FC946117-F005-574C-9630-67F4966B74C0}" srcOrd="0" destOrd="0" presId="urn:microsoft.com/office/officeart/2005/8/layout/arrow1"/>
    <dgm:cxn modelId="{808D571C-9F8D-E740-A30B-5036BD4758E0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E714F2-CC70-B142-888D-B2D13C684FAD}" type="presOf" srcId="{B85DE016-9E02-D048-BED4-A23597408ABE}" destId="{424BB273-02BD-F841-A37E-E076DE962C0C}" srcOrd="0" destOrd="0" presId="urn:microsoft.com/office/officeart/2005/8/layout/arrow1"/>
    <dgm:cxn modelId="{DB7C1A49-EA66-C84E-9F00-65C2E8D57CFE}" type="presOf" srcId="{D2552041-6057-614C-BE3E-A0941FB50979}" destId="{A9FE9C54-21FE-9D41-94E5-AA748E858855}" srcOrd="0" destOrd="0" presId="urn:microsoft.com/office/officeart/2005/8/layout/arrow1"/>
    <dgm:cxn modelId="{2FCE4270-C647-C844-817E-A5EF2C9E80EB}" type="presOf" srcId="{951579F6-4855-B64A-8FDE-97FD49BAC38C}" destId="{FC946117-F005-574C-9630-67F4966B74C0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04C5FE59-0C5D-E944-9FFC-1DAAAA40EBD4}" type="presParOf" srcId="{A9FE9C54-21FE-9D41-94E5-AA748E858855}" destId="{FC946117-F005-574C-9630-67F4966B74C0}" srcOrd="0" destOrd="0" presId="urn:microsoft.com/office/officeart/2005/8/layout/arrow1"/>
    <dgm:cxn modelId="{94E0432C-0000-8844-80F4-7FEE16EFD1D0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16200000">
        <a:off x="363" y="875245"/>
        <a:ext cx="4168772" cy="4168772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5400000">
        <a:off x="4587423" y="875245"/>
        <a:ext cx="4168772" cy="41687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16200000">
        <a:off x="363" y="875245"/>
        <a:ext cx="4168772" cy="4168772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5400000">
        <a:off x="4587423" y="875245"/>
        <a:ext cx="4168772" cy="41687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16200000">
        <a:off x="363" y="875245"/>
        <a:ext cx="4168772" cy="4168772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5400000">
        <a:off x="4587423" y="875245"/>
        <a:ext cx="4168772" cy="41687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16200000">
        <a:off x="363" y="875245"/>
        <a:ext cx="4168772" cy="4168772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5400000">
        <a:off x="4587423" y="875245"/>
        <a:ext cx="4168772" cy="41687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16200000">
        <a:off x="363" y="875245"/>
        <a:ext cx="4168772" cy="4168772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5400000">
        <a:off x="4587423" y="875245"/>
        <a:ext cx="4168772" cy="41687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16200000">
        <a:off x="363" y="875245"/>
        <a:ext cx="4168772" cy="4168772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5400000">
        <a:off x="4587423" y="875245"/>
        <a:ext cx="4168772" cy="416877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16200000">
        <a:off x="363" y="875245"/>
        <a:ext cx="4168772" cy="4168772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5400000">
        <a:off x="4587423" y="875245"/>
        <a:ext cx="4168772" cy="4168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85CB8-F662-EF49-8ED3-99A60BE7E622}" type="datetimeFigureOut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5FFD8-C764-4046-913A-D1CC9509C0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B7421-43E2-4049-ABBF-8DE9E1C5E506}" type="datetimeFigureOut">
              <a:rPr lang="en-US" smtClean="0"/>
              <a:pPr/>
              <a:t>10/16/15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04B05-1E1C-2249-AA23-EBCAF4D37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A99C1-FB5D-1440-8BC6-B6497F387A8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917E1D48-E7CE-8344-AE47-B32F12ABAA59}" type="slidenum">
              <a:rPr lang="en-US" sz="1200"/>
              <a:pPr algn="r" eaLnBrk="1" hangingPunct="1"/>
              <a:t>14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B7F97-A3A2-9F49-954D-14C029CADCE4}" type="datetimeFigureOut">
              <a:rPr lang="en-US" smtClean="0"/>
              <a:pPr/>
              <a:t>10/16/15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ccc.edu/comlab/pdf/handouts/Rhetorical.pdf" TargetMode="External"/><Relationship Id="rId3" Type="http://schemas.openxmlformats.org/officeDocument/2006/relationships/hyperlink" Target="http://www.piedmont.k12.ca.us/phs/pdf/library/ap_english_glossary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869" y="-310177"/>
            <a:ext cx="5376132" cy="7168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211" y="1669180"/>
            <a:ext cx="4876691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5889" b="1" dirty="0" smtClean="0">
                <a:latin typeface="Helvetica Neue"/>
                <a:cs typeface="Helvetica Neue"/>
              </a:rPr>
              <a:t>Encounters &amp; </a:t>
            </a:r>
            <a:r>
              <a:rPr lang="en-US" sz="5889" dirty="0" smtClean="0">
                <a:latin typeface="Helvetica Neue UltraLight"/>
                <a:cs typeface="Helvetica Neue UltraLight"/>
              </a:rPr>
              <a:t>Foundations</a:t>
            </a:r>
            <a:r>
              <a:rPr lang="en-US" sz="5889" dirty="0" smtClean="0">
                <a:latin typeface="Helvetica Neue"/>
                <a:cs typeface="Helvetica Neue"/>
              </a:rPr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>
                <a:latin typeface="Helvetica Neue Light"/>
                <a:cs typeface="Helvetica Neue Light"/>
              </a:rPr>
              <a:t>Post-Unit Philosophical Chairs</a:t>
            </a:r>
            <a:endParaRPr lang="en-US" sz="3111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As promised by the Declaration of Independence, total equality has been achieved by our country.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6560" y="3328181"/>
            <a:ext cx="59995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Liberty is a value that we must hold higher than all others, in order to maintain the American Identity we are known for.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government that governs least, governs best.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787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After Discussion: Identify the Mastery Level Accomplished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05000"/>
            <a:ext cx="44196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55800"/>
            <a:ext cx="3454400" cy="490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Whip Around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1574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I liked when _______ said __________ because _______________.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An interesting idea _______________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Something I learned from the discussion ______________________.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I still don’t understand _____________.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36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0049"/>
            <a:ext cx="5367672" cy="1143000"/>
          </a:xfrm>
        </p:spPr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Today’s </a:t>
            </a:r>
            <a:r>
              <a:rPr lang="en-US" dirty="0" smtClean="0">
                <a:latin typeface="Helvetica Neue UltraLight"/>
                <a:cs typeface="Helvetica Neue UltraLight"/>
              </a:rPr>
              <a:t>Objective</a:t>
            </a:r>
            <a:endParaRPr lang="en-US" dirty="0"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3049"/>
            <a:ext cx="8017933" cy="30004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>
                <a:latin typeface="Helvetica Neue"/>
                <a:cs typeface="Helvetica Neue"/>
              </a:rPr>
              <a:t>By reflecting and discussing Early American values and philosophical ideas, students will be able to explain </a:t>
            </a:r>
            <a:r>
              <a:rPr lang="en-US" sz="2800" i="1" dirty="0">
                <a:latin typeface="Helvetica Neue"/>
                <a:cs typeface="Helvetica Neue"/>
              </a:rPr>
              <a:t>how these early writers’ views of human nature influenced American identity and political thought.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9410" y="1133602"/>
            <a:ext cx="8553641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/>
                <a:ea typeface="+mn-ea"/>
                <a:cs typeface="Helvetica Neue"/>
              </a:rPr>
              <a:t>In a TIMED WRITE ESSAY, SWBAT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/>
                <a:ea typeface="+mn-ea"/>
                <a:cs typeface="Helvetica Neue"/>
              </a:rPr>
              <a:t>describe how Early American texts and genres explored and communicated views of human nature through the use of the 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/>
                <a:ea typeface="+mn-ea"/>
                <a:cs typeface="Helvetica Neue"/>
                <a:hlinkClick r:id="rId2"/>
              </a:rPr>
              <a:t>rhetorical triangle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/>
                <a:ea typeface="+mn-ea"/>
                <a:cs typeface="Helvetica Neue"/>
              </a:rPr>
              <a:t>,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/>
                <a:ea typeface="+mn-ea"/>
                <a:cs typeface="Helvetica Neue"/>
              </a:rPr>
              <a:t> i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/>
                <a:ea typeface="+mn-ea"/>
                <a:cs typeface="Helvetica Neue"/>
                <a:hlinkClick r:id="rId3" tooltip="Glossary of Literary Terms"/>
              </a:rPr>
              <a:t>magery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/>
                <a:ea typeface="+mn-ea"/>
                <a:cs typeface="Helvetica Neue"/>
                <a:hlinkClick r:id="rId3" tooltip="Glossary of Literary Terms"/>
              </a:rPr>
              <a:t>, and figurative language.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2192" y="0"/>
            <a:ext cx="30121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j-ea"/>
                <a:cs typeface="Helvetica Neue"/>
              </a:rPr>
              <a:t>Unit </a:t>
            </a: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UltraLight"/>
                <a:ea typeface="+mj-ea"/>
                <a:cs typeface="Helvetica Neue UltraLight"/>
              </a:rPr>
              <a:t>Goal</a:t>
            </a:r>
            <a:endParaRPr kumimoji="0" lang="en-US" sz="4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UltraLight"/>
              <a:ea typeface="+mj-ea"/>
              <a:cs typeface="Helvetica Neue Ultra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AGENDA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83" y="2286000"/>
            <a:ext cx="8092017" cy="3840163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Neue"/>
                <a:cs typeface="Helvetica Neue"/>
              </a:rPr>
              <a:t>First, I will introduce the statements for discussion and students will set Mastery Level Goals.</a:t>
            </a:r>
            <a:endParaRPr lang="en-US" sz="2900" b="1" dirty="0" smtClean="0">
              <a:latin typeface="Helvetica Neue"/>
              <a:cs typeface="Helvetica Neue"/>
            </a:endParaRPr>
          </a:p>
          <a:p>
            <a:r>
              <a:rPr lang="en-US" sz="2900" dirty="0" smtClean="0">
                <a:latin typeface="Helvetica Neue"/>
                <a:cs typeface="Helvetica Neue"/>
              </a:rPr>
              <a:t>Then, we will </a:t>
            </a:r>
            <a:r>
              <a:rPr lang="en-US" sz="2900" b="1" dirty="0" smtClean="0">
                <a:latin typeface="Helvetica Neue"/>
                <a:cs typeface="Helvetica Neue"/>
              </a:rPr>
              <a:t>participate </a:t>
            </a:r>
            <a:r>
              <a:rPr lang="en-US" sz="2900" dirty="0" smtClean="0">
                <a:latin typeface="Helvetica Neue"/>
                <a:cs typeface="Helvetica Neue"/>
              </a:rPr>
              <a:t>in Philosophical Chairs.</a:t>
            </a:r>
          </a:p>
          <a:p>
            <a:r>
              <a:rPr lang="en-US" sz="2900" dirty="0" smtClean="0">
                <a:latin typeface="Helvetica Neue"/>
                <a:cs typeface="Helvetica Neue"/>
              </a:rPr>
              <a:t>Finally, you will </a:t>
            </a:r>
            <a:r>
              <a:rPr lang="en-US" sz="2900" b="1" dirty="0" smtClean="0">
                <a:latin typeface="Helvetica Neue"/>
                <a:cs typeface="Helvetica Neue"/>
              </a:rPr>
              <a:t>reflect and evaluate</a:t>
            </a:r>
            <a:r>
              <a:rPr lang="en-US" sz="2900" dirty="0" smtClean="0">
                <a:latin typeface="Helvetica Neue"/>
                <a:cs typeface="Helvetica Neue"/>
              </a:rPr>
              <a:t> the discussion.</a:t>
            </a:r>
          </a:p>
          <a:p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14858" y="888493"/>
            <a:ext cx="8433431" cy="95885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Helvetica Neue"/>
                <a:ea typeface="ＭＳ Ｐゴシック" charset="-128"/>
                <a:cs typeface="Helvetica Neue"/>
              </a:rPr>
              <a:t>Philosophical Chairs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4173" y="2286000"/>
            <a:ext cx="7759427" cy="3840163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Helvetica Neue"/>
                <a:cs typeface="Helvetica Neue"/>
              </a:rPr>
              <a:t>Directions</a:t>
            </a:r>
            <a:r>
              <a:rPr lang="en-US" sz="3400" dirty="0" smtClean="0">
                <a:latin typeface="Helvetica Neue"/>
                <a:cs typeface="Helvetica Neue"/>
              </a:rPr>
              <a:t>:  Read the following statements and rate your level of agreement from AGREE TO DISAGREE.  </a:t>
            </a:r>
          </a:p>
          <a:p>
            <a:r>
              <a:rPr lang="en-US" sz="3400" dirty="0" smtClean="0">
                <a:latin typeface="Helvetica Neue"/>
                <a:cs typeface="Helvetica Neue"/>
              </a:rPr>
              <a:t>Prepare to discuss you answer by writing a brief explanation of your opinion on the lines which follow.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Helvetica Neue"/>
                <a:cs typeface="Helvetica Neue"/>
              </a:rPr>
              <a:t>Before we begin: Circle your Mastery Target</a:t>
            </a: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4038600" cy="450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44196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/>
              <a:t>Religion/church help us build better societies that are based on morals and values.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Only fear of an outside power keeps people on check.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Human nature is good, but corrupted by society and </a:t>
            </a:r>
            <a:r>
              <a:rPr lang="en-US" sz="3600" b="1" dirty="0" smtClean="0"/>
              <a:t>environment</a:t>
            </a:r>
            <a:r>
              <a:rPr lang="en-US" sz="3600" b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Although slavery was bad, its legacy no longer affects our country.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13653</TotalTime>
  <Words>325</Words>
  <Application>Microsoft Macintosh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Encounters &amp; Foundations:  Post-Unit Philosophical Chairs</vt:lpstr>
      <vt:lpstr>Today’s Objective</vt:lpstr>
      <vt:lpstr>AGENDA:</vt:lpstr>
      <vt:lpstr>Philosophical Chairs</vt:lpstr>
      <vt:lpstr>Before we begin: Circle your Mastery Target</vt:lpstr>
      <vt:lpstr>Slide 6</vt:lpstr>
      <vt:lpstr>Slide 7</vt:lpstr>
      <vt:lpstr>Slide 8</vt:lpstr>
      <vt:lpstr>Slide 9</vt:lpstr>
      <vt:lpstr>Slide 10</vt:lpstr>
      <vt:lpstr>Slide 11</vt:lpstr>
      <vt:lpstr>Slide 12</vt:lpstr>
      <vt:lpstr>After Discussion: Identify the Mastery Level Accomplished</vt:lpstr>
      <vt:lpstr>Whip Around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Pursuit of Happiness</dc:title>
  <dc:creator>gghs</dc:creator>
  <cp:lastModifiedBy>gghs</cp:lastModifiedBy>
  <cp:revision>39</cp:revision>
  <cp:lastPrinted>2014-05-02T18:32:30Z</cp:lastPrinted>
  <dcterms:created xsi:type="dcterms:W3CDTF">2015-10-16T18:27:19Z</dcterms:created>
  <dcterms:modified xsi:type="dcterms:W3CDTF">2015-10-21T16:20:34Z</dcterms:modified>
</cp:coreProperties>
</file>