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8"/>
  </p:notesMasterIdLst>
  <p:sldIdLst>
    <p:sldId id="256" r:id="rId2"/>
    <p:sldId id="257" r:id="rId3"/>
    <p:sldId id="301" r:id="rId4"/>
    <p:sldId id="297" r:id="rId5"/>
    <p:sldId id="305" r:id="rId6"/>
    <p:sldId id="308" r:id="rId7"/>
    <p:sldId id="309" r:id="rId8"/>
    <p:sldId id="307" r:id="rId9"/>
    <p:sldId id="310" r:id="rId10"/>
    <p:sldId id="276" r:id="rId11"/>
    <p:sldId id="313" r:id="rId12"/>
    <p:sldId id="258" r:id="rId13"/>
    <p:sldId id="311" r:id="rId14"/>
    <p:sldId id="298" r:id="rId15"/>
    <p:sldId id="314" r:id="rId16"/>
    <p:sldId id="312"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defTabSz="457200" rtl="0" fontAlgn="base">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varScale="1">
        <p:scale>
          <a:sx n="91" d="100"/>
          <a:sy n="91" d="100"/>
        </p:scale>
        <p:origin x="-8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EC4638F4-A859-B243-AB99-1A161E848548}" type="datetime1">
              <a:rPr lang="en-US"/>
              <a:pPr>
                <a:defRPr/>
              </a:pPr>
              <a:t>12/9/14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3A1FFC52-BF1E-EB4B-90FA-8BAB54CDDB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smtClean="0">
                <a:latin typeface="Calibri" pitchFamily="-110" charset="0"/>
                <a:ea typeface="ＭＳ Ｐゴシック" pitchFamily="-110" charset="-128"/>
                <a:cs typeface="ＭＳ Ｐゴシック" pitchFamily="-110" charset="-128"/>
              </a:rPr>
              <a:t>Have students use circle map to write a paragraph on Jonathan Edwards.</a:t>
            </a:r>
          </a:p>
        </p:txBody>
      </p:sp>
      <p:sp>
        <p:nvSpPr>
          <p:cNvPr id="27652" name="Slide Number Placeholder 3"/>
          <p:cNvSpPr>
            <a:spLocks noGrp="1"/>
          </p:cNvSpPr>
          <p:nvPr>
            <p:ph type="sldNum" sz="quarter" idx="5"/>
          </p:nvPr>
        </p:nvSpPr>
        <p:spPr/>
        <p:txBody>
          <a:bodyPr/>
          <a:lstStyle/>
          <a:p>
            <a:pPr>
              <a:defRPr/>
            </a:pPr>
            <a:fld id="{56EEC4BE-06BD-F347-9BDB-0EBD6A2ECDFC}"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a:latin typeface="Calibri" pitchFamily="-104" charset="0"/>
              <a:ea typeface="ＭＳ Ｐゴシック" pitchFamily="-104" charset="-128"/>
              <a:cs typeface="ＭＳ Ｐゴシック" pitchFamily="-10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a:latin typeface="Calibri" pitchFamily="-104" charset="0"/>
              <a:ea typeface="ＭＳ Ｐゴシック" pitchFamily="-104" charset="-128"/>
              <a:cs typeface="ＭＳ Ｐゴシック" pitchFamily="-10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smtClean="0">
                <a:latin typeface="Calibri" pitchFamily="-110" charset="0"/>
                <a:ea typeface="ＭＳ Ｐゴシック" pitchFamily="-110" charset="-128"/>
                <a:cs typeface="ＭＳ Ｐゴシック" pitchFamily="-110" charset="-128"/>
              </a:rPr>
              <a:t>Have students use circle map to write a paragraph on Jonathan Edwards.</a:t>
            </a:r>
          </a:p>
        </p:txBody>
      </p:sp>
      <p:sp>
        <p:nvSpPr>
          <p:cNvPr id="27652" name="Slide Number Placeholder 3"/>
          <p:cNvSpPr>
            <a:spLocks noGrp="1"/>
          </p:cNvSpPr>
          <p:nvPr>
            <p:ph type="sldNum" sz="quarter" idx="5"/>
          </p:nvPr>
        </p:nvSpPr>
        <p:spPr/>
        <p:txBody>
          <a:bodyPr/>
          <a:lstStyle/>
          <a:p>
            <a:pPr>
              <a:defRPr/>
            </a:pPr>
            <a:fld id="{56EEC4BE-06BD-F347-9BDB-0EBD6A2ECDFC}" type="slidenum">
              <a:rPr lang="en-US" smtClean="0"/>
              <a:pPr>
                <a:defRPr/>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latin typeface="Calibri" pitchFamily="-110" charset="0"/>
              <a:ea typeface="ＭＳ Ｐゴシック" pitchFamily="-110" charset="-128"/>
              <a:cs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a:latin typeface="Calibri" pitchFamily="-104" charset="0"/>
              <a:ea typeface="ＭＳ Ｐゴシック" pitchFamily="-104" charset="-128"/>
              <a:cs typeface="ＭＳ Ｐゴシック" pitchFamily="-10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6" descr="Cover-TextureFore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5988050" y="6221413"/>
            <a:ext cx="2743200" cy="365125"/>
          </a:xfrm>
        </p:spPr>
        <p:txBody>
          <a:bodyPr/>
          <a:lstStyle>
            <a:lvl1pPr>
              <a:defRPr/>
            </a:lvl1pPr>
          </a:lstStyle>
          <a:p>
            <a:pPr>
              <a:defRPr/>
            </a:pPr>
            <a:fld id="{C7533280-51AD-D340-AD70-69A047D3AF7B}" type="datetime1">
              <a:rPr lang="en-US"/>
              <a:pPr>
                <a:defRPr/>
              </a:pPr>
              <a:t>12/9/14</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1D060AF-F0BA-794D-A31E-B6A0C3870D74}" type="datetime1">
              <a:rPr lang="en-US"/>
              <a:pPr>
                <a:defRPr/>
              </a:pPr>
              <a:t>12/9/14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8697C13-7338-3D43-B582-7C468A3361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C739896-6FA1-644A-8787-F9542DFCE0AE}" type="datetime1">
              <a:rPr lang="en-US"/>
              <a:pPr>
                <a:defRPr/>
              </a:pPr>
              <a:t>12/9/14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8DFE17-E040-C341-A003-E754329B52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AE5C9397-5445-E245-ACF8-51B22157E43A}" type="datetime1">
              <a:rPr lang="en-US"/>
              <a:pPr>
                <a:defRPr/>
              </a:pPr>
              <a:t>12/9/14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BA5544-8B14-9B42-ADA5-1D9F2B8C00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7FE5716B-B942-EA4D-B073-C00018A23806}" type="datetime1">
              <a:rPr lang="en-US"/>
              <a:pPr>
                <a:defRPr/>
              </a:pPr>
              <a:t>12/9/14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565275-D8D4-D642-B50E-456798A611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C48753-0EAC-4F45-B5AE-EB4062083DB3}" type="datetime1">
              <a:rPr lang="en-US"/>
              <a:pPr>
                <a:defRPr/>
              </a:pPr>
              <a:t>12/9/14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61780-C885-FB49-A73F-0D6D678A1F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F5385925-518B-6447-94D7-BDFE1CD5EC0F}" type="datetime1">
              <a:rPr lang="en-US"/>
              <a:pPr>
                <a:defRPr/>
              </a:pPr>
              <a:t>12/9/14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816AEDD-2516-CD44-8E05-ECE9EE4E3B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477A3A84-F6C9-DA4A-A53A-08042FDDE9A4}" type="datetime1">
              <a:rPr lang="en-US"/>
              <a:pPr>
                <a:defRPr/>
              </a:pPr>
              <a:t>12/9/14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0FA227F-240A-3247-956F-48B9A4893D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71107201-D0C5-9143-99FA-86B5AE40C082}" type="datetime1">
              <a:rPr lang="en-US"/>
              <a:pPr>
                <a:defRPr/>
              </a:pPr>
              <a:t>12/9/14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B5096B3-DC16-134A-8790-6EA1145E5E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012C8D52-7937-544E-8297-E746D6102101}" type="datetime1">
              <a:rPr lang="en-US"/>
              <a:pPr>
                <a:defRPr/>
              </a:pPr>
              <a:t>12/9/14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5650EC79-599A-9F44-894F-94E92BFA65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B6FF057-8B9E-6B4D-BC0D-F7D8B86E3D36}" type="datetime1">
              <a:rPr lang="en-US"/>
              <a:pPr>
                <a:defRPr/>
              </a:pPr>
              <a:t>12/9/14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7C8B63A-4A5C-904B-805D-9B46B4EAA0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08303F1-2EF8-D442-91C0-E50D28BF4093}" type="datetime1">
              <a:rPr lang="en-US"/>
              <a:pPr>
                <a:defRPr/>
              </a:pPr>
              <a:t>12/9/14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E37FDF6-6616-CB40-AD28-AC5F69947E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7F7F7F"/>
                </a:solidFill>
                <a:latin typeface="Candara" pitchFamily="-112" charset="0"/>
                <a:ea typeface="ＭＳ Ｐゴシック" pitchFamily="-112" charset="-128"/>
                <a:cs typeface="+mn-cs"/>
              </a:defRPr>
            </a:lvl1pPr>
          </a:lstStyle>
          <a:p>
            <a:pPr>
              <a:defRPr/>
            </a:pPr>
            <a:fld id="{D7333C91-8C5D-1F4C-96EB-20E7E6156509}" type="datetime1">
              <a:rPr lang="en-US"/>
              <a:pPr>
                <a:defRPr/>
              </a:pPr>
              <a:t>12/9/14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latin typeface="Candara" pitchFamily="-112" charset="0"/>
                <a:ea typeface="ＭＳ Ｐゴシック" pitchFamily="-112" charset="-128"/>
                <a:cs typeface="+mn-cs"/>
              </a:defRPr>
            </a:lvl1pPr>
          </a:lstStyle>
          <a:p>
            <a:pPr>
              <a:defRPr/>
            </a:pPr>
            <a:fld id="{54A342A1-8D55-A747-BB85-173FD9C5B11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rtl="0" eaLnBrk="0" fontAlgn="base" hangingPunct="0">
        <a:lnSpc>
          <a:spcPts val="5200"/>
        </a:lnSpc>
        <a:spcBef>
          <a:spcPct val="0"/>
        </a:spcBef>
        <a:spcAft>
          <a:spcPct val="0"/>
        </a:spcAft>
        <a:defRPr sz="4800" b="1" kern="1200">
          <a:solidFill>
            <a:srgbClr val="404040"/>
          </a:solidFill>
          <a:latin typeface="+mj-lt"/>
          <a:ea typeface="ＭＳ Ｐゴシック" pitchFamily="46" charset="-128"/>
          <a:cs typeface="ＭＳ Ｐゴシック" pitchFamily="46" charset="-128"/>
        </a:defRPr>
      </a:lvl1pPr>
      <a:lvl2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2pPr>
      <a:lvl3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3pPr>
      <a:lvl4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4pPr>
      <a:lvl5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5pPr>
      <a:lvl6pPr marL="4572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6pPr>
      <a:lvl7pPr marL="9144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7pPr>
      <a:lvl8pPr marL="13716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8pPr>
      <a:lvl9pPr marL="18288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9pPr>
    </p:titleStyle>
    <p:bodyStyle>
      <a:lvl1pPr marL="282575" indent="-282575" algn="l" rtl="0" eaLnBrk="0" fontAlgn="base" hangingPunct="0">
        <a:spcBef>
          <a:spcPts val="2000"/>
        </a:spcBef>
        <a:spcAft>
          <a:spcPct val="0"/>
        </a:spcAft>
        <a:buFont typeface="Wingdings" pitchFamily="-110" charset="2"/>
        <a:buChar char=""/>
        <a:defRPr sz="2400" kern="1200">
          <a:solidFill>
            <a:srgbClr val="404040"/>
          </a:solidFill>
          <a:latin typeface="+mn-lt"/>
          <a:ea typeface="ＭＳ Ｐゴシック" pitchFamily="46" charset="-128"/>
          <a:cs typeface="ＭＳ Ｐゴシック" pitchFamily="46" charset="-128"/>
        </a:defRPr>
      </a:lvl1pPr>
      <a:lvl2pPr marL="577850" indent="-295275" algn="l" rtl="0" eaLnBrk="0" fontAlgn="base" hangingPunct="0">
        <a:spcBef>
          <a:spcPts val="600"/>
        </a:spcBef>
        <a:spcAft>
          <a:spcPct val="0"/>
        </a:spcAft>
        <a:buFont typeface="Wingdings" pitchFamily="-110" charset="2"/>
        <a:buChar char=""/>
        <a:defRPr sz="2200" kern="1200">
          <a:solidFill>
            <a:srgbClr val="404040"/>
          </a:solidFill>
          <a:latin typeface="+mn-lt"/>
          <a:ea typeface="ＭＳ Ｐゴシック" pitchFamily="46" charset="-128"/>
          <a:cs typeface="+mn-cs"/>
        </a:defRPr>
      </a:lvl2pPr>
      <a:lvl3pPr marL="860425" indent="-282575" algn="l" rtl="0" eaLnBrk="0" fontAlgn="base" hangingPunct="0">
        <a:spcBef>
          <a:spcPts val="600"/>
        </a:spcBef>
        <a:spcAft>
          <a:spcPct val="0"/>
        </a:spcAft>
        <a:buFont typeface="Wingdings" pitchFamily="-110" charset="2"/>
        <a:buChar char=""/>
        <a:defRPr sz="2000" kern="1200">
          <a:solidFill>
            <a:srgbClr val="404040"/>
          </a:solidFill>
          <a:latin typeface="+mn-lt"/>
          <a:ea typeface="ＭＳ Ｐゴシック" pitchFamily="46" charset="-128"/>
          <a:cs typeface="+mn-cs"/>
        </a:defRPr>
      </a:lvl3pPr>
      <a:lvl4pPr marL="1143000" indent="-282575" algn="l" rtl="0" eaLnBrk="0" fontAlgn="base" hangingPunct="0">
        <a:spcBef>
          <a:spcPts val="600"/>
        </a:spcBef>
        <a:spcAft>
          <a:spcPct val="0"/>
        </a:spcAft>
        <a:buFont typeface="Wingdings" pitchFamily="-110" charset="2"/>
        <a:buChar char=""/>
        <a:defRPr kern="1200">
          <a:solidFill>
            <a:srgbClr val="404040"/>
          </a:solidFill>
          <a:latin typeface="+mn-lt"/>
          <a:ea typeface="ＭＳ Ｐゴシック" pitchFamily="46" charset="-128"/>
          <a:cs typeface="+mn-cs"/>
        </a:defRPr>
      </a:lvl4pPr>
      <a:lvl5pPr marL="1425575" indent="-282575" algn="l" rtl="0" eaLnBrk="0" fontAlgn="base" hangingPunct="0">
        <a:spcBef>
          <a:spcPts val="600"/>
        </a:spcBef>
        <a:spcAft>
          <a:spcPct val="0"/>
        </a:spcAft>
        <a:buFont typeface="Wingdings" pitchFamily="-110" charset="2"/>
        <a:buChar char=""/>
        <a:defRPr kern="1200">
          <a:solidFill>
            <a:srgbClr val="404040"/>
          </a:solidFill>
          <a:latin typeface="+mn-lt"/>
          <a:ea typeface="ＭＳ Ｐゴシック" pitchFamily="4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069837"/>
            <a:ext cx="7086600" cy="1847850"/>
          </a:xfrm>
          <a:extLst>
            <a:ext uri="{909E8E84-426E-40DD-AFC4-6F175D3DCCD1}"/>
            <a:ext uri="{91240B29-F687-4F45-9708-019B960494DF}"/>
          </a:extLst>
        </p:spPr>
        <p:txBody>
          <a:bodyPr/>
          <a:lstStyle/>
          <a:p>
            <a:pPr fontAlgn="auto">
              <a:spcAft>
                <a:spcPts val="0"/>
              </a:spcAft>
              <a:defRPr/>
            </a:pPr>
            <a:r>
              <a:rPr lang="en-US" dirty="0" smtClean="0"/>
              <a:t>Thoreau</a:t>
            </a:r>
            <a:br>
              <a:rPr lang="en-US" dirty="0" smtClean="0"/>
            </a:br>
            <a:r>
              <a:rPr lang="en-US" dirty="0" smtClean="0"/>
              <a:t>Transcendentalism</a:t>
            </a:r>
            <a:endParaRPr lang="en-US" dirty="0"/>
          </a:p>
        </p:txBody>
      </p:sp>
      <p:pic>
        <p:nvPicPr>
          <p:cNvPr id="18435" name="Picture 2"/>
          <p:cNvPicPr>
            <a:picLocks noChangeAspect="1"/>
          </p:cNvPicPr>
          <p:nvPr/>
        </p:nvPicPr>
        <p:blipFill>
          <a:blip r:embed="rId3"/>
          <a:srcRect/>
          <a:stretch>
            <a:fillRect/>
          </a:stretch>
        </p:blipFill>
        <p:spPr bwMode="auto">
          <a:xfrm>
            <a:off x="3614738" y="639763"/>
            <a:ext cx="25527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47738" y="1612900"/>
            <a:ext cx="7556500" cy="3785652"/>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b="1" dirty="0"/>
              <a:t>Objective</a:t>
            </a:r>
            <a:r>
              <a:rPr lang="en-US" dirty="0"/>
              <a:t>: After reading Henry David Thoreau’s essay “Resistance to Civil Government,” students will analyze the use of figurative language and paradox to support his beliefs about government and nature.</a:t>
            </a:r>
          </a:p>
          <a:p>
            <a:pPr marL="457200" indent="-457200">
              <a:spcBef>
                <a:spcPct val="50000"/>
              </a:spcBef>
            </a:pPr>
            <a:r>
              <a:rPr lang="en-US" b="1" dirty="0"/>
              <a:t>Evidence of Learning:</a:t>
            </a:r>
            <a:endParaRPr lang="en-US" b="1" dirty="0" smtClean="0"/>
          </a:p>
          <a:p>
            <a:pPr marL="457200" indent="-457200">
              <a:spcBef>
                <a:spcPct val="50000"/>
              </a:spcBef>
              <a:buFont typeface="Arial" pitchFamily="-110" charset="0"/>
              <a:buAutoNum type="arabicPeriod"/>
            </a:pPr>
            <a:r>
              <a:rPr lang="en-US" dirty="0" smtClean="0"/>
              <a:t>Read </a:t>
            </a:r>
            <a:r>
              <a:rPr lang="en-US" dirty="0"/>
              <a:t>and Complete a</a:t>
            </a:r>
            <a:r>
              <a:rPr lang="en-US" dirty="0" smtClean="0"/>
              <a:t> Cornell Notes </a:t>
            </a:r>
            <a:r>
              <a:rPr lang="en-US" dirty="0"/>
              <a:t>on “Resistance to Civil Government” by Henry David Thoreau</a:t>
            </a:r>
          </a:p>
        </p:txBody>
      </p:sp>
      <p:sp>
        <p:nvSpPr>
          <p:cNvPr id="34819" name="Rectangle 3"/>
          <p:cNvSpPr>
            <a:spLocks noChangeArrowheads="1"/>
          </p:cNvSpPr>
          <p:nvPr/>
        </p:nvSpPr>
        <p:spPr bwMode="auto">
          <a:xfrm>
            <a:off x="1177925" y="485775"/>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34820" name="Title 1"/>
          <p:cNvSpPr>
            <a:spLocks/>
          </p:cNvSpPr>
          <p:nvPr/>
        </p:nvSpPr>
        <p:spPr bwMode="auto">
          <a:xfrm>
            <a:off x="725488" y="274638"/>
            <a:ext cx="7635875" cy="1338262"/>
          </a:xfrm>
          <a:prstGeom prst="rect">
            <a:avLst/>
          </a:prstGeom>
          <a:noFill/>
          <a:ln w="9525">
            <a:noFill/>
            <a:miter lim="800000"/>
            <a:headEnd/>
            <a:tailEnd/>
          </a:ln>
        </p:spPr>
        <p:txBody>
          <a:bodyPr anchor="ctr">
            <a:prstTxWarp prst="textNoShape">
              <a:avLst/>
            </a:prstTxWarp>
          </a:bodyPr>
          <a:lstStyle/>
          <a:p>
            <a:pPr algn="ctr" defTabSz="914400">
              <a:lnSpc>
                <a:spcPts val="5200"/>
              </a:lnSpc>
            </a:pPr>
            <a:r>
              <a:rPr lang="en-US" sz="4800" b="1">
                <a:solidFill>
                  <a:srgbClr val="404040"/>
                </a:solidFill>
                <a:latin typeface="Candara" pitchFamily="-110" charset="0"/>
              </a:rPr>
              <a:t>Objective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2500" smtClean="0">
                <a:ea typeface="ＭＳ Ｐゴシック" pitchFamily="-110" charset="-128"/>
                <a:cs typeface="ＭＳ Ｐゴシック" pitchFamily="-110" charset="-128"/>
              </a:rPr>
              <a:t>After you watch preview video, use circle map info to write background paragraph.  </a:t>
            </a:r>
          </a:p>
        </p:txBody>
      </p:sp>
      <p:sp>
        <p:nvSpPr>
          <p:cNvPr id="4" name="Oval 3"/>
          <p:cNvSpPr/>
          <p:nvPr/>
        </p:nvSpPr>
        <p:spPr>
          <a:xfrm>
            <a:off x="432514" y="1801813"/>
            <a:ext cx="5063735" cy="4712926"/>
          </a:xfrm>
          <a:prstGeom prst="ellipse">
            <a:avLst/>
          </a:prstGeom>
          <a:noFill/>
          <a:ln w="825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909683" y="3476512"/>
            <a:ext cx="1842759" cy="1792505"/>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1" name="TextBox 5"/>
          <p:cNvSpPr txBox="1">
            <a:spLocks noChangeArrowheads="1"/>
          </p:cNvSpPr>
          <p:nvPr/>
        </p:nvSpPr>
        <p:spPr bwMode="auto">
          <a:xfrm>
            <a:off x="2176463" y="3744913"/>
            <a:ext cx="1576387" cy="461665"/>
          </a:xfrm>
          <a:prstGeom prst="rect">
            <a:avLst/>
          </a:prstGeom>
          <a:noFill/>
          <a:ln w="9525">
            <a:noFill/>
            <a:miter lim="800000"/>
            <a:headEnd/>
            <a:tailEnd/>
          </a:ln>
        </p:spPr>
        <p:txBody>
          <a:bodyPr>
            <a:prstTxWarp prst="textNoShape">
              <a:avLst/>
            </a:prstTxWarp>
            <a:spAutoFit/>
          </a:bodyPr>
          <a:lstStyle/>
          <a:p>
            <a:r>
              <a:rPr lang="en-US" dirty="0" smtClean="0"/>
              <a:t>Author</a:t>
            </a:r>
            <a:endParaRPr lang="en-US" dirty="0"/>
          </a:p>
        </p:txBody>
      </p:sp>
      <p:sp>
        <p:nvSpPr>
          <p:cNvPr id="24582" name="TextBox 6"/>
          <p:cNvSpPr txBox="1">
            <a:spLocks noChangeArrowheads="1"/>
          </p:cNvSpPr>
          <p:nvPr/>
        </p:nvSpPr>
        <p:spPr bwMode="auto">
          <a:xfrm>
            <a:off x="858838" y="2860675"/>
            <a:ext cx="4092575" cy="492125"/>
          </a:xfrm>
          <a:prstGeom prst="rect">
            <a:avLst/>
          </a:prstGeom>
          <a:noFill/>
          <a:ln w="9525">
            <a:noFill/>
            <a:miter lim="800000"/>
            <a:headEnd/>
            <a:tailEnd/>
          </a:ln>
        </p:spPr>
        <p:txBody>
          <a:bodyPr>
            <a:prstTxWarp prst="textNoShape">
              <a:avLst/>
            </a:prstTxWarp>
            <a:spAutoFit/>
          </a:bodyPr>
          <a:lstStyle/>
          <a:p>
            <a:r>
              <a:rPr lang="en-US" sz="1300" dirty="0">
                <a:solidFill>
                  <a:srgbClr val="FF0000"/>
                </a:solidFill>
              </a:rPr>
              <a:t>As you watch video, fill in circle map with important information about</a:t>
            </a:r>
            <a:r>
              <a:rPr lang="en-US" sz="1300" dirty="0" smtClean="0">
                <a:solidFill>
                  <a:srgbClr val="FF0000"/>
                </a:solidFill>
              </a:rPr>
              <a:t> author’s </a:t>
            </a:r>
            <a:r>
              <a:rPr lang="en-US" sz="1300" dirty="0">
                <a:solidFill>
                  <a:srgbClr val="FF0000"/>
                </a:solidFill>
              </a:rPr>
              <a:t>background.</a:t>
            </a:r>
          </a:p>
        </p:txBody>
      </p:sp>
      <p:sp>
        <p:nvSpPr>
          <p:cNvPr id="24583" name="TextBox 7"/>
          <p:cNvSpPr txBox="1">
            <a:spLocks noChangeArrowheads="1"/>
          </p:cNvSpPr>
          <p:nvPr/>
        </p:nvSpPr>
        <p:spPr bwMode="auto">
          <a:xfrm>
            <a:off x="5603875" y="1995488"/>
            <a:ext cx="3303588" cy="3540125"/>
          </a:xfrm>
          <a:prstGeom prst="rect">
            <a:avLst/>
          </a:prstGeom>
          <a:noFill/>
          <a:ln w="9525">
            <a:noFill/>
            <a:miter lim="800000"/>
            <a:headEnd/>
            <a:tailEnd/>
          </a:ln>
        </p:spPr>
        <p:txBody>
          <a:bodyPr>
            <a:prstTxWarp prst="textNoShape">
              <a:avLst/>
            </a:prstTxWarp>
            <a:spAutoFit/>
          </a:bodyPr>
          <a:lstStyle/>
          <a:p>
            <a:r>
              <a:rPr lang="en-US" b="1"/>
              <a:t>Use the following paragraph frame: </a:t>
            </a:r>
          </a:p>
          <a:p>
            <a:endParaRPr lang="en-US"/>
          </a:p>
          <a:p>
            <a:r>
              <a:rPr lang="en-US" sz="1700"/>
              <a:t>_______can be described as ______.  He was born</a:t>
            </a:r>
          </a:p>
          <a:p>
            <a:r>
              <a:rPr lang="en-US" sz="1700"/>
              <a:t>________ and spent most of his life________.  While ________, he became interested in ________.</a:t>
            </a:r>
          </a:p>
          <a:p>
            <a:r>
              <a:rPr lang="en-US" sz="1700"/>
              <a:t>Additionally, ________________.  His writing attempts to ______________ by _______________.</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725488" y="274638"/>
            <a:ext cx="7635875" cy="1338262"/>
          </a:xfrm>
        </p:spPr>
        <p:txBody>
          <a:bodyPr/>
          <a:lstStyle/>
          <a:p>
            <a:pPr eaLnBrk="1" hangingPunct="1"/>
            <a:r>
              <a:rPr lang="en-US" smtClean="0">
                <a:ea typeface="ＭＳ Ｐゴシック" pitchFamily="-110" charset="-128"/>
                <a:cs typeface="ＭＳ Ｐゴシック" pitchFamily="-110" charset="-128"/>
              </a:rPr>
              <a:t>What is Paradox?</a:t>
            </a:r>
          </a:p>
        </p:txBody>
      </p:sp>
      <p:sp>
        <p:nvSpPr>
          <p:cNvPr id="19459" name="Content Placeholder 2"/>
          <p:cNvSpPr>
            <a:spLocks noGrp="1"/>
          </p:cNvSpPr>
          <p:nvPr>
            <p:ph idx="1"/>
          </p:nvPr>
        </p:nvSpPr>
        <p:spPr>
          <a:xfrm>
            <a:off x="865188" y="1731963"/>
            <a:ext cx="7662862" cy="4394200"/>
          </a:xfrm>
        </p:spPr>
        <p:txBody>
          <a:bodyPr/>
          <a:lstStyle/>
          <a:p>
            <a:pPr eaLnBrk="1" hangingPunct="1">
              <a:buFont typeface="Wingdings" pitchFamily="-112" charset="2"/>
              <a:buChar char=""/>
              <a:defRPr/>
            </a:pPr>
            <a:r>
              <a:rPr lang="en-US" sz="3000" dirty="0" smtClean="0">
                <a:ea typeface="ＭＳ Ｐゴシック" pitchFamily="-112" charset="-128"/>
              </a:rPr>
              <a:t>A statement that expresses the complexity of life by showing how opposing ideas can be both contradictory and true at the same time</a:t>
            </a:r>
          </a:p>
          <a:p>
            <a:pPr lvl="2" eaLnBrk="1" hangingPunct="1">
              <a:buFont typeface="Wingdings" pitchFamily="-112" charset="2"/>
              <a:buChar char=""/>
              <a:defRPr/>
            </a:pPr>
            <a:r>
              <a:rPr lang="en-US" sz="2600" dirty="0" smtClean="0">
                <a:ea typeface="ＭＳ Ｐゴシック" pitchFamily="-112" charset="-128"/>
              </a:rPr>
              <a:t>Ex: To be free we have to have laws that limit our freedoms.</a:t>
            </a:r>
          </a:p>
          <a:p>
            <a:pPr marL="577850" lvl="2" indent="0" eaLnBrk="1" hangingPunct="1">
              <a:buFont typeface="Wingdings" pitchFamily="-112" charset="2"/>
              <a:buNone/>
              <a:defRPr/>
            </a:pPr>
            <a:r>
              <a:rPr lang="en-US" sz="2600" b="1" dirty="0" smtClean="0">
                <a:ea typeface="ＭＳ Ｐゴシック" pitchFamily="-112" charset="-128"/>
              </a:rPr>
              <a:t>As you read…</a:t>
            </a:r>
            <a:r>
              <a:rPr lang="en-US" sz="2600" dirty="0" smtClean="0">
                <a:ea typeface="ＭＳ Ｐゴシック" pitchFamily="-112" charset="-128"/>
              </a:rPr>
              <a:t>identify and analyze paradox in “Resistance to Civil Government” and determine its effects on Thoreau’s overall message.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31020" y="146948"/>
            <a:ext cx="7272339" cy="1339009"/>
          </a:xfrm>
        </p:spPr>
        <p:txBody>
          <a:bodyPr/>
          <a:lstStyle/>
          <a:p>
            <a:r>
              <a:rPr lang="en-US" dirty="0" smtClean="0"/>
              <a:t>Give One Get One</a:t>
            </a:r>
            <a:endParaRPr lang="en-US" dirty="0"/>
          </a:p>
        </p:txBody>
      </p:sp>
      <p:sp>
        <p:nvSpPr>
          <p:cNvPr id="3" name="TextBox 2"/>
          <p:cNvSpPr txBox="1"/>
          <p:nvPr/>
        </p:nvSpPr>
        <p:spPr>
          <a:xfrm>
            <a:off x="1238441" y="1826351"/>
            <a:ext cx="6989847" cy="369332"/>
          </a:xfrm>
          <a:prstGeom prst="rect">
            <a:avLst/>
          </a:prstGeom>
          <a:noFill/>
        </p:spPr>
        <p:txBody>
          <a:bodyPr wrap="square" rtlCol="0">
            <a:spAutoFit/>
          </a:bodyPr>
          <a:lstStyle/>
          <a:p>
            <a:endParaRPr lang="en-US" dirty="0"/>
          </a:p>
        </p:txBody>
      </p:sp>
      <p:sp>
        <p:nvSpPr>
          <p:cNvPr id="5" name="TextBox 4"/>
          <p:cNvSpPr txBox="1"/>
          <p:nvPr/>
        </p:nvSpPr>
        <p:spPr>
          <a:xfrm>
            <a:off x="651370" y="1228064"/>
            <a:ext cx="4260414" cy="5262979"/>
          </a:xfrm>
          <a:prstGeom prst="rect">
            <a:avLst/>
          </a:prstGeom>
          <a:noFill/>
        </p:spPr>
        <p:txBody>
          <a:bodyPr wrap="square" rtlCol="0">
            <a:spAutoFit/>
          </a:bodyPr>
          <a:lstStyle/>
          <a:p>
            <a:endParaRPr lang="en-US" sz="2400" dirty="0" smtClean="0"/>
          </a:p>
          <a:p>
            <a:r>
              <a:rPr lang="en-US" sz="2400" dirty="0" smtClean="0"/>
              <a:t>1. Share your idea and insight with at least three peers.</a:t>
            </a:r>
          </a:p>
          <a:p>
            <a:endParaRPr lang="en-US" sz="2400" dirty="0" smtClean="0"/>
          </a:p>
          <a:p>
            <a:r>
              <a:rPr lang="en-US" sz="2400" dirty="0" smtClean="0"/>
              <a:t>2. Collect three ideas from peers write them down .</a:t>
            </a:r>
          </a:p>
          <a:p>
            <a:endParaRPr lang="en-US" sz="2400" dirty="0" smtClean="0"/>
          </a:p>
          <a:p>
            <a:r>
              <a:rPr lang="en-US" sz="2400" dirty="0" smtClean="0"/>
              <a:t>3. After every conversation, have your peer sign their name.</a:t>
            </a:r>
          </a:p>
          <a:p>
            <a:endParaRPr lang="en-US" sz="2400" dirty="0" smtClean="0"/>
          </a:p>
          <a:p>
            <a:r>
              <a:rPr lang="en-US" sz="2400" dirty="0" smtClean="0"/>
              <a:t>4.  At the end of the activity, give props to peers’ ideas!</a:t>
            </a:r>
          </a:p>
          <a:p>
            <a:endParaRPr lang="en-US" dirty="0"/>
          </a:p>
        </p:txBody>
      </p:sp>
      <p:pic>
        <p:nvPicPr>
          <p:cNvPr id="6" name="Picture 5"/>
          <p:cNvPicPr>
            <a:picLocks noChangeAspect="1"/>
          </p:cNvPicPr>
          <p:nvPr/>
        </p:nvPicPr>
        <p:blipFill>
          <a:blip r:embed="rId2"/>
          <a:stretch>
            <a:fillRect/>
          </a:stretch>
        </p:blipFill>
        <p:spPr>
          <a:xfrm>
            <a:off x="5026153" y="1228064"/>
            <a:ext cx="4002501" cy="5408785"/>
          </a:xfrm>
          <a:prstGeom prst="rect">
            <a:avLst/>
          </a:prstGeom>
          <a:effectLst>
            <a:glow rad="63500">
              <a:schemeClr val="accent1">
                <a:alpha val="75000"/>
              </a:schemeClr>
            </a:glow>
          </a:effectLst>
        </p:spPr>
      </p:pic>
      <p:sp>
        <p:nvSpPr>
          <p:cNvPr id="7" name="TextBox 6"/>
          <p:cNvSpPr txBox="1"/>
          <p:nvPr/>
        </p:nvSpPr>
        <p:spPr>
          <a:xfrm>
            <a:off x="5331595" y="1613646"/>
            <a:ext cx="3326999" cy="4801314"/>
          </a:xfrm>
          <a:prstGeom prst="rect">
            <a:avLst/>
          </a:prstGeom>
          <a:noFill/>
        </p:spPr>
        <p:txBody>
          <a:bodyPr wrap="square" rtlCol="0">
            <a:spAutoFit/>
          </a:bodyPr>
          <a:lstStyle/>
          <a:p>
            <a:r>
              <a:rPr lang="en-US" sz="1800" dirty="0" smtClean="0">
                <a:latin typeface="Baoli SC Regular"/>
                <a:cs typeface="Baoli SC Regular"/>
              </a:rPr>
              <a:t>Question:</a:t>
            </a:r>
          </a:p>
          <a:p>
            <a:endParaRPr lang="en-US" sz="1800" dirty="0" smtClean="0">
              <a:latin typeface="Baoli SC Regular"/>
              <a:cs typeface="Baoli SC Regular"/>
            </a:endParaRPr>
          </a:p>
          <a:p>
            <a:r>
              <a:rPr lang="en-US" sz="1800" dirty="0" smtClean="0">
                <a:latin typeface="Baoli SC Regular"/>
                <a:cs typeface="Baoli SC Regular"/>
              </a:rPr>
              <a:t>My ideas: </a:t>
            </a:r>
          </a:p>
          <a:p>
            <a:r>
              <a:rPr lang="en-US" sz="1800" dirty="0" smtClean="0">
                <a:latin typeface="Baoli SC Regular"/>
                <a:cs typeface="Baoli SC Regular"/>
              </a:rPr>
              <a:t>I believe </a:t>
            </a:r>
            <a:r>
              <a:rPr lang="en-US" sz="1800" u="sng" dirty="0" smtClean="0">
                <a:solidFill>
                  <a:srgbClr val="FF0000"/>
                </a:solidFill>
                <a:latin typeface="Baoli SC Regular"/>
                <a:cs typeface="Baoli SC Regular"/>
              </a:rPr>
              <a:t>opinion</a:t>
            </a:r>
            <a:r>
              <a:rPr lang="en-US" sz="1800" dirty="0" smtClean="0">
                <a:latin typeface="Baoli SC Regular"/>
                <a:cs typeface="Baoli SC Regular"/>
              </a:rPr>
              <a:t> because/ due to the fact/ as a result of </a:t>
            </a:r>
            <a:r>
              <a:rPr lang="en-US" sz="1800" u="sng" dirty="0" smtClean="0">
                <a:solidFill>
                  <a:srgbClr val="FF0000"/>
                </a:solidFill>
                <a:latin typeface="Baoli SC Regular"/>
                <a:cs typeface="Baoli SC Regular"/>
              </a:rPr>
              <a:t>experience or observations</a:t>
            </a:r>
            <a:r>
              <a:rPr lang="en-US" sz="1800" dirty="0" smtClean="0">
                <a:latin typeface="Baoli SC Regular"/>
                <a:cs typeface="Baoli SC Regular"/>
              </a:rPr>
              <a:t>.</a:t>
            </a:r>
          </a:p>
          <a:p>
            <a:endParaRPr lang="en-US" sz="1800" dirty="0" smtClean="0">
              <a:latin typeface="Baoli SC Regular"/>
              <a:cs typeface="Baoli SC Regular"/>
            </a:endParaRPr>
          </a:p>
          <a:p>
            <a:r>
              <a:rPr lang="en-US" sz="1800" dirty="0" smtClean="0">
                <a:latin typeface="Baoli SC Regular"/>
                <a:cs typeface="Baoli SC Regular"/>
              </a:rPr>
              <a:t>My peers ideas:</a:t>
            </a:r>
          </a:p>
          <a:p>
            <a:endParaRPr lang="en-US" sz="1800" dirty="0" smtClean="0">
              <a:latin typeface="Baoli SC Regular"/>
              <a:cs typeface="Baoli SC Regular"/>
            </a:endParaRPr>
          </a:p>
          <a:p>
            <a:r>
              <a:rPr lang="en-US" sz="1800" dirty="0" smtClean="0">
                <a:latin typeface="Baoli SC Regular"/>
                <a:cs typeface="Baoli SC Regular"/>
              </a:rPr>
              <a:t>1.</a:t>
            </a:r>
          </a:p>
          <a:p>
            <a:endParaRPr lang="en-US" sz="1800" dirty="0" smtClean="0">
              <a:latin typeface="Baoli SC Regular"/>
              <a:cs typeface="Baoli SC Regular"/>
            </a:endParaRPr>
          </a:p>
          <a:p>
            <a:endParaRPr lang="en-US" sz="1800" dirty="0" smtClean="0">
              <a:latin typeface="Baoli SC Regular"/>
              <a:cs typeface="Baoli SC Regular"/>
            </a:endParaRPr>
          </a:p>
          <a:p>
            <a:r>
              <a:rPr lang="en-US" sz="1800" dirty="0" smtClean="0">
                <a:latin typeface="Baoli SC Regular"/>
                <a:cs typeface="Baoli SC Regular"/>
              </a:rPr>
              <a:t>2. </a:t>
            </a:r>
          </a:p>
          <a:p>
            <a:endParaRPr lang="en-US" dirty="0" smtClean="0">
              <a:latin typeface="Baoli SC Regular"/>
              <a:cs typeface="Baoli SC Regular"/>
            </a:endParaRPr>
          </a:p>
          <a:p>
            <a:endParaRPr lang="en-US" dirty="0" smtClean="0">
              <a:latin typeface="Baoli SC Regular"/>
              <a:cs typeface="Baoli SC Regular"/>
            </a:endParaRPr>
          </a:p>
          <a:p>
            <a:r>
              <a:rPr lang="en-US" dirty="0" smtClean="0">
                <a:latin typeface="Baoli SC Regular"/>
                <a:cs typeface="Baoli SC Regular"/>
              </a:rPr>
              <a:t>3.</a:t>
            </a:r>
            <a:endParaRPr lang="en-US" dirty="0">
              <a:latin typeface="Baoli SC Regular"/>
              <a:cs typeface="Baoli SC Regul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ea typeface="ＭＳ Ｐゴシック" pitchFamily="-110" charset="-128"/>
                <a:cs typeface="ＭＳ Ｐゴシック" pitchFamily="-110" charset="-128"/>
              </a:rPr>
              <a:t>Reflection: Choose one</a:t>
            </a:r>
          </a:p>
        </p:txBody>
      </p:sp>
      <p:sp>
        <p:nvSpPr>
          <p:cNvPr id="36867" name="Content Placeholder 2"/>
          <p:cNvSpPr>
            <a:spLocks noGrp="1"/>
          </p:cNvSpPr>
          <p:nvPr>
            <p:ph idx="1"/>
          </p:nvPr>
        </p:nvSpPr>
        <p:spPr>
          <a:xfrm>
            <a:off x="787976" y="1474041"/>
            <a:ext cx="7842681" cy="4652122"/>
          </a:xfrm>
        </p:spPr>
        <p:txBody>
          <a:bodyPr/>
          <a:lstStyle/>
          <a:p>
            <a:pPr marL="0" indent="0">
              <a:buNone/>
            </a:pPr>
            <a:r>
              <a:rPr lang="en-US" sz="3000" dirty="0" smtClean="0">
                <a:ea typeface="ＭＳ Ｐゴシック" pitchFamily="-110" charset="-128"/>
                <a:cs typeface="ＭＳ Ｐゴシック" pitchFamily="-110" charset="-128"/>
              </a:rPr>
              <a:t>What is an individual’s responsibility to their beliefs?  </a:t>
            </a:r>
          </a:p>
          <a:p>
            <a:pPr marL="0" indent="0">
              <a:buNone/>
            </a:pPr>
            <a:r>
              <a:rPr lang="en-US" sz="3000" dirty="0" smtClean="0">
                <a:ea typeface="ＭＳ Ｐゴシック" pitchFamily="-110" charset="-128"/>
                <a:cs typeface="ＭＳ Ｐゴシック" pitchFamily="-110" charset="-128"/>
              </a:rPr>
              <a:t>Are </a:t>
            </a:r>
            <a:r>
              <a:rPr lang="en-US" sz="3000" dirty="0" smtClean="0">
                <a:ea typeface="ＭＳ Ｐゴシック" pitchFamily="-110" charset="-128"/>
                <a:cs typeface="ＭＳ Ｐゴシック" pitchFamily="-110" charset="-128"/>
              </a:rPr>
              <a:t>any beliefs or social causes worth sacrificing your physical freedom and well being?</a:t>
            </a:r>
            <a:endParaRPr lang="en-US" sz="3000" dirty="0" smtClean="0">
              <a:ea typeface="ＭＳ Ｐゴシック" pitchFamily="-110" charset="-128"/>
              <a:cs typeface="ＭＳ Ｐゴシック" pitchFamily="-110" charset="-128"/>
            </a:endParaRPr>
          </a:p>
          <a:p>
            <a:pPr marL="0" indent="0">
              <a:buNone/>
            </a:pPr>
            <a:r>
              <a:rPr lang="en-US" sz="3000" dirty="0" smtClean="0">
                <a:ea typeface="ＭＳ Ｐゴシック" pitchFamily="-110" charset="-128"/>
                <a:cs typeface="ＭＳ Ｐゴシック" pitchFamily="-110" charset="-128"/>
              </a:rPr>
              <a:t>What </a:t>
            </a:r>
            <a:r>
              <a:rPr lang="en-US" sz="3000" dirty="0" smtClean="0">
                <a:ea typeface="ＭＳ Ｐゴシック" pitchFamily="-110" charset="-128"/>
                <a:cs typeface="ＭＳ Ｐゴシック" pitchFamily="-110" charset="-128"/>
              </a:rPr>
              <a:t>values, ideas, or ideals would you be willing to lose your physical freedom to defend? </a:t>
            </a:r>
            <a:endParaRPr lang="en-US" sz="3000" dirty="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ea typeface="ＭＳ Ｐゴシック" pitchFamily="-104" charset="-128"/>
                <a:cs typeface="ＭＳ Ｐゴシック" pitchFamily="-104" charset="-128"/>
              </a:rPr>
              <a:t>Philosopher Props</a:t>
            </a:r>
          </a:p>
        </p:txBody>
      </p:sp>
      <p:sp>
        <p:nvSpPr>
          <p:cNvPr id="37891" name="Content Placeholder 7"/>
          <p:cNvSpPr>
            <a:spLocks noGrp="1"/>
          </p:cNvSpPr>
          <p:nvPr>
            <p:ph idx="1"/>
          </p:nvPr>
        </p:nvSpPr>
        <p:spPr>
          <a:xfrm>
            <a:off x="1089025" y="1381125"/>
            <a:ext cx="7272338" cy="4745038"/>
          </a:xfrm>
        </p:spPr>
        <p:txBody>
          <a:bodyPr/>
          <a:lstStyle/>
          <a:p>
            <a:pPr eaLnBrk="1" hangingPunct="1"/>
            <a:r>
              <a:rPr lang="en-US" smtClean="0">
                <a:ea typeface="ＭＳ Ｐゴシック" pitchFamily="-104" charset="-128"/>
                <a:cs typeface="ＭＳ Ｐゴシック" pitchFamily="-104" charset="-128"/>
              </a:rPr>
              <a:t>BASIC : The most insightful comment I found…</a:t>
            </a:r>
          </a:p>
          <a:p>
            <a:pPr eaLnBrk="1" hangingPunct="1"/>
            <a:r>
              <a:rPr lang="en-US" smtClean="0">
                <a:ea typeface="ＭＳ Ｐゴシック" pitchFamily="-104" charset="-128"/>
                <a:cs typeface="ＭＳ Ｐゴシック" pitchFamily="-104" charset="-128"/>
              </a:rPr>
              <a:t>SUFFICIENT: I agreed with the comment that _____________ because _______________________.</a:t>
            </a:r>
          </a:p>
          <a:p>
            <a:pPr eaLnBrk="1" hangingPunct="1"/>
            <a:r>
              <a:rPr lang="en-US" smtClean="0">
                <a:ea typeface="ＭＳ Ｐゴシック" pitchFamily="-104" charset="-128"/>
                <a:cs typeface="ＭＳ Ｐゴシック" pitchFamily="-104" charset="-128"/>
              </a:rPr>
              <a:t>SOPHISTICATED: The statement that _____________ inspired me to _______________________________.</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732186" y="274637"/>
            <a:ext cx="2909672" cy="4679602"/>
          </a:xfrm>
        </p:spPr>
        <p:txBody>
          <a:bodyPr/>
          <a:lstStyle/>
          <a:p>
            <a:r>
              <a:rPr lang="en-US" dirty="0" smtClean="0"/>
              <a:t>Cornell Notes</a:t>
            </a:r>
            <a:endParaRPr lang="en-US" dirty="0"/>
          </a:p>
        </p:txBody>
      </p:sp>
      <p:sp>
        <p:nvSpPr>
          <p:cNvPr id="10" name="Content Placeholder 9"/>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3828638" y="9337"/>
            <a:ext cx="5315362" cy="6752291"/>
          </a:xfrm>
          <a:prstGeom prst="rect">
            <a:avLst/>
          </a:prstGeom>
          <a:effectLst>
            <a:glow rad="63500">
              <a:schemeClr val="accent1">
                <a:alpha val="75000"/>
              </a:schemeClr>
            </a:glow>
          </a:effectLst>
        </p:spPr>
      </p:pic>
      <p:sp>
        <p:nvSpPr>
          <p:cNvPr id="11" name="TextBox 10"/>
          <p:cNvSpPr txBox="1"/>
          <p:nvPr/>
        </p:nvSpPr>
        <p:spPr>
          <a:xfrm>
            <a:off x="4408011" y="503821"/>
            <a:ext cx="4735989" cy="1384995"/>
          </a:xfrm>
          <a:prstGeom prst="rect">
            <a:avLst/>
          </a:prstGeom>
          <a:noFill/>
        </p:spPr>
        <p:txBody>
          <a:bodyPr wrap="square" rtlCol="0">
            <a:spAutoFit/>
          </a:bodyPr>
          <a:lstStyle/>
          <a:p>
            <a:r>
              <a:rPr lang="en-US" sz="1400" b="1" dirty="0" smtClean="0"/>
              <a:t>12.9 “Resistance to Civil Government” Cornell Notes</a:t>
            </a:r>
          </a:p>
          <a:p>
            <a:endParaRPr lang="en-US" sz="1400" dirty="0" smtClean="0"/>
          </a:p>
          <a:p>
            <a:r>
              <a:rPr lang="en-US" sz="1400" b="1" dirty="0" smtClean="0"/>
              <a:t>TOPIC: ____________________________________</a:t>
            </a:r>
          </a:p>
          <a:p>
            <a:r>
              <a:rPr lang="en-US" sz="1400" b="1" dirty="0" smtClean="0"/>
              <a:t>Prediction about claim</a:t>
            </a:r>
            <a:r>
              <a:rPr lang="en-US" sz="1400" dirty="0" smtClean="0"/>
              <a:t>: According to Thoreau, what reasons or conditions would make it necessary for citizens to </a:t>
            </a:r>
            <a:r>
              <a:rPr lang="en-US" sz="1400" b="1" dirty="0" smtClean="0"/>
              <a:t>resist civil government</a:t>
            </a:r>
            <a:r>
              <a:rPr lang="en-US" sz="1400" dirty="0" smtClean="0"/>
              <a:t>? </a:t>
            </a:r>
          </a:p>
        </p:txBody>
      </p:sp>
      <p:sp>
        <p:nvSpPr>
          <p:cNvPr id="12" name="TextBox 11"/>
          <p:cNvSpPr txBox="1"/>
          <p:nvPr/>
        </p:nvSpPr>
        <p:spPr>
          <a:xfrm>
            <a:off x="4408011" y="1930800"/>
            <a:ext cx="1742215" cy="5832364"/>
          </a:xfrm>
          <a:prstGeom prst="rect">
            <a:avLst/>
          </a:prstGeom>
          <a:noFill/>
        </p:spPr>
        <p:txBody>
          <a:bodyPr wrap="square" rtlCol="0">
            <a:spAutoFit/>
          </a:bodyPr>
          <a:lstStyle/>
          <a:p>
            <a:endParaRPr lang="en-US" sz="1500" dirty="0" smtClean="0"/>
          </a:p>
          <a:p>
            <a:r>
              <a:rPr lang="en-US" sz="1400" b="1" dirty="0" smtClean="0">
                <a:solidFill>
                  <a:srgbClr val="FF0000"/>
                </a:solidFill>
              </a:rPr>
              <a:t>TONE</a:t>
            </a:r>
            <a:r>
              <a:rPr lang="en-US" sz="1400" b="1" dirty="0" smtClean="0"/>
              <a:t>: </a:t>
            </a:r>
          </a:p>
          <a:p>
            <a:endParaRPr lang="en-US" sz="1400" b="1" dirty="0" smtClean="0"/>
          </a:p>
          <a:p>
            <a:r>
              <a:rPr lang="en-US" sz="1400" b="1" dirty="0" smtClean="0"/>
              <a:t>Central </a:t>
            </a:r>
            <a:r>
              <a:rPr lang="en-US" sz="1400" b="1" dirty="0" smtClean="0">
                <a:solidFill>
                  <a:srgbClr val="FF0000"/>
                </a:solidFill>
              </a:rPr>
              <a:t>Claim &amp; </a:t>
            </a:r>
            <a:r>
              <a:rPr lang="en-US" sz="1400" b="1" dirty="0" smtClean="0">
                <a:solidFill>
                  <a:srgbClr val="FF0000"/>
                </a:solidFill>
              </a:rPr>
              <a:t>Opening PARADOX</a:t>
            </a:r>
            <a:r>
              <a:rPr lang="en-US" sz="1400" b="1" dirty="0" smtClean="0"/>
              <a:t>:</a:t>
            </a:r>
            <a:endParaRPr lang="en-US" sz="1400" b="1" dirty="0" smtClean="0"/>
          </a:p>
          <a:p>
            <a:endParaRPr lang="en-US" sz="1400" b="1" dirty="0" smtClean="0"/>
          </a:p>
          <a:p>
            <a:endParaRPr lang="en-US" sz="1400" b="1" dirty="0" smtClean="0"/>
          </a:p>
          <a:p>
            <a:r>
              <a:rPr lang="en-US" sz="1200" b="1" dirty="0" smtClean="0"/>
              <a:t>What </a:t>
            </a:r>
            <a:r>
              <a:rPr lang="en-US" sz="1200" b="1" dirty="0" smtClean="0"/>
              <a:t>is Thoreau’s </a:t>
            </a:r>
            <a:r>
              <a:rPr lang="en-US" sz="1200" b="1" dirty="0" smtClean="0">
                <a:solidFill>
                  <a:srgbClr val="FF0000"/>
                </a:solidFill>
              </a:rPr>
              <a:t>opinion</a:t>
            </a:r>
            <a:r>
              <a:rPr lang="en-US" sz="1200" b="1" dirty="0" smtClean="0"/>
              <a:t> on slavery and war? How did this opinion inspire his resistance? </a:t>
            </a:r>
          </a:p>
          <a:p>
            <a:endParaRPr lang="en-US" sz="1400" b="1" dirty="0" smtClean="0"/>
          </a:p>
          <a:p>
            <a:endParaRPr lang="en-US" sz="1400" b="1" dirty="0" smtClean="0"/>
          </a:p>
          <a:p>
            <a:r>
              <a:rPr lang="en-US" sz="1400" b="1" dirty="0" smtClean="0"/>
              <a:t>What is the </a:t>
            </a:r>
            <a:r>
              <a:rPr lang="en-US" sz="1400" b="1" dirty="0" smtClean="0">
                <a:solidFill>
                  <a:srgbClr val="FF0000"/>
                </a:solidFill>
              </a:rPr>
              <a:t>paradox</a:t>
            </a:r>
            <a:r>
              <a:rPr lang="en-US" sz="1400" b="1" dirty="0" smtClean="0"/>
              <a:t> of prison?</a:t>
            </a:r>
          </a:p>
          <a:p>
            <a:endParaRPr lang="en-US" sz="1400" b="1" dirty="0" smtClean="0"/>
          </a:p>
          <a:p>
            <a:endParaRPr lang="en-US" sz="1400" b="1" dirty="0" smtClean="0"/>
          </a:p>
          <a:p>
            <a:r>
              <a:rPr lang="en-US" sz="1400" b="1" dirty="0" smtClean="0"/>
              <a:t>Identify Thoreau’s </a:t>
            </a:r>
            <a:r>
              <a:rPr lang="en-US" sz="1400" b="1" dirty="0" smtClean="0">
                <a:solidFill>
                  <a:srgbClr val="FF0000"/>
                </a:solidFill>
              </a:rPr>
              <a:t>call to action</a:t>
            </a:r>
            <a:r>
              <a:rPr lang="en-US" sz="1400" b="1" dirty="0" smtClean="0"/>
              <a:t>? </a:t>
            </a:r>
          </a:p>
          <a:p>
            <a:endParaRPr lang="en-US" sz="1500" dirty="0" smtClean="0"/>
          </a:p>
          <a:p>
            <a:endParaRPr lang="en-US" sz="1500" dirty="0" smtClean="0"/>
          </a:p>
          <a:p>
            <a:endParaRPr lang="en-US" sz="1500" dirty="0" smtClean="0"/>
          </a:p>
          <a:p>
            <a:endParaRPr lang="en-US" sz="1500" dirty="0" smtClean="0"/>
          </a:p>
        </p:txBody>
      </p:sp>
      <p:cxnSp>
        <p:nvCxnSpPr>
          <p:cNvPr id="14" name="Straight Connector 13"/>
          <p:cNvCxnSpPr/>
          <p:nvPr/>
        </p:nvCxnSpPr>
        <p:spPr>
          <a:xfrm rot="5400000">
            <a:off x="3766301" y="4346214"/>
            <a:ext cx="48308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82510" y="2252605"/>
            <a:ext cx="2961490" cy="1985159"/>
          </a:xfrm>
          <a:prstGeom prst="rect">
            <a:avLst/>
          </a:prstGeom>
          <a:noFill/>
        </p:spPr>
        <p:txBody>
          <a:bodyPr wrap="square" rtlCol="0">
            <a:spAutoFit/>
          </a:bodyPr>
          <a:lstStyle/>
          <a:p>
            <a:r>
              <a:rPr lang="en-US" sz="1200" dirty="0" smtClean="0"/>
              <a:t>Words or phrases which communicate TONE</a:t>
            </a:r>
          </a:p>
          <a:p>
            <a:endParaRPr lang="en-US" sz="1100" dirty="0" smtClean="0"/>
          </a:p>
          <a:p>
            <a:r>
              <a:rPr lang="en-US" sz="1100" i="1" dirty="0" smtClean="0"/>
              <a:t>“That government is best, which governs not at all”; and when men are prepared for it that will be the kind of government they will have” </a:t>
            </a:r>
            <a:r>
              <a:rPr lang="en-US" sz="1100" i="1" dirty="0" err="1" smtClean="0"/>
              <a:t>p</a:t>
            </a:r>
            <a:r>
              <a:rPr lang="en-US" sz="1100" i="1" dirty="0" smtClean="0"/>
              <a:t>. 212.</a:t>
            </a:r>
          </a:p>
          <a:p>
            <a:r>
              <a:rPr lang="en-US" sz="1100" dirty="0" smtClean="0"/>
              <a:t>The statement </a:t>
            </a:r>
            <a:r>
              <a:rPr lang="en-US" sz="1100" b="1" dirty="0" smtClean="0"/>
              <a:t>reveals/ demonstrates/ proves</a:t>
            </a:r>
            <a:r>
              <a:rPr lang="en-US" sz="1100" dirty="0" smtClean="0"/>
              <a:t>_________________.  </a:t>
            </a:r>
          </a:p>
          <a:p>
            <a:endParaRPr lang="en-US" sz="1100" dirty="0" smtClean="0"/>
          </a:p>
          <a:p>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11125"/>
            <a:ext cx="8686800" cy="1501775"/>
          </a:xfrm>
        </p:spPr>
        <p:txBody>
          <a:bodyPr/>
          <a:lstStyle/>
          <a:p>
            <a:pPr eaLnBrk="1" hangingPunct="1"/>
            <a:r>
              <a:rPr lang="en-US" smtClean="0">
                <a:ea typeface="ＭＳ Ｐゴシック" pitchFamily="-110" charset="-128"/>
                <a:cs typeface="ＭＳ Ｐゴシック" pitchFamily="-110" charset="-128"/>
              </a:rPr>
              <a:t>Thoreau and the Politics of Transcendentalism</a:t>
            </a:r>
          </a:p>
        </p:txBody>
      </p:sp>
      <p:sp>
        <p:nvSpPr>
          <p:cNvPr id="4" name="Content Placeholder 2"/>
          <p:cNvSpPr>
            <a:spLocks noGrp="1"/>
          </p:cNvSpPr>
          <p:nvPr>
            <p:ph idx="1"/>
          </p:nvPr>
        </p:nvSpPr>
        <p:spPr>
          <a:xfrm>
            <a:off x="457200" y="1612900"/>
            <a:ext cx="8229600" cy="4513263"/>
          </a:xfrm>
        </p:spPr>
        <p:txBody>
          <a:bodyPr>
            <a:normAutofit/>
          </a:bodyPr>
          <a:lstStyle/>
          <a:p>
            <a:pPr eaLnBrk="1" hangingPunct="1">
              <a:lnSpc>
                <a:spcPct val="90000"/>
              </a:lnSpc>
              <a:buFont typeface="Wingdings" pitchFamily="-112" charset="2"/>
              <a:buNone/>
              <a:defRPr/>
            </a:pPr>
            <a:r>
              <a:rPr lang="en-US" sz="2200" b="1" dirty="0" smtClean="0">
                <a:latin typeface="Arial" charset="0"/>
                <a:ea typeface="ＭＳ Ｐゴシック" pitchFamily="-112" charset="-128"/>
                <a:cs typeface="Arial" charset="0"/>
              </a:rPr>
              <a:t>CA Focus Standard: </a:t>
            </a:r>
          </a:p>
          <a:p>
            <a:pPr eaLnBrk="1" hangingPunct="1">
              <a:lnSpc>
                <a:spcPct val="90000"/>
              </a:lnSpc>
              <a:buFont typeface="Wingdings" pitchFamily="-112" charset="2"/>
              <a:buNone/>
              <a:defRPr/>
            </a:pPr>
            <a:r>
              <a:rPr lang="en-US" sz="2200" b="1" dirty="0" smtClean="0">
                <a:latin typeface="Arial" charset="0"/>
                <a:ea typeface="ＭＳ Ｐゴシック" pitchFamily="-112" charset="-128"/>
                <a:cs typeface="Arial" charset="0"/>
              </a:rPr>
              <a:t>Objectives:</a:t>
            </a:r>
          </a:p>
          <a:p>
            <a:pPr eaLnBrk="1" hangingPunct="1">
              <a:lnSpc>
                <a:spcPct val="90000"/>
              </a:lnSpc>
              <a:buFont typeface="Wingdings" pitchFamily="-112" charset="2"/>
              <a:buAutoNum type="arabicPeriod"/>
              <a:defRPr/>
            </a:pPr>
            <a:r>
              <a:rPr lang="en-US" b="1" dirty="0" smtClean="0">
                <a:latin typeface="Arial" charset="0"/>
                <a:ea typeface="ＭＳ Ｐゴシック" pitchFamily="-112" charset="-128"/>
                <a:cs typeface="Arial" charset="0"/>
              </a:rPr>
              <a:t>Define paradox.</a:t>
            </a:r>
          </a:p>
          <a:p>
            <a:pPr eaLnBrk="1" hangingPunct="1">
              <a:lnSpc>
                <a:spcPct val="90000"/>
              </a:lnSpc>
              <a:buFont typeface="Wingdings" pitchFamily="-112" charset="2"/>
              <a:buAutoNum type="arabicPeriod"/>
              <a:defRPr/>
            </a:pPr>
            <a:r>
              <a:rPr lang="en-US" dirty="0" smtClean="0">
                <a:latin typeface="Arial" charset="0"/>
                <a:ea typeface="ＭＳ Ｐゴシック" pitchFamily="-112" charset="-128"/>
                <a:cs typeface="Arial" charset="0"/>
              </a:rPr>
              <a:t>Identify the main idea of Henry David Thoreau’s essays “Walden” and “Resistance to Civil Government” and explain how he uses </a:t>
            </a:r>
            <a:r>
              <a:rPr lang="en-US" b="1" dirty="0" smtClean="0">
                <a:latin typeface="Arial" charset="0"/>
                <a:ea typeface="ＭＳ Ｐゴシック" pitchFamily="-112" charset="-128"/>
                <a:cs typeface="Arial" charset="0"/>
              </a:rPr>
              <a:t>paradox </a:t>
            </a:r>
            <a:r>
              <a:rPr lang="en-US" dirty="0" smtClean="0">
                <a:latin typeface="Arial" charset="0"/>
                <a:ea typeface="ＭＳ Ｐゴシック" pitchFamily="-112" charset="-128"/>
                <a:cs typeface="Arial" charset="0"/>
              </a:rPr>
              <a:t>and </a:t>
            </a:r>
            <a:r>
              <a:rPr lang="en-US" b="1" dirty="0" smtClean="0">
                <a:latin typeface="Arial" charset="0"/>
                <a:ea typeface="ＭＳ Ｐゴシック" pitchFamily="-112" charset="-128"/>
                <a:cs typeface="Arial" charset="0"/>
              </a:rPr>
              <a:t>figurative language </a:t>
            </a:r>
            <a:r>
              <a:rPr lang="en-US" dirty="0" smtClean="0">
                <a:latin typeface="Arial" charset="0"/>
                <a:ea typeface="ＭＳ Ｐゴシック" pitchFamily="-112" charset="-128"/>
                <a:cs typeface="Arial" charset="0"/>
              </a:rPr>
              <a:t>as support.  </a:t>
            </a:r>
          </a:p>
          <a:p>
            <a:pPr eaLnBrk="1" hangingPunct="1">
              <a:lnSpc>
                <a:spcPct val="90000"/>
              </a:lnSpc>
              <a:buFont typeface="Wingdings" pitchFamily="-112" charset="2"/>
              <a:buAutoNum type="arabicPeriod"/>
              <a:defRPr/>
            </a:pPr>
            <a:endParaRPr lang="en-US" dirty="0" smtClean="0">
              <a:latin typeface="Arial" charset="0"/>
              <a:ea typeface="ＭＳ Ｐゴシック" pitchFamily="-112" charset="-128"/>
              <a:cs typeface="Arial" charset="0"/>
            </a:endParaRPr>
          </a:p>
          <a:p>
            <a:pPr eaLnBrk="1" hangingPunct="1">
              <a:lnSpc>
                <a:spcPct val="90000"/>
              </a:lnSpc>
              <a:buFont typeface="Wingdings" pitchFamily="-112" charset="2"/>
              <a:buNone/>
              <a:defRPr/>
            </a:pPr>
            <a:endParaRPr lang="en-US" sz="2200" dirty="0" smtClean="0">
              <a:latin typeface="Arial" charset="0"/>
              <a:ea typeface="ＭＳ Ｐゴシック" pitchFamily="-112"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2500" smtClean="0">
                <a:ea typeface="ＭＳ Ｐゴシック" pitchFamily="-110" charset="-128"/>
                <a:cs typeface="ＭＳ Ｐゴシック" pitchFamily="-110" charset="-128"/>
              </a:rPr>
              <a:t>After you watch preview video, use circle map info to write background paragraph.  </a:t>
            </a:r>
          </a:p>
        </p:txBody>
      </p:sp>
      <p:sp>
        <p:nvSpPr>
          <p:cNvPr id="4" name="Oval 3"/>
          <p:cNvSpPr/>
          <p:nvPr/>
        </p:nvSpPr>
        <p:spPr>
          <a:xfrm>
            <a:off x="432514" y="1801813"/>
            <a:ext cx="5063735" cy="4712926"/>
          </a:xfrm>
          <a:prstGeom prst="ellipse">
            <a:avLst/>
          </a:prstGeom>
          <a:noFill/>
          <a:ln w="825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909683" y="3476512"/>
            <a:ext cx="1842759" cy="1792505"/>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1" name="TextBox 5"/>
          <p:cNvSpPr txBox="1">
            <a:spLocks noChangeArrowheads="1"/>
          </p:cNvSpPr>
          <p:nvPr/>
        </p:nvSpPr>
        <p:spPr bwMode="auto">
          <a:xfrm>
            <a:off x="2176463" y="3744913"/>
            <a:ext cx="1576387" cy="461665"/>
          </a:xfrm>
          <a:prstGeom prst="rect">
            <a:avLst/>
          </a:prstGeom>
          <a:noFill/>
          <a:ln w="9525">
            <a:noFill/>
            <a:miter lim="800000"/>
            <a:headEnd/>
            <a:tailEnd/>
          </a:ln>
        </p:spPr>
        <p:txBody>
          <a:bodyPr>
            <a:prstTxWarp prst="textNoShape">
              <a:avLst/>
            </a:prstTxWarp>
            <a:spAutoFit/>
          </a:bodyPr>
          <a:lstStyle/>
          <a:p>
            <a:r>
              <a:rPr lang="en-US" dirty="0" smtClean="0"/>
              <a:t>Author</a:t>
            </a:r>
            <a:endParaRPr lang="en-US" dirty="0"/>
          </a:p>
        </p:txBody>
      </p:sp>
      <p:sp>
        <p:nvSpPr>
          <p:cNvPr id="24582" name="TextBox 6"/>
          <p:cNvSpPr txBox="1">
            <a:spLocks noChangeArrowheads="1"/>
          </p:cNvSpPr>
          <p:nvPr/>
        </p:nvSpPr>
        <p:spPr bwMode="auto">
          <a:xfrm>
            <a:off x="858838" y="2860675"/>
            <a:ext cx="4092575" cy="492125"/>
          </a:xfrm>
          <a:prstGeom prst="rect">
            <a:avLst/>
          </a:prstGeom>
          <a:noFill/>
          <a:ln w="9525">
            <a:noFill/>
            <a:miter lim="800000"/>
            <a:headEnd/>
            <a:tailEnd/>
          </a:ln>
        </p:spPr>
        <p:txBody>
          <a:bodyPr>
            <a:prstTxWarp prst="textNoShape">
              <a:avLst/>
            </a:prstTxWarp>
            <a:spAutoFit/>
          </a:bodyPr>
          <a:lstStyle/>
          <a:p>
            <a:r>
              <a:rPr lang="en-US" sz="1300" dirty="0">
                <a:solidFill>
                  <a:srgbClr val="FF0000"/>
                </a:solidFill>
              </a:rPr>
              <a:t>As you watch video, fill in circle map with important information about</a:t>
            </a:r>
            <a:r>
              <a:rPr lang="en-US" sz="1300" dirty="0" smtClean="0">
                <a:solidFill>
                  <a:srgbClr val="FF0000"/>
                </a:solidFill>
              </a:rPr>
              <a:t> author’s </a:t>
            </a:r>
            <a:r>
              <a:rPr lang="en-US" sz="1300" dirty="0">
                <a:solidFill>
                  <a:srgbClr val="FF0000"/>
                </a:solidFill>
              </a:rPr>
              <a:t>background.</a:t>
            </a:r>
          </a:p>
        </p:txBody>
      </p:sp>
      <p:sp>
        <p:nvSpPr>
          <p:cNvPr id="24583" name="TextBox 7"/>
          <p:cNvSpPr txBox="1">
            <a:spLocks noChangeArrowheads="1"/>
          </p:cNvSpPr>
          <p:nvPr/>
        </p:nvSpPr>
        <p:spPr bwMode="auto">
          <a:xfrm>
            <a:off x="5603875" y="1995488"/>
            <a:ext cx="3303588" cy="3540125"/>
          </a:xfrm>
          <a:prstGeom prst="rect">
            <a:avLst/>
          </a:prstGeom>
          <a:noFill/>
          <a:ln w="9525">
            <a:noFill/>
            <a:miter lim="800000"/>
            <a:headEnd/>
            <a:tailEnd/>
          </a:ln>
        </p:spPr>
        <p:txBody>
          <a:bodyPr>
            <a:prstTxWarp prst="textNoShape">
              <a:avLst/>
            </a:prstTxWarp>
            <a:spAutoFit/>
          </a:bodyPr>
          <a:lstStyle/>
          <a:p>
            <a:r>
              <a:rPr lang="en-US" b="1"/>
              <a:t>Use the following paragraph frame: </a:t>
            </a:r>
          </a:p>
          <a:p>
            <a:endParaRPr lang="en-US"/>
          </a:p>
          <a:p>
            <a:r>
              <a:rPr lang="en-US" sz="1700"/>
              <a:t>_______can be described as ______.  He was born</a:t>
            </a:r>
          </a:p>
          <a:p>
            <a:r>
              <a:rPr lang="en-US" sz="1700"/>
              <a:t>________ and spent most of his life________.  While ________, he became interested in ________.</a:t>
            </a:r>
          </a:p>
          <a:p>
            <a:r>
              <a:rPr lang="en-US" sz="1700"/>
              <a:t>Additionally, ________________.  His writing attempts to ______________ by _______________.</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110" charset="-128"/>
                <a:cs typeface="ＭＳ Ｐゴシック" pitchFamily="-110" charset="-128"/>
              </a:rPr>
              <a:t>How does Thoreau fit into Transcendentalism?</a:t>
            </a:r>
          </a:p>
        </p:txBody>
      </p:sp>
      <p:sp>
        <p:nvSpPr>
          <p:cNvPr id="26627" name="Content Placeholder 2"/>
          <p:cNvSpPr>
            <a:spLocks noGrp="1"/>
          </p:cNvSpPr>
          <p:nvPr>
            <p:ph idx="1"/>
          </p:nvPr>
        </p:nvSpPr>
        <p:spPr>
          <a:xfrm>
            <a:off x="706438" y="1801813"/>
            <a:ext cx="7939087" cy="4324350"/>
          </a:xfrm>
        </p:spPr>
        <p:txBody>
          <a:bodyPr/>
          <a:lstStyle/>
          <a:p>
            <a:r>
              <a:rPr lang="en-US" smtClean="0">
                <a:ea typeface="ＭＳ Ｐゴシック" pitchFamily="-110" charset="-128"/>
                <a:cs typeface="ＭＳ Ｐゴシック" pitchFamily="-110" charset="-128"/>
              </a:rPr>
              <a:t>After college, Thoreau befriended </a:t>
            </a:r>
            <a:r>
              <a:rPr lang="en-US" b="1" smtClean="0">
                <a:ea typeface="ＭＳ Ｐゴシック" pitchFamily="-110" charset="-128"/>
                <a:cs typeface="ＭＳ Ｐゴシック" pitchFamily="-110" charset="-128"/>
              </a:rPr>
              <a:t>Emerson </a:t>
            </a:r>
            <a:r>
              <a:rPr lang="en-US" smtClean="0">
                <a:ea typeface="ＭＳ Ｐゴシック" pitchFamily="-110" charset="-128"/>
                <a:cs typeface="ＭＳ Ｐゴシック" pitchFamily="-110" charset="-128"/>
              </a:rPr>
              <a:t>who introduced him to Transcendentalism</a:t>
            </a:r>
          </a:p>
          <a:p>
            <a:r>
              <a:rPr lang="en-US" smtClean="0">
                <a:ea typeface="ＭＳ Ｐゴシック" pitchFamily="-110" charset="-128"/>
                <a:cs typeface="ＭＳ Ｐゴシック" pitchFamily="-110" charset="-128"/>
              </a:rPr>
              <a:t>Since its publication in 1849, "Civil Disobedience" has </a:t>
            </a:r>
            <a:r>
              <a:rPr lang="en-US" b="1" smtClean="0">
                <a:ea typeface="ＭＳ Ｐゴシック" pitchFamily="-110" charset="-128"/>
                <a:cs typeface="ＭＳ Ｐゴシック" pitchFamily="-110" charset="-128"/>
              </a:rPr>
              <a:t>inspired many leaders of protest movements </a:t>
            </a:r>
            <a:r>
              <a:rPr lang="en-US" smtClean="0">
                <a:ea typeface="ＭＳ Ｐゴシック" pitchFamily="-110" charset="-128"/>
                <a:cs typeface="ＭＳ Ｐゴシック" pitchFamily="-110" charset="-128"/>
              </a:rPr>
              <a:t>around the world. This non-violent approach to political and social resistance has influenced American civil rights movement activist Martin Luther King Jr. and Mohandas Gandhi, who helped India win independence from Great Britain, among many others.</a:t>
            </a:r>
          </a:p>
          <a:p>
            <a:r>
              <a:rPr lang="en-US" smtClean="0">
                <a:ea typeface="ＭＳ Ｐゴシック" pitchFamily="-110" charset="-128"/>
                <a:cs typeface="ＭＳ Ｐゴシック" pitchFamily="-110" charset="-128"/>
              </a:rPr>
              <a:t>Thoreau </a:t>
            </a:r>
            <a:r>
              <a:rPr lang="en-US" b="1" smtClean="0">
                <a:ea typeface="ＭＳ Ｐゴシック" pitchFamily="-110" charset="-128"/>
                <a:cs typeface="ＭＳ Ｐゴシック" pitchFamily="-110" charset="-128"/>
              </a:rPr>
              <a:t>coined the term “Civil Disobedience” </a:t>
            </a:r>
            <a:r>
              <a:rPr lang="en-US" smtClean="0">
                <a:ea typeface="ＭＳ Ｐゴシック" pitchFamily="-110" charset="-128"/>
                <a:cs typeface="ＭＳ Ｐゴシック" pitchFamily="-110" charset="-128"/>
              </a:rPr>
              <a:t>when he chose to disobey a law he considered unjust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725488" y="274638"/>
            <a:ext cx="7635875" cy="1338262"/>
          </a:xfrm>
        </p:spPr>
        <p:txBody>
          <a:bodyPr/>
          <a:lstStyle/>
          <a:p>
            <a:pPr eaLnBrk="1" hangingPunct="1"/>
            <a:r>
              <a:rPr lang="en-US" smtClean="0">
                <a:ea typeface="ＭＳ Ｐゴシック" pitchFamily="-104" charset="-128"/>
                <a:cs typeface="ＭＳ Ｐゴシック" pitchFamily="-104" charset="-128"/>
              </a:rPr>
              <a:t>Key Beliefs of Transcendentalism</a:t>
            </a:r>
          </a:p>
        </p:txBody>
      </p:sp>
      <p:sp>
        <p:nvSpPr>
          <p:cNvPr id="23555" name="Content Placeholder 2"/>
          <p:cNvSpPr>
            <a:spLocks noGrp="1"/>
          </p:cNvSpPr>
          <p:nvPr>
            <p:ph idx="1"/>
          </p:nvPr>
        </p:nvSpPr>
        <p:spPr>
          <a:xfrm>
            <a:off x="0" y="1549400"/>
            <a:ext cx="8901113" cy="4738688"/>
          </a:xfrm>
        </p:spPr>
        <p:txBody>
          <a:bodyPr/>
          <a:lstStyle/>
          <a:p>
            <a:pPr eaLnBrk="1" hangingPunct="1"/>
            <a:r>
              <a:rPr lang="en-US" b="1" smtClean="0">
                <a:ea typeface="ＭＳ Ｐゴシック" pitchFamily="-104" charset="-128"/>
                <a:cs typeface="ＭＳ Ｐゴシック" pitchFamily="-104" charset="-128"/>
              </a:rPr>
              <a:t>Natural Interconnectedness</a:t>
            </a:r>
            <a:r>
              <a:rPr lang="en-US" smtClean="0">
                <a:ea typeface="ＭＳ Ｐゴシック" pitchFamily="-104" charset="-128"/>
                <a:cs typeface="ＭＳ Ｐゴシック" pitchFamily="-104" charset="-128"/>
              </a:rPr>
              <a:t>: People and nature are connected and reflect each other. “You know your individual nature through communion with nature.” </a:t>
            </a:r>
          </a:p>
          <a:p>
            <a:pPr eaLnBrk="1" hangingPunct="1"/>
            <a:r>
              <a:rPr lang="en-US" b="1" smtClean="0">
                <a:ea typeface="ＭＳ Ｐゴシック" pitchFamily="-104" charset="-128"/>
                <a:cs typeface="ＭＳ Ｐゴシック" pitchFamily="-104" charset="-128"/>
              </a:rPr>
              <a:t>Individuality</a:t>
            </a:r>
            <a:r>
              <a:rPr lang="en-US" smtClean="0">
                <a:ea typeface="ＭＳ Ｐゴシック" pitchFamily="-104" charset="-128"/>
                <a:cs typeface="ＭＳ Ｐゴシック" pitchFamily="-104" charset="-128"/>
              </a:rPr>
              <a:t>: Be true to YOURSELF! Individuals should not conform blindly to beliefs imposed on them by society. Trust your intuition over belief systems built to control you.    </a:t>
            </a:r>
          </a:p>
          <a:p>
            <a:pPr eaLnBrk="1" hangingPunct="1"/>
            <a:r>
              <a:rPr lang="en-US" b="1" smtClean="0">
                <a:ea typeface="ＭＳ Ｐゴシック" pitchFamily="-104" charset="-128"/>
                <a:cs typeface="ＭＳ Ｐゴシック" pitchFamily="-104" charset="-128"/>
              </a:rPr>
              <a:t>Spiritual self-reliance</a:t>
            </a:r>
            <a:r>
              <a:rPr lang="en-US" smtClean="0">
                <a:ea typeface="ＭＳ Ｐゴシック" pitchFamily="-104" charset="-128"/>
                <a:cs typeface="ＭＳ Ｐゴシック" pitchFamily="-104" charset="-128"/>
              </a:rPr>
              <a:t>: Do not trust dogma or institutions.  Nothing is more sacred than the integrity of our own individual mind. “You are sacred, because your spirit holds the divine within it.  Religion or church cannot teach you about your spirit.” </a:t>
            </a:r>
          </a:p>
          <a:p>
            <a:pPr eaLnBrk="1" hangingPunct="1"/>
            <a:r>
              <a:rPr lang="en-US" i="1" smtClean="0">
                <a:ea typeface="ＭＳ Ｐゴシック" pitchFamily="-104" charset="-128"/>
                <a:cs typeface="ＭＳ Ｐゴシック" pitchFamily="-104" charset="-128"/>
              </a:rPr>
              <a:t>Explain key beliefs of transcendentalism to your partner. (AC, BD) </a:t>
            </a:r>
          </a:p>
          <a:p>
            <a:pPr eaLnBrk="1" hangingPunct="1"/>
            <a:endParaRPr lang="en-US" smtClean="0">
              <a:ea typeface="ＭＳ Ｐゴシック" pitchFamily="-104" charset="-128"/>
              <a:cs typeface="ＭＳ Ｐゴシック" pitchFamily="-10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Sentence Frames for identifying author’s </a:t>
            </a:r>
            <a:r>
              <a:rPr lang="en-US" b="1" dirty="0" smtClean="0"/>
              <a:t>main argument </a:t>
            </a:r>
            <a:r>
              <a:rPr lang="en-US" dirty="0" smtClean="0"/>
              <a:t>and </a:t>
            </a:r>
            <a:r>
              <a:rPr lang="en-US" b="1" dirty="0" smtClean="0"/>
              <a:t>purpose</a:t>
            </a:r>
            <a:r>
              <a:rPr lang="en-US" dirty="0" smtClean="0"/>
              <a:t>. </a:t>
            </a:r>
            <a:endParaRPr lang="en-US" dirty="0"/>
          </a:p>
        </p:txBody>
      </p:sp>
      <p:sp>
        <p:nvSpPr>
          <p:cNvPr id="3" name="Content Placeholder 2"/>
          <p:cNvSpPr>
            <a:spLocks noGrp="1"/>
          </p:cNvSpPr>
          <p:nvPr>
            <p:ph idx="1"/>
          </p:nvPr>
        </p:nvSpPr>
        <p:spPr>
          <a:xfrm>
            <a:off x="593300" y="1801813"/>
            <a:ext cx="8018816" cy="4324350"/>
          </a:xfrm>
        </p:spPr>
        <p:txBody>
          <a:bodyPr>
            <a:normAutofit fontScale="92500" lnSpcReduction="10000"/>
          </a:bodyPr>
          <a:lstStyle/>
          <a:p>
            <a:pPr>
              <a:buNone/>
            </a:pPr>
            <a:r>
              <a:rPr lang="en-US" b="1" dirty="0" smtClean="0"/>
              <a:t>Simple</a:t>
            </a:r>
            <a:r>
              <a:rPr lang="en-US" dirty="0" smtClean="0"/>
              <a:t>: </a:t>
            </a:r>
          </a:p>
          <a:p>
            <a:pPr>
              <a:buNone/>
            </a:pPr>
            <a:r>
              <a:rPr lang="en-US" i="1" dirty="0" smtClean="0">
                <a:solidFill>
                  <a:srgbClr val="FF0000"/>
                </a:solidFill>
              </a:rPr>
              <a:t>The article argues that ____________.</a:t>
            </a:r>
          </a:p>
          <a:p>
            <a:pPr>
              <a:buNone/>
            </a:pPr>
            <a:endParaRPr lang="en-US" dirty="0" smtClean="0"/>
          </a:p>
          <a:p>
            <a:pPr>
              <a:buNone/>
            </a:pPr>
            <a:r>
              <a:rPr lang="en-US" b="1" dirty="0" smtClean="0"/>
              <a:t>Sufficient</a:t>
            </a:r>
            <a:r>
              <a:rPr lang="en-US" dirty="0" smtClean="0"/>
              <a:t>: </a:t>
            </a:r>
          </a:p>
          <a:p>
            <a:pPr>
              <a:buNone/>
            </a:pPr>
            <a:r>
              <a:rPr lang="en-US" i="1" dirty="0" smtClean="0">
                <a:solidFill>
                  <a:srgbClr val="FF0000"/>
                </a:solidFill>
              </a:rPr>
              <a:t>According to ______, ____________.</a:t>
            </a:r>
          </a:p>
          <a:p>
            <a:pPr>
              <a:buNone/>
            </a:pPr>
            <a:endParaRPr lang="en-US" dirty="0" smtClean="0"/>
          </a:p>
          <a:p>
            <a:pPr>
              <a:buNone/>
            </a:pPr>
            <a:r>
              <a:rPr lang="en-US" b="1" dirty="0" smtClean="0"/>
              <a:t>Sophisticated</a:t>
            </a:r>
            <a:r>
              <a:rPr lang="en-US" dirty="0" smtClean="0"/>
              <a:t>: </a:t>
            </a:r>
          </a:p>
          <a:p>
            <a:pPr>
              <a:buNone/>
            </a:pPr>
            <a:r>
              <a:rPr lang="en-US" i="1" dirty="0" smtClean="0">
                <a:solidFill>
                  <a:srgbClr val="FF0000"/>
                </a:solidFill>
              </a:rPr>
              <a:t>In the article, “________,” _____ asserts _______________.</a:t>
            </a:r>
            <a:endParaRPr lang="en-US" i="1" dirty="0">
              <a:solidFill>
                <a:srgbClr val="FF0000"/>
              </a:solidFill>
            </a:endParaRPr>
          </a:p>
        </p:txBody>
      </p:sp>
    </p:spTree>
  </p:cSld>
  <p:clrMapOvr>
    <a:masterClrMapping/>
  </p:clrMapOvr>
  <mc:AlternateContent xmlns:mp="http://schemas.microsoft.com/office/mac/powerpoint/2008/main">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6239" y="2166062"/>
            <a:ext cx="3490507" cy="1338262"/>
          </a:xfrm>
        </p:spPr>
        <p:txBody>
          <a:bodyPr>
            <a:normAutofit fontScale="90000"/>
          </a:bodyPr>
          <a:lstStyle/>
          <a:p>
            <a:r>
              <a:rPr lang="en-US" b="1" dirty="0" smtClean="0"/>
              <a:t>Dialectic Journal/Says-Means-Matters </a:t>
            </a:r>
            <a:r>
              <a:rPr lang="en-US" dirty="0" smtClean="0"/>
              <a:t>to cite and analyze text</a:t>
            </a:r>
            <a:endParaRPr lang="en-US" dirty="0"/>
          </a:p>
        </p:txBody>
      </p:sp>
      <p:pic>
        <p:nvPicPr>
          <p:cNvPr id="6" name="Picture 5"/>
          <p:cNvPicPr>
            <a:picLocks noChangeAspect="1"/>
          </p:cNvPicPr>
          <p:nvPr/>
        </p:nvPicPr>
        <p:blipFill>
          <a:blip r:embed="rId2"/>
          <a:stretch>
            <a:fillRect/>
          </a:stretch>
        </p:blipFill>
        <p:spPr>
          <a:xfrm>
            <a:off x="4402890" y="333744"/>
            <a:ext cx="4485996" cy="606303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p="http://schemas.microsoft.com/office/mac/powerpoint/2008/main">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725488" y="274638"/>
            <a:ext cx="7635875" cy="1338262"/>
          </a:xfrm>
        </p:spPr>
        <p:txBody>
          <a:bodyPr/>
          <a:lstStyle/>
          <a:p>
            <a:pPr eaLnBrk="1" hangingPunct="1"/>
            <a:r>
              <a:rPr lang="en-US" dirty="0" smtClean="0">
                <a:ea typeface="ＭＳ Ｐゴシック" pitchFamily="-104" charset="-128"/>
                <a:cs typeface="ＭＳ Ｐゴシック" pitchFamily="-104" charset="-128"/>
              </a:rPr>
              <a:t>Find a quote that expresses Key Beliefs of Transcendentalism</a:t>
            </a:r>
          </a:p>
        </p:txBody>
      </p:sp>
      <p:sp>
        <p:nvSpPr>
          <p:cNvPr id="23555" name="Content Placeholder 2"/>
          <p:cNvSpPr>
            <a:spLocks noGrp="1"/>
          </p:cNvSpPr>
          <p:nvPr>
            <p:ph idx="1"/>
          </p:nvPr>
        </p:nvSpPr>
        <p:spPr>
          <a:xfrm>
            <a:off x="324461" y="1798516"/>
            <a:ext cx="8361363" cy="3979684"/>
          </a:xfrm>
        </p:spPr>
        <p:txBody>
          <a:bodyPr/>
          <a:lstStyle/>
          <a:p>
            <a:pPr eaLnBrk="1" hangingPunct="1"/>
            <a:r>
              <a:rPr lang="en-US" b="1" dirty="0" smtClean="0">
                <a:ea typeface="ＭＳ Ｐゴシック" pitchFamily="-104" charset="-128"/>
                <a:cs typeface="ＭＳ Ｐゴシック" pitchFamily="-104" charset="-128"/>
              </a:rPr>
              <a:t>From Economy</a:t>
            </a:r>
          </a:p>
          <a:p>
            <a:pPr eaLnBrk="1" hangingPunct="1"/>
            <a:r>
              <a:rPr lang="en-US" b="1" i="1" dirty="0" smtClean="0">
                <a:ea typeface="ＭＳ Ｐゴシック" pitchFamily="-104" charset="-128"/>
                <a:cs typeface="ＭＳ Ｐゴシック" pitchFamily="-104" charset="-128"/>
              </a:rPr>
              <a:t>From “Where I lived and What I lived for”</a:t>
            </a:r>
          </a:p>
          <a:p>
            <a:pPr eaLnBrk="1" hangingPunct="1"/>
            <a:r>
              <a:rPr lang="en-US" b="1" i="1" dirty="0" smtClean="0">
                <a:ea typeface="ＭＳ Ｐゴシック" pitchFamily="-104" charset="-128"/>
                <a:cs typeface="ＭＳ Ｐゴシック" pitchFamily="-104" charset="-128"/>
              </a:rPr>
              <a:t>From “Solitude” </a:t>
            </a:r>
          </a:p>
          <a:p>
            <a:pPr eaLnBrk="1" hangingPunct="1"/>
            <a:r>
              <a:rPr lang="en-US" b="1" i="1" dirty="0" smtClean="0">
                <a:ea typeface="ＭＳ Ｐゴシック" pitchFamily="-104" charset="-128"/>
                <a:cs typeface="ＭＳ Ｐゴシック" pitchFamily="-104" charset="-128"/>
              </a:rPr>
              <a:t>From “Bean Field” </a:t>
            </a:r>
          </a:p>
          <a:p>
            <a:pPr eaLnBrk="1" hangingPunct="1"/>
            <a:r>
              <a:rPr lang="en-US" b="1" i="1" dirty="0" smtClean="0">
                <a:ea typeface="ＭＳ Ｐゴシック" pitchFamily="-104" charset="-128"/>
                <a:cs typeface="ＭＳ Ｐゴシック" pitchFamily="-104" charset="-128"/>
              </a:rPr>
              <a:t>From “Brute Neighbors” </a:t>
            </a:r>
          </a:p>
          <a:p>
            <a:pPr eaLnBrk="1" hangingPunct="1"/>
            <a:r>
              <a:rPr lang="en-US" b="1" i="1" dirty="0" smtClean="0">
                <a:ea typeface="ＭＳ Ｐゴシック" pitchFamily="-104" charset="-128"/>
                <a:cs typeface="ＭＳ Ｐゴシック" pitchFamily="-104" charset="-128"/>
              </a:rPr>
              <a:t>From </a:t>
            </a:r>
            <a:r>
              <a:rPr lang="en-US" b="1" i="1" smtClean="0">
                <a:ea typeface="ＭＳ Ｐゴシック" pitchFamily="-104" charset="-128"/>
                <a:cs typeface="ＭＳ Ｐゴシック" pitchFamily="-104" charset="-128"/>
              </a:rPr>
              <a:t>“Conclusion”</a:t>
            </a:r>
            <a:endParaRPr lang="en-US" i="1" smtClean="0">
              <a:ea typeface="ＭＳ Ｐゴシック" pitchFamily="-104" charset="-128"/>
              <a:cs typeface="ＭＳ Ｐゴシック" pitchFamily="-104" charset="-128"/>
            </a:endParaRPr>
          </a:p>
          <a:p>
            <a:pPr eaLnBrk="1" hangingPunct="1"/>
            <a:endParaRPr lang="en-US" dirty="0" smtClean="0">
              <a:ea typeface="ＭＳ Ｐゴシック" pitchFamily="-104" charset="-128"/>
              <a:cs typeface="ＭＳ Ｐゴシック" pitchFamily="-10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37059"/>
            <a:ext cx="3464140" cy="3988894"/>
          </a:xfrm>
        </p:spPr>
        <p:txBody>
          <a:bodyPr>
            <a:normAutofit fontScale="90000"/>
          </a:bodyPr>
          <a:lstStyle/>
          <a:p>
            <a:r>
              <a:rPr lang="en-US" b="1" dirty="0" smtClean="0"/>
              <a:t>Summary Template </a:t>
            </a:r>
            <a:r>
              <a:rPr lang="en-US" dirty="0" smtClean="0"/>
              <a:t>to identify main idea and key details.  </a:t>
            </a:r>
            <a:endParaRPr lang="en-US" dirty="0"/>
          </a:p>
        </p:txBody>
      </p:sp>
      <p:pic>
        <p:nvPicPr>
          <p:cNvPr id="4" name="Picture 3"/>
          <p:cNvPicPr>
            <a:picLocks noChangeAspect="1"/>
          </p:cNvPicPr>
          <p:nvPr/>
        </p:nvPicPr>
        <p:blipFill>
          <a:blip r:embed="rId2"/>
          <a:stretch>
            <a:fillRect/>
          </a:stretch>
        </p:blipFill>
        <p:spPr>
          <a:xfrm>
            <a:off x="4171631" y="228608"/>
            <a:ext cx="4635153" cy="6366464"/>
          </a:xfrm>
          <a:prstGeom prst="rect">
            <a:avLst/>
          </a:prstGeom>
        </p:spPr>
      </p:pic>
    </p:spTree>
  </p:cSld>
  <p:clrMapOvr>
    <a:masterClrMapping/>
  </p:clrMapOvr>
  <mc:AlternateContent xmlns:mp="http://schemas.microsoft.com/office/mac/powerpoint/2008/main">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12829</TotalTime>
  <Words>969</Words>
  <Application>Microsoft Macintosh PowerPoint</Application>
  <PresentationFormat>On-screen Show (4:3)</PresentationFormat>
  <Paragraphs>116</Paragraphs>
  <Slides>16</Slides>
  <Notes>9</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Tradition</vt:lpstr>
      <vt:lpstr>Thoreau Transcendentalism</vt:lpstr>
      <vt:lpstr>Thoreau and the Politics of Transcendentalism</vt:lpstr>
      <vt:lpstr>After you watch preview video, use circle map info to write background paragraph.  </vt:lpstr>
      <vt:lpstr>How does Thoreau fit into Transcendentalism?</vt:lpstr>
      <vt:lpstr>Key Beliefs of Transcendentalism</vt:lpstr>
      <vt:lpstr>Sentence Frames for identifying author’s main argument and purpose. </vt:lpstr>
      <vt:lpstr>Dialectic Journal/Says-Means-Matters to cite and analyze text</vt:lpstr>
      <vt:lpstr>Find a quote that expresses Key Beliefs of Transcendentalism</vt:lpstr>
      <vt:lpstr>Summary Template to identify main idea and key details.  </vt:lpstr>
      <vt:lpstr>Slide 10</vt:lpstr>
      <vt:lpstr>After you watch preview video, use circle map info to write background paragraph.  </vt:lpstr>
      <vt:lpstr>What is Paradox?</vt:lpstr>
      <vt:lpstr>Give One Get One</vt:lpstr>
      <vt:lpstr>Reflection: Choose one</vt:lpstr>
      <vt:lpstr>Philosopher Props</vt:lpstr>
      <vt:lpstr>Cornell Notes</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Romanticism 1800-1860</dc:title>
  <dc:creator>Adriana Alba</dc:creator>
  <cp:lastModifiedBy>adriana alba</cp:lastModifiedBy>
  <cp:revision>35</cp:revision>
  <dcterms:created xsi:type="dcterms:W3CDTF">2014-12-09T15:52:49Z</dcterms:created>
  <dcterms:modified xsi:type="dcterms:W3CDTF">2014-12-09T19:07:43Z</dcterms:modified>
</cp:coreProperties>
</file>