
<file path=[Content_Types].xml><?xml version="1.0" encoding="utf-8"?>
<Types xmlns="http://schemas.openxmlformats.org/package/2006/content-types">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Default Extension="rels" ContentType="application/vnd.openxmlformats-package.relationship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9.xml" ContentType="application/vnd.openxmlformats-officedocument.presentationml.slideLayout+xml"/>
  <Default Extension="jpeg" ContentType="image/jpeg"/>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Override PartName="/ppt/slideLayouts/slideLayout10.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Override PartName="/ppt/slides/slide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57" r:id="rId3"/>
    <p:sldId id="266" r:id="rId4"/>
    <p:sldId id="263" r:id="rId5"/>
    <p:sldId id="264" r:id="rId6"/>
    <p:sldId id="265"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60" d="100"/>
          <a:sy n="60" d="100"/>
        </p:scale>
        <p:origin x="-120" y="-2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988423" y="6221506"/>
            <a:ext cx="2743200" cy="365125"/>
          </a:xfrm>
        </p:spPr>
        <p:txBody>
          <a:bodyPr/>
          <a:lstStyle/>
          <a:p>
            <a:fld id="{DCC8E5BA-6F05-5C47-AD37-93E76D583D23}" type="datetimeFigureOut">
              <a:rPr lang="en-US" smtClean="0"/>
              <a:pPr/>
              <a:t>9/29/14</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DCC8E5BA-6F05-5C47-AD37-93E76D583D23}" type="datetimeFigureOut">
              <a:rPr lang="en-US" smtClean="0"/>
              <a:pPr/>
              <a:t>9/29/14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CDFFE-8783-EE44-AE13-49AC4CA5CF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CC8E5BA-6F05-5C47-AD37-93E76D583D23}" type="datetimeFigureOut">
              <a:rPr lang="en-US" smtClean="0"/>
              <a:pPr/>
              <a:t>9/29/14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CDFFE-8783-EE44-AE13-49AC4CA5CFA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CC8E5BA-6F05-5C47-AD37-93E76D583D23}" type="datetimeFigureOut">
              <a:rPr lang="en-US" smtClean="0"/>
              <a:pPr/>
              <a:t>9/29/14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CDFFE-8783-EE44-AE13-49AC4CA5CF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CC8E5BA-6F05-5C47-AD37-93E76D583D23}" type="datetimeFigureOut">
              <a:rPr lang="en-US" smtClean="0"/>
              <a:pPr/>
              <a:t>9/29/14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CDFFE-8783-EE44-AE13-49AC4CA5CF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C8E5BA-6F05-5C47-AD37-93E76D583D23}" type="datetimeFigureOut">
              <a:rPr lang="en-US" smtClean="0"/>
              <a:pPr/>
              <a:t>9/29/14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CDFFE-8783-EE44-AE13-49AC4CA5CF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CC8E5BA-6F05-5C47-AD37-93E76D583D23}" type="datetimeFigureOut">
              <a:rPr lang="en-US" smtClean="0"/>
              <a:pPr/>
              <a:t>9/29/14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CDFFE-8783-EE44-AE13-49AC4CA5CF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DCC8E5BA-6F05-5C47-AD37-93E76D583D23}" type="datetimeFigureOut">
              <a:rPr lang="en-US" smtClean="0"/>
              <a:pPr/>
              <a:t>9/29/14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DCDFFE-8783-EE44-AE13-49AC4CA5CF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CC8E5BA-6F05-5C47-AD37-93E76D583D23}" type="datetimeFigureOut">
              <a:rPr lang="en-US" smtClean="0"/>
              <a:pPr/>
              <a:t>9/29/14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DCDFFE-8783-EE44-AE13-49AC4CA5CF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CC8E5BA-6F05-5C47-AD37-93E76D583D23}" type="datetimeFigureOut">
              <a:rPr lang="en-US" smtClean="0"/>
              <a:pPr/>
              <a:t>9/29/14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DCDFFE-8783-EE44-AE13-49AC4CA5CF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C8E5BA-6F05-5C47-AD37-93E76D583D23}" type="datetimeFigureOut">
              <a:rPr lang="en-US" smtClean="0"/>
              <a:pPr/>
              <a:t>9/29/14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CDFFE-8783-EE44-AE13-49AC4CA5CF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DCC8E5BA-6F05-5C47-AD37-93E76D583D23}" type="datetimeFigureOut">
              <a:rPr lang="en-US" smtClean="0"/>
              <a:pPr/>
              <a:t>9/29/14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CDFFE-8783-EE44-AE13-49AC4CA5CF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DCC8E5BA-6F05-5C47-AD37-93E76D583D23}" type="datetimeFigureOut">
              <a:rPr lang="en-US" smtClean="0"/>
              <a:pPr/>
              <a:t>9/29/14</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5DCDFFE-8783-EE44-AE13-49AC4CA5CFA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695015"/>
            <a:ext cx="7086600" cy="1847850"/>
          </a:xfrm>
        </p:spPr>
        <p:txBody>
          <a:bodyPr/>
          <a:lstStyle/>
          <a:p>
            <a:r>
              <a:rPr lang="en-US" dirty="0" smtClean="0"/>
              <a:t>Native Voices</a:t>
            </a:r>
            <a:endParaRPr lang="en-US" dirty="0"/>
          </a:p>
        </p:txBody>
      </p:sp>
      <p:sp>
        <p:nvSpPr>
          <p:cNvPr id="3" name="Subtitle 2"/>
          <p:cNvSpPr>
            <a:spLocks noGrp="1"/>
          </p:cNvSpPr>
          <p:nvPr>
            <p:ph type="subTitle" idx="1"/>
          </p:nvPr>
        </p:nvSpPr>
        <p:spPr>
          <a:xfrm>
            <a:off x="1371600" y="4542865"/>
            <a:ext cx="7086600" cy="1752600"/>
          </a:xfrm>
        </p:spPr>
        <p:txBody>
          <a:bodyPr/>
          <a:lstStyle/>
          <a:p>
            <a:r>
              <a:rPr lang="en-US" b="1" dirty="0" smtClean="0">
                <a:solidFill>
                  <a:schemeClr val="tx1"/>
                </a:solidFill>
              </a:rPr>
              <a:t>After annotating passages from Native American essays and stories, students will be able to identify native views of “human nature” completing summaries that include events used to develop moral lesson in the story.</a:t>
            </a:r>
            <a:endParaRPr lang="en-US" b="1" dirty="0">
              <a:solidFill>
                <a:schemeClr val="tx1"/>
              </a:solidFill>
            </a:endParaRPr>
          </a:p>
        </p:txBody>
      </p:sp>
      <p:pic>
        <p:nvPicPr>
          <p:cNvPr id="4" name="Picture 3"/>
          <p:cNvPicPr>
            <a:picLocks noChangeAspect="1"/>
          </p:cNvPicPr>
          <p:nvPr/>
        </p:nvPicPr>
        <p:blipFill>
          <a:blip r:embed="rId2"/>
          <a:stretch>
            <a:fillRect/>
          </a:stretch>
        </p:blipFill>
        <p:spPr>
          <a:xfrm>
            <a:off x="1814333" y="913175"/>
            <a:ext cx="6350000" cy="25781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14967" y="119973"/>
            <a:ext cx="7272339" cy="1339009"/>
          </a:xfrm>
        </p:spPr>
        <p:txBody>
          <a:bodyPr/>
          <a:lstStyle/>
          <a:p>
            <a:r>
              <a:rPr lang="en-US" dirty="0" smtClean="0"/>
              <a:t>“The Sky Tree” &amp; “Coyote Finishes His Work” &amp; </a:t>
            </a:r>
            <a:endParaRPr lang="en-US" dirty="0"/>
          </a:p>
        </p:txBody>
      </p:sp>
      <p:sp>
        <p:nvSpPr>
          <p:cNvPr id="3" name="Content Placeholder 2"/>
          <p:cNvSpPr>
            <a:spLocks noGrp="1"/>
          </p:cNvSpPr>
          <p:nvPr>
            <p:ph idx="1"/>
          </p:nvPr>
        </p:nvSpPr>
        <p:spPr>
          <a:xfrm>
            <a:off x="692688" y="1458982"/>
            <a:ext cx="8049868" cy="4667182"/>
          </a:xfrm>
        </p:spPr>
        <p:txBody>
          <a:bodyPr>
            <a:normAutofit lnSpcReduction="10000"/>
          </a:bodyPr>
          <a:lstStyle/>
          <a:p>
            <a:pPr>
              <a:buNone/>
            </a:pPr>
            <a:r>
              <a:rPr lang="en-US" dirty="0" smtClean="0"/>
              <a:t>OBJECTIVE: After a close reading of “The Sky Tree” and “Coyote Finishes His Work” students will be able to </a:t>
            </a:r>
            <a:r>
              <a:rPr lang="en-US" b="1" dirty="0" smtClean="0">
                <a:solidFill>
                  <a:srgbClr val="FF0000"/>
                </a:solidFill>
              </a:rPr>
              <a:t>summarize </a:t>
            </a:r>
            <a:r>
              <a:rPr lang="en-US" i="1" dirty="0" smtClean="0"/>
              <a:t>Native American myths </a:t>
            </a:r>
            <a:r>
              <a:rPr lang="en-US" dirty="0" smtClean="0"/>
              <a:t>and </a:t>
            </a:r>
            <a:r>
              <a:rPr lang="en-US" b="1" dirty="0" smtClean="0">
                <a:solidFill>
                  <a:srgbClr val="FF0000"/>
                </a:solidFill>
              </a:rPr>
              <a:t>compare </a:t>
            </a:r>
            <a:r>
              <a:rPr lang="en-US" i="1" dirty="0" smtClean="0"/>
              <a:t>how ARCHETYPAL CHARACTERS communicate views of HUMAN NATURE.  </a:t>
            </a:r>
          </a:p>
          <a:p>
            <a:pPr>
              <a:buNone/>
            </a:pPr>
            <a:r>
              <a:rPr lang="en-US" b="1" i="1" dirty="0" smtClean="0"/>
              <a:t>ESSENTIAL QUESTION: How do Native American myths use </a:t>
            </a:r>
            <a:r>
              <a:rPr lang="en-US" b="1" i="1" u="sng" dirty="0" smtClean="0"/>
              <a:t>archetypes and figurative language </a:t>
            </a:r>
            <a:r>
              <a:rPr lang="en-US" b="1" i="1" dirty="0" smtClean="0"/>
              <a:t>to communicate moral lessons and views of human nature? </a:t>
            </a:r>
          </a:p>
          <a:p>
            <a:pPr>
              <a:buNone/>
            </a:pPr>
            <a:endParaRPr lang="en-US" i="1" dirty="0" smtClean="0"/>
          </a:p>
          <a:p>
            <a:pPr>
              <a:buNone/>
            </a:pPr>
            <a:r>
              <a:rPr lang="en-US" b="1" dirty="0" smtClean="0"/>
              <a:t>What is an </a:t>
            </a:r>
            <a:r>
              <a:rPr lang="en-US" b="1" u="sng" dirty="0" smtClean="0"/>
              <a:t>archetype</a:t>
            </a:r>
            <a:r>
              <a:rPr lang="en-US" b="1" dirty="0" smtClean="0"/>
              <a:t>?  Find definition and provide examples by looking on </a:t>
            </a:r>
            <a:r>
              <a:rPr lang="en-US" b="1" dirty="0" err="1" smtClean="0"/>
              <a:t>p</a:t>
            </a:r>
            <a:r>
              <a:rPr lang="en-US" b="1" dirty="0" smtClean="0"/>
              <a:t>. 21 of textbook.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Trickster Archetype</a:t>
            </a:r>
            <a:endParaRPr lang="en-US" dirty="0"/>
          </a:p>
        </p:txBody>
      </p:sp>
      <p:sp>
        <p:nvSpPr>
          <p:cNvPr id="3" name="Content Placeholder 2"/>
          <p:cNvSpPr>
            <a:spLocks noGrp="1"/>
          </p:cNvSpPr>
          <p:nvPr>
            <p:ph idx="1"/>
          </p:nvPr>
        </p:nvSpPr>
        <p:spPr>
          <a:xfrm>
            <a:off x="1089024" y="1613646"/>
            <a:ext cx="7272339" cy="4512517"/>
          </a:xfrm>
        </p:spPr>
        <p:txBody>
          <a:bodyPr/>
          <a:lstStyle/>
          <a:p>
            <a:r>
              <a:rPr lang="en-US" dirty="0" smtClean="0"/>
              <a:t>Characters that are Master </a:t>
            </a:r>
            <a:r>
              <a:rPr lang="en-US" dirty="0" err="1" smtClean="0"/>
              <a:t>shapeshifters</a:t>
            </a:r>
            <a:r>
              <a:rPr lang="en-US" dirty="0" smtClean="0"/>
              <a:t> and masters of lying. </a:t>
            </a:r>
          </a:p>
          <a:p>
            <a:r>
              <a:rPr lang="en-US" dirty="0" smtClean="0"/>
              <a:t>They an be both helpful and dangerous, but they are always creative.</a:t>
            </a:r>
          </a:p>
          <a:p>
            <a:r>
              <a:rPr lang="en-US" dirty="0" smtClean="0"/>
              <a:t> They often reveal the weaknesses in authority.</a:t>
            </a:r>
          </a:p>
          <a:p>
            <a:endParaRPr lang="en-US" dirty="0" smtClean="0"/>
          </a:p>
          <a:p>
            <a:pPr>
              <a:buNone/>
            </a:pPr>
            <a:r>
              <a:rPr lang="en-US" b="1" dirty="0" smtClean="0"/>
              <a:t>What idea would this archetype communicate about HUMAN NATURE?</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a:xfrm>
            <a:off x="927031" y="754063"/>
            <a:ext cx="7272338" cy="958850"/>
          </a:xfrm>
        </p:spPr>
        <p:txBody>
          <a:bodyPr/>
          <a:lstStyle/>
          <a:p>
            <a:pPr eaLnBrk="1" hangingPunct="1"/>
            <a:r>
              <a:rPr lang="en-US" dirty="0" smtClean="0">
                <a:ea typeface="ＭＳ Ｐゴシック" charset="-128"/>
                <a:cs typeface="ＭＳ Ｐゴシック" charset="-128"/>
              </a:rPr>
              <a:t>First read…</a:t>
            </a:r>
          </a:p>
        </p:txBody>
      </p:sp>
      <p:sp>
        <p:nvSpPr>
          <p:cNvPr id="3" name="Content Placeholder 2"/>
          <p:cNvSpPr>
            <a:spLocks noGrp="1"/>
          </p:cNvSpPr>
          <p:nvPr>
            <p:ph idx="1"/>
          </p:nvPr>
        </p:nvSpPr>
        <p:spPr>
          <a:xfrm>
            <a:off x="663467" y="2160073"/>
            <a:ext cx="8084822" cy="3966090"/>
          </a:xfrm>
        </p:spPr>
        <p:txBody>
          <a:bodyPr>
            <a:normAutofit/>
          </a:bodyPr>
          <a:lstStyle/>
          <a:p>
            <a:pPr eaLnBrk="1" hangingPunct="1"/>
            <a:r>
              <a:rPr lang="en-US" b="1" dirty="0" smtClean="0">
                <a:ea typeface="ＭＳ Ｐゴシック" charset="-128"/>
                <a:cs typeface="ＭＳ Ｐゴシック" charset="-128"/>
              </a:rPr>
              <a:t>Number </a:t>
            </a:r>
            <a:r>
              <a:rPr lang="en-US" dirty="0" smtClean="0">
                <a:ea typeface="ＭＳ Ｐゴシック" charset="-128"/>
                <a:cs typeface="ＭＳ Ｐゴシック" charset="-128"/>
              </a:rPr>
              <a:t>the Paragraphs.</a:t>
            </a:r>
          </a:p>
          <a:p>
            <a:pPr eaLnBrk="1" hangingPunct="1"/>
            <a:r>
              <a:rPr lang="en-US" dirty="0" smtClean="0">
                <a:latin typeface="+mj-lt"/>
                <a:ea typeface="ＭＳ Ｐゴシック" charset="-128"/>
                <a:cs typeface="ＭＳ Ｐゴシック" charset="-128"/>
              </a:rPr>
              <a:t>Look at the title and use your background knowledge to </a:t>
            </a:r>
            <a:r>
              <a:rPr lang="en-US" b="1" dirty="0" smtClean="0">
                <a:latin typeface="+mj-lt"/>
                <a:ea typeface="ＭＳ Ｐゴシック" charset="-128"/>
                <a:cs typeface="ＭＳ Ｐゴシック" charset="-128"/>
              </a:rPr>
              <a:t>predict </a:t>
            </a:r>
            <a:r>
              <a:rPr lang="en-US" dirty="0" smtClean="0">
                <a:latin typeface="+mj-lt"/>
                <a:ea typeface="ＭＳ Ｐゴシック" charset="-128"/>
                <a:cs typeface="ＭＳ Ｐゴシック" charset="-128"/>
              </a:rPr>
              <a:t>what the author will be arguing in this story.</a:t>
            </a:r>
          </a:p>
          <a:p>
            <a:pPr eaLnBrk="1" hangingPunct="1"/>
            <a:r>
              <a:rPr lang="en-US" dirty="0" smtClean="0">
                <a:latin typeface="+mj-lt"/>
                <a:ea typeface="ＭＳ Ｐゴシック" charset="-128"/>
                <a:cs typeface="ＭＳ Ｐゴシック" charset="-128"/>
              </a:rPr>
              <a:t>Quick-Read:</a:t>
            </a:r>
            <a:r>
              <a:rPr lang="en-US" dirty="0" smtClean="0">
                <a:latin typeface="+mj-lt"/>
                <a:ea typeface="ＭＳ Ｐゴシック" charset="-128"/>
                <a:cs typeface="ＭＳ Ｐゴシック" charset="-128"/>
              </a:rPr>
              <a:t> 2 </a:t>
            </a:r>
            <a:r>
              <a:rPr lang="en-US" dirty="0" smtClean="0">
                <a:latin typeface="+mj-lt"/>
                <a:ea typeface="ＭＳ Ｐゴシック" charset="-128"/>
                <a:cs typeface="ＭＳ Ｐゴシック" charset="-128"/>
              </a:rPr>
              <a:t>minutes</a:t>
            </a:r>
          </a:p>
          <a:p>
            <a:pPr lvl="1"/>
            <a:r>
              <a:rPr lang="en-US" dirty="0" smtClean="0">
                <a:latin typeface="+mj-lt"/>
                <a:ea typeface="ＭＳ Ｐゴシック" charset="-128"/>
                <a:cs typeface="ＭＳ Ｐゴシック" charset="-128"/>
              </a:rPr>
              <a:t>Skim through the article and </a:t>
            </a:r>
            <a:r>
              <a:rPr lang="en-US" b="1" dirty="0" smtClean="0">
                <a:latin typeface="+mj-lt"/>
                <a:ea typeface="ＭＳ Ｐゴシック" charset="-128"/>
                <a:cs typeface="ＭＳ Ｐゴシック" charset="-128"/>
              </a:rPr>
              <a:t>LIST KEY words </a:t>
            </a:r>
            <a:r>
              <a:rPr lang="en-US" dirty="0" smtClean="0">
                <a:latin typeface="+mj-lt"/>
                <a:ea typeface="ＭＳ Ｐゴシック" charset="-128"/>
                <a:cs typeface="ＭＳ Ｐゴシック" charset="-128"/>
              </a:rPr>
              <a:t>that seem to be important to what the story will be arguing or communicating.  </a:t>
            </a:r>
            <a:endParaRPr lang="en-US" dirty="0" smtClean="0">
              <a:latin typeface="+mj-lt"/>
            </a:endParaRPr>
          </a:p>
          <a:p>
            <a:pPr lvl="2" eaLnBrk="1" hangingPunct="1"/>
            <a:endParaRPr lang="en-US" dirty="0" smtClean="0">
              <a:ea typeface="ＭＳ Ｐゴシック" charset="-128"/>
              <a:cs typeface="ＭＳ Ｐゴシック" charset="-128"/>
            </a:endParaRPr>
          </a:p>
          <a:p>
            <a:pPr lvl="1" eaLnBrk="1" hangingPunct="1"/>
            <a:endParaRPr lang="en-US" dirty="0" smtClean="0">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ANNOTATE</a:t>
            </a:r>
            <a:endParaRPr lang="en-US" dirty="0"/>
          </a:p>
        </p:txBody>
      </p:sp>
      <p:sp>
        <p:nvSpPr>
          <p:cNvPr id="4" name="Content Placeholder 3"/>
          <p:cNvSpPr>
            <a:spLocks noGrp="1"/>
          </p:cNvSpPr>
          <p:nvPr>
            <p:ph idx="1"/>
          </p:nvPr>
        </p:nvSpPr>
        <p:spPr>
          <a:xfrm>
            <a:off x="676732" y="1801906"/>
            <a:ext cx="7684631" cy="4324257"/>
          </a:xfrm>
        </p:spPr>
        <p:txBody>
          <a:bodyPr/>
          <a:lstStyle/>
          <a:p>
            <a:r>
              <a:rPr lang="en-US" dirty="0" smtClean="0"/>
              <a:t>READ, DISCUSS and ANSWER TEXT BASED QUESTIONS BY COMPLETING DIALECTICAL JOURNAL.  </a:t>
            </a:r>
          </a:p>
          <a:p>
            <a:pPr lvl="1"/>
            <a:r>
              <a:rPr lang="en-US" dirty="0" smtClean="0"/>
              <a:t>Who are the story’s main characters? What </a:t>
            </a:r>
            <a:r>
              <a:rPr lang="en-US" b="1" dirty="0" smtClean="0"/>
              <a:t>archetypes </a:t>
            </a:r>
            <a:r>
              <a:rPr lang="en-US" dirty="0" smtClean="0"/>
              <a:t>do they represent? </a:t>
            </a:r>
          </a:p>
          <a:p>
            <a:pPr lvl="1"/>
            <a:r>
              <a:rPr lang="en-US" dirty="0" smtClean="0"/>
              <a:t>How does the story depict the “</a:t>
            </a:r>
            <a:r>
              <a:rPr lang="en-US" b="1" dirty="0" smtClean="0"/>
              <a:t>state of nature</a:t>
            </a:r>
            <a:r>
              <a:rPr lang="en-US" dirty="0" smtClean="0"/>
              <a:t>”?  Find examples of figurative language or imagery that support this depiction. </a:t>
            </a:r>
          </a:p>
          <a:p>
            <a:pPr lvl="1"/>
            <a:r>
              <a:rPr lang="en-US" dirty="0" smtClean="0"/>
              <a:t>What moral lesson is communicated by the story’s resolution? What does it reveal about HUMAN NATURE? </a:t>
            </a:r>
          </a:p>
          <a:p>
            <a:endParaRPr lang="en-US" dirty="0"/>
          </a:p>
        </p:txBody>
      </p:sp>
    </p:spTree>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89025" y="754063"/>
            <a:ext cx="7272338" cy="958850"/>
          </a:xfrm>
        </p:spPr>
        <p:txBody>
          <a:bodyPr/>
          <a:lstStyle/>
          <a:p>
            <a:pPr eaLnBrk="1" hangingPunct="1"/>
            <a:r>
              <a:rPr lang="en-US" dirty="0" smtClean="0">
                <a:ea typeface="ＭＳ Ｐゴシック" charset="-128"/>
                <a:cs typeface="ＭＳ Ｐゴシック" charset="-128"/>
              </a:rPr>
              <a:t>After your 2nd read…</a:t>
            </a:r>
          </a:p>
        </p:txBody>
      </p:sp>
      <p:sp>
        <p:nvSpPr>
          <p:cNvPr id="3" name="Content Placeholder 2"/>
          <p:cNvSpPr>
            <a:spLocks noGrp="1"/>
          </p:cNvSpPr>
          <p:nvPr>
            <p:ph idx="1"/>
          </p:nvPr>
        </p:nvSpPr>
        <p:spPr>
          <a:xfrm>
            <a:off x="391583" y="1968500"/>
            <a:ext cx="8356706" cy="4709583"/>
          </a:xfrm>
        </p:spPr>
        <p:txBody>
          <a:bodyPr>
            <a:normAutofit fontScale="70000" lnSpcReduction="20000"/>
          </a:bodyPr>
          <a:lstStyle/>
          <a:p>
            <a:pPr eaLnBrk="1" hangingPunct="1"/>
            <a:r>
              <a:rPr lang="en-US" dirty="0" smtClean="0">
                <a:ea typeface="ＭＳ Ｐゴシック" charset="-128"/>
                <a:cs typeface="ＭＳ Ｐゴシック" charset="-128"/>
              </a:rPr>
              <a:t>What is the author’s purpose in</a:t>
            </a:r>
            <a:r>
              <a:rPr lang="en-US" dirty="0" smtClean="0">
                <a:ea typeface="ＭＳ Ｐゴシック" charset="-128"/>
                <a:cs typeface="ＭＳ Ｐゴシック" charset="-128"/>
              </a:rPr>
              <a:t> creating this </a:t>
            </a:r>
            <a:r>
              <a:rPr lang="en-US" dirty="0" smtClean="0">
                <a:ea typeface="ＭＳ Ｐゴシック" charset="-128"/>
                <a:cs typeface="ＭＳ Ｐゴシック" charset="-128"/>
              </a:rPr>
              <a:t>TEXT? In other words, what is </a:t>
            </a:r>
            <a:r>
              <a:rPr lang="en-US" dirty="0" err="1" smtClean="0">
                <a:ea typeface="ＭＳ Ｐゴシック" charset="-128"/>
                <a:cs typeface="ＭＳ Ｐゴシック" charset="-128"/>
              </a:rPr>
              <a:t>s</a:t>
            </a:r>
            <a:r>
              <a:rPr lang="en-US" dirty="0" smtClean="0">
                <a:ea typeface="ＭＳ Ｐゴシック" charset="-128"/>
                <a:cs typeface="ＭＳ Ｐゴシック" charset="-128"/>
              </a:rPr>
              <a:t>/he trying to accomplish?</a:t>
            </a:r>
          </a:p>
          <a:p>
            <a:pPr eaLnBrk="1" hangingPunct="1"/>
            <a:r>
              <a:rPr lang="en-US" dirty="0" smtClean="0">
                <a:ea typeface="ＭＳ Ｐゴシック" charset="-128"/>
                <a:cs typeface="ＭＳ Ｐゴシック" charset="-128"/>
              </a:rPr>
              <a:t>What is his </a:t>
            </a:r>
            <a:r>
              <a:rPr lang="en-US" b="1" dirty="0" smtClean="0">
                <a:ea typeface="ＭＳ Ｐゴシック" charset="-128"/>
                <a:cs typeface="ＭＳ Ｐゴシック" charset="-128"/>
              </a:rPr>
              <a:t>central claim </a:t>
            </a:r>
            <a:r>
              <a:rPr lang="en-US" dirty="0" smtClean="0">
                <a:ea typeface="ＭＳ Ｐゴシック" charset="-128"/>
                <a:cs typeface="ＭＳ Ｐゴシック" charset="-128"/>
              </a:rPr>
              <a:t>or argument?</a:t>
            </a:r>
          </a:p>
          <a:p>
            <a:pPr>
              <a:buNone/>
            </a:pPr>
            <a:r>
              <a:rPr lang="en-US" b="1" dirty="0" smtClean="0"/>
              <a:t>Simple</a:t>
            </a:r>
            <a:r>
              <a:rPr lang="en-US" dirty="0" smtClean="0"/>
              <a:t>: </a:t>
            </a:r>
          </a:p>
          <a:p>
            <a:pPr>
              <a:buNone/>
            </a:pPr>
            <a:r>
              <a:rPr lang="en-US" i="1" dirty="0" smtClean="0">
                <a:solidFill>
                  <a:srgbClr val="FF0000"/>
                </a:solidFill>
              </a:rPr>
              <a:t>The </a:t>
            </a:r>
            <a:r>
              <a:rPr lang="en-US" i="1" dirty="0" smtClean="0">
                <a:solidFill>
                  <a:srgbClr val="FF0000"/>
                </a:solidFill>
              </a:rPr>
              <a:t>__________argues/illustrates </a:t>
            </a:r>
            <a:r>
              <a:rPr lang="en-US" i="1" dirty="0" smtClean="0">
                <a:solidFill>
                  <a:srgbClr val="FF0000"/>
                </a:solidFill>
              </a:rPr>
              <a:t>that ____________ is </a:t>
            </a:r>
            <a:r>
              <a:rPr lang="en-US" i="1" dirty="0" smtClean="0">
                <a:solidFill>
                  <a:srgbClr val="FF0000"/>
                </a:solidFill>
              </a:rPr>
              <a:t>  </a:t>
            </a:r>
            <a:r>
              <a:rPr lang="en-US" i="1" dirty="0" smtClean="0">
                <a:solidFill>
                  <a:srgbClr val="FF0000"/>
                </a:solidFill>
              </a:rPr>
              <a:t>_______because______.</a:t>
            </a:r>
          </a:p>
          <a:p>
            <a:pPr>
              <a:buNone/>
            </a:pPr>
            <a:endParaRPr lang="en-US" dirty="0" smtClean="0"/>
          </a:p>
          <a:p>
            <a:pPr>
              <a:buNone/>
            </a:pPr>
            <a:r>
              <a:rPr lang="en-US" b="1" dirty="0" smtClean="0"/>
              <a:t>Sufficient</a:t>
            </a:r>
            <a:r>
              <a:rPr lang="en-US" dirty="0" smtClean="0"/>
              <a:t>: </a:t>
            </a:r>
          </a:p>
          <a:p>
            <a:pPr>
              <a:buNone/>
            </a:pPr>
            <a:r>
              <a:rPr lang="en-US" i="1" dirty="0" smtClean="0">
                <a:solidFill>
                  <a:srgbClr val="FF0000"/>
                </a:solidFill>
              </a:rPr>
              <a:t>According to ______, ____________.</a:t>
            </a:r>
          </a:p>
          <a:p>
            <a:pPr>
              <a:buNone/>
            </a:pPr>
            <a:endParaRPr lang="en-US" dirty="0" smtClean="0"/>
          </a:p>
          <a:p>
            <a:pPr>
              <a:buNone/>
            </a:pPr>
            <a:r>
              <a:rPr lang="en-US" b="1" dirty="0" smtClean="0"/>
              <a:t>Sophisticated</a:t>
            </a:r>
            <a:r>
              <a:rPr lang="en-US" dirty="0" smtClean="0"/>
              <a:t>: </a:t>
            </a:r>
          </a:p>
          <a:p>
            <a:pPr>
              <a:buNone/>
            </a:pPr>
            <a:r>
              <a:rPr lang="en-US" i="1" dirty="0" smtClean="0">
                <a:solidFill>
                  <a:srgbClr val="FF0000"/>
                </a:solidFill>
              </a:rPr>
              <a:t>In the</a:t>
            </a:r>
            <a:r>
              <a:rPr lang="en-US" i="1" dirty="0" smtClean="0">
                <a:solidFill>
                  <a:srgbClr val="FF0000"/>
                </a:solidFill>
              </a:rPr>
              <a:t> _________, </a:t>
            </a:r>
            <a:r>
              <a:rPr lang="en-US" i="1" dirty="0" smtClean="0">
                <a:solidFill>
                  <a:srgbClr val="FF0000"/>
                </a:solidFill>
              </a:rPr>
              <a:t>“________,” _____ asserts/ proposes/ claims _______________.</a:t>
            </a:r>
          </a:p>
          <a:p>
            <a:pPr eaLnBrk="1" hangingPunct="1">
              <a:buNone/>
            </a:pPr>
            <a:endParaRPr lang="en-US" dirty="0" smtClean="0">
              <a:ea typeface="ＭＳ Ｐゴシック" charset="-128"/>
              <a:cs typeface="ＭＳ Ｐゴシック" charset="-128"/>
            </a:endParaRPr>
          </a:p>
          <a:p>
            <a:pPr lvl="2" eaLnBrk="1" hangingPunct="1"/>
            <a:endParaRPr lang="en-US" dirty="0" smtClean="0">
              <a:ea typeface="ＭＳ Ｐゴシック" charset="-128"/>
              <a:cs typeface="ＭＳ Ｐゴシック" charset="-128"/>
            </a:endParaRPr>
          </a:p>
          <a:p>
            <a:pPr lvl="1" eaLnBrk="1" hangingPunct="1"/>
            <a:endParaRPr lang="en-US" dirty="0" smtClean="0">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Paragraph</a:t>
            </a:r>
            <a:endParaRPr lang="en-US" dirty="0"/>
          </a:p>
        </p:txBody>
      </p:sp>
      <p:sp>
        <p:nvSpPr>
          <p:cNvPr id="3" name="Content Placeholder 2"/>
          <p:cNvSpPr>
            <a:spLocks noGrp="1"/>
          </p:cNvSpPr>
          <p:nvPr>
            <p:ph idx="1"/>
          </p:nvPr>
        </p:nvSpPr>
        <p:spPr>
          <a:xfrm>
            <a:off x="619222" y="1801906"/>
            <a:ext cx="8154820" cy="4324257"/>
          </a:xfrm>
        </p:spPr>
        <p:txBody>
          <a:bodyPr>
            <a:normAutofit fontScale="85000" lnSpcReduction="10000"/>
          </a:bodyPr>
          <a:lstStyle/>
          <a:p>
            <a:r>
              <a:rPr lang="en-US" dirty="0" smtClean="0"/>
              <a:t>TOPIC SENTENCE:  What does the Huron story “The Sky Tree” reveal about human nature and experience? </a:t>
            </a:r>
          </a:p>
          <a:p>
            <a:r>
              <a:rPr lang="en-US" dirty="0" smtClean="0"/>
              <a:t>INTRODUCTION TO EVIDENCE:  Summarize the events in the story. Who are the archetypal characters?</a:t>
            </a:r>
          </a:p>
          <a:p>
            <a:r>
              <a:rPr lang="en-US" dirty="0" smtClean="0"/>
              <a:t>EVIDENCE:  Find specific examples of important actions by archetypal characters.  </a:t>
            </a:r>
          </a:p>
          <a:p>
            <a:r>
              <a:rPr lang="en-US" dirty="0" smtClean="0"/>
              <a:t>ANALYZE:  What do these </a:t>
            </a:r>
            <a:r>
              <a:rPr lang="en-US" u="sng" dirty="0" smtClean="0"/>
              <a:t>examples/ evidence reveal/ prove/ illustrate</a:t>
            </a:r>
            <a:r>
              <a:rPr lang="en-US" dirty="0" smtClean="0"/>
              <a:t>?</a:t>
            </a:r>
          </a:p>
          <a:p>
            <a:r>
              <a:rPr lang="en-US" dirty="0" smtClean="0"/>
              <a:t>COMMENTARY:  Compare the views on human nature and the state of nature expressed by these stories to those of Hobbes and Rousseau?  What do these Native American stories and myths provide for the American canon and culture today?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Tradition">
      <a:dk1>
        <a:srgbClr val="FFFFFF"/>
      </a:dk1>
      <a:lt1>
        <a:srgbClr val="000000"/>
      </a:lt1>
      <a:dk2>
        <a:srgbClr val="D28E11"/>
      </a:dk2>
      <a:lt2>
        <a:srgbClr val="F2E2AB"/>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majorFont>
      <a:minorFont>
        <a:latin typeface="Candara"/>
        <a:ea typeface=""/>
        <a:cs typeface=""/>
        <a:font script="Jpan" typeface="メイリオ"/>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1090</TotalTime>
  <Words>488</Words>
  <Application>Microsoft Macintosh PowerPoint</Application>
  <PresentationFormat>On-screen Show (4:3)</PresentationFormat>
  <Paragraphs>41</Paragraphs>
  <Slides>7</Slides>
  <Notes>0</Notes>
  <HiddenSlides>0</HiddenSlides>
  <MMClips>0</MMClips>
  <ScaleCrop>false</ScaleCrop>
  <HeadingPairs>
    <vt:vector size="4" baseType="variant">
      <vt:variant>
        <vt:lpstr>Design Template</vt:lpstr>
      </vt:variant>
      <vt:variant>
        <vt:i4>1</vt:i4>
      </vt:variant>
      <vt:variant>
        <vt:lpstr>Slide Titles</vt:lpstr>
      </vt:variant>
      <vt:variant>
        <vt:i4>7</vt:i4>
      </vt:variant>
    </vt:vector>
  </HeadingPairs>
  <TitlesOfParts>
    <vt:vector size="8" baseType="lpstr">
      <vt:lpstr>Tradition</vt:lpstr>
      <vt:lpstr>Native Voices</vt:lpstr>
      <vt:lpstr>“The Sky Tree” &amp; “Coyote Finishes His Work” &amp; </vt:lpstr>
      <vt:lpstr>The Trickster Archetype</vt:lpstr>
      <vt:lpstr>First read…</vt:lpstr>
      <vt:lpstr>Second: ANNOTATE</vt:lpstr>
      <vt:lpstr>After your 2nd read…</vt:lpstr>
      <vt:lpstr>Summary Paragraph</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Voices</dc:title>
  <dc:creator>gghs</dc:creator>
  <cp:lastModifiedBy>user</cp:lastModifiedBy>
  <cp:revision>7</cp:revision>
  <dcterms:created xsi:type="dcterms:W3CDTF">2014-09-29T14:55:00Z</dcterms:created>
  <dcterms:modified xsi:type="dcterms:W3CDTF">2014-09-29T21:48:02Z</dcterms:modified>
</cp:coreProperties>
</file>