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diagrams/colors1.xml" ContentType="application/vnd.openxmlformats-officedocument.drawingml.diagramColor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diagrams/layout1.xml" ContentType="application/vnd.openxmlformats-officedocument.drawingml.diagram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1" r:id="rId1"/>
  </p:sldMasterIdLst>
  <p:sldIdLst>
    <p:sldId id="256" r:id="rId2"/>
    <p:sldId id="257" r:id="rId3"/>
    <p:sldId id="261" r:id="rId4"/>
    <p:sldId id="264" r:id="rId5"/>
    <p:sldId id="265" r:id="rId6"/>
    <p:sldId id="259" r:id="rId7"/>
    <p:sldId id="260" r:id="rId8"/>
    <p:sldId id="26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4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104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104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104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10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133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7D6010-B524-7645-97E3-CDAB2C661F6C}" type="doc">
      <dgm:prSet loTypeId="urn:microsoft.com/office/officeart/2005/8/layout/lProcess1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6920A37-5635-A541-969E-4C4799A3D03C}">
      <dgm:prSet phldrT="[Text]"/>
      <dgm:spPr/>
      <dgm:t>
        <a:bodyPr/>
        <a:lstStyle/>
        <a:p>
          <a:r>
            <a:rPr lang="en-US" dirty="0" smtClean="0"/>
            <a:t>Bandit</a:t>
          </a:r>
          <a:endParaRPr lang="en-US" dirty="0"/>
        </a:p>
      </dgm:t>
    </dgm:pt>
    <dgm:pt modelId="{82CE0313-1777-2442-83CC-A3AF77A00E90}" type="parTrans" cxnId="{2F91F878-E101-9D49-A6B0-5AD38BBCEC86}">
      <dgm:prSet/>
      <dgm:spPr/>
      <dgm:t>
        <a:bodyPr/>
        <a:lstStyle/>
        <a:p>
          <a:endParaRPr lang="en-US"/>
        </a:p>
      </dgm:t>
    </dgm:pt>
    <dgm:pt modelId="{787A60F2-2314-B243-B345-841A2E8A8FA2}" type="sibTrans" cxnId="{2F91F878-E101-9D49-A6B0-5AD38BBCEC86}">
      <dgm:prSet/>
      <dgm:spPr/>
      <dgm:t>
        <a:bodyPr/>
        <a:lstStyle/>
        <a:p>
          <a:endParaRPr lang="en-US"/>
        </a:p>
      </dgm:t>
    </dgm:pt>
    <dgm:pt modelId="{89D5EF84-5207-2040-B257-EF856BFA2283}">
      <dgm:prSet phldrT="[Text]"/>
      <dgm:spPr/>
      <dgm:t>
        <a:bodyPr/>
        <a:lstStyle/>
        <a:p>
          <a:r>
            <a:rPr lang="en-US" dirty="0" smtClean="0"/>
            <a:t>Character traits</a:t>
          </a:r>
          <a:endParaRPr lang="en-US" dirty="0"/>
        </a:p>
      </dgm:t>
    </dgm:pt>
    <dgm:pt modelId="{6FD66C92-E99B-0B43-BD6B-43331DA3F681}" type="parTrans" cxnId="{847E6485-DB48-6E45-BD7D-A48C447CA07D}">
      <dgm:prSet/>
      <dgm:spPr/>
      <dgm:t>
        <a:bodyPr/>
        <a:lstStyle/>
        <a:p>
          <a:endParaRPr lang="en-US"/>
        </a:p>
      </dgm:t>
    </dgm:pt>
    <dgm:pt modelId="{88BE2A6F-A7DD-7248-8B5B-5AC744F16BE2}" type="sibTrans" cxnId="{847E6485-DB48-6E45-BD7D-A48C447CA07D}">
      <dgm:prSet/>
      <dgm:spPr/>
      <dgm:t>
        <a:bodyPr/>
        <a:lstStyle/>
        <a:p>
          <a:endParaRPr lang="en-US"/>
        </a:p>
      </dgm:t>
    </dgm:pt>
    <dgm:pt modelId="{180FE89A-A151-AB4E-9816-1720D277ACFD}">
      <dgm:prSet phldrT="[Text]"/>
      <dgm:spPr/>
      <dgm:t>
        <a:bodyPr/>
        <a:lstStyle/>
        <a:p>
          <a:r>
            <a:rPr lang="en-US" dirty="0" smtClean="0"/>
            <a:t>Cultural Values &amp; Fears</a:t>
          </a:r>
          <a:endParaRPr lang="en-US" dirty="0"/>
        </a:p>
      </dgm:t>
    </dgm:pt>
    <dgm:pt modelId="{A447C8F0-E341-B344-9CE5-A9591A257460}" type="parTrans" cxnId="{BFC750CD-FE32-A049-B13C-AD185AE995EB}">
      <dgm:prSet/>
      <dgm:spPr/>
      <dgm:t>
        <a:bodyPr/>
        <a:lstStyle/>
        <a:p>
          <a:endParaRPr lang="en-US"/>
        </a:p>
      </dgm:t>
    </dgm:pt>
    <dgm:pt modelId="{06AB141D-E1D1-8949-B6E4-32D2BDE5F6D2}" type="sibTrans" cxnId="{BFC750CD-FE32-A049-B13C-AD185AE995EB}">
      <dgm:prSet/>
      <dgm:spPr/>
      <dgm:t>
        <a:bodyPr/>
        <a:lstStyle/>
        <a:p>
          <a:endParaRPr lang="en-US"/>
        </a:p>
      </dgm:t>
    </dgm:pt>
    <dgm:pt modelId="{A25B7203-6507-444C-AA2E-3BC41DE618D1}">
      <dgm:prSet phldrT="[Text]"/>
      <dgm:spPr/>
      <dgm:t>
        <a:bodyPr/>
        <a:lstStyle/>
        <a:p>
          <a:r>
            <a:rPr lang="en-US" dirty="0" smtClean="0"/>
            <a:t>Hero</a:t>
          </a:r>
          <a:endParaRPr lang="en-US" dirty="0"/>
        </a:p>
      </dgm:t>
    </dgm:pt>
    <dgm:pt modelId="{2508CAB0-10C4-6A43-9BC0-8C73828FDFE1}" type="parTrans" cxnId="{C40721E5-DF9E-3845-B023-EE497BCD5F90}">
      <dgm:prSet/>
      <dgm:spPr/>
      <dgm:t>
        <a:bodyPr/>
        <a:lstStyle/>
        <a:p>
          <a:endParaRPr lang="en-US"/>
        </a:p>
      </dgm:t>
    </dgm:pt>
    <dgm:pt modelId="{6B525331-884B-7E4A-9EF4-DE64D7CB1D3C}" type="sibTrans" cxnId="{C40721E5-DF9E-3845-B023-EE497BCD5F90}">
      <dgm:prSet/>
      <dgm:spPr/>
      <dgm:t>
        <a:bodyPr/>
        <a:lstStyle/>
        <a:p>
          <a:endParaRPr lang="en-US"/>
        </a:p>
      </dgm:t>
    </dgm:pt>
    <dgm:pt modelId="{BD6039D4-6F27-6A4D-B2ED-D589F8B0777C}">
      <dgm:prSet phldrT="[Text]"/>
      <dgm:spPr/>
      <dgm:t>
        <a:bodyPr/>
        <a:lstStyle/>
        <a:p>
          <a:r>
            <a:rPr lang="en-US" dirty="0" smtClean="0"/>
            <a:t>Character Traits</a:t>
          </a:r>
          <a:endParaRPr lang="en-US" dirty="0"/>
        </a:p>
      </dgm:t>
    </dgm:pt>
    <dgm:pt modelId="{EDACDE5A-0DEE-3A4A-B5B4-DB0D00A578EB}" type="parTrans" cxnId="{91A7EA7D-F829-AB47-98B3-9444D94DB4C5}">
      <dgm:prSet/>
      <dgm:spPr/>
      <dgm:t>
        <a:bodyPr/>
        <a:lstStyle/>
        <a:p>
          <a:endParaRPr lang="en-US"/>
        </a:p>
      </dgm:t>
    </dgm:pt>
    <dgm:pt modelId="{3996BE3F-E735-784B-9A6A-8FAEA0D97058}" type="sibTrans" cxnId="{91A7EA7D-F829-AB47-98B3-9444D94DB4C5}">
      <dgm:prSet/>
      <dgm:spPr/>
      <dgm:t>
        <a:bodyPr/>
        <a:lstStyle/>
        <a:p>
          <a:endParaRPr lang="en-US"/>
        </a:p>
      </dgm:t>
    </dgm:pt>
    <dgm:pt modelId="{23D757DA-23DC-A540-A75F-32CB066E2014}">
      <dgm:prSet phldrT="[Text]"/>
      <dgm:spPr/>
      <dgm:t>
        <a:bodyPr/>
        <a:lstStyle/>
        <a:p>
          <a:r>
            <a:rPr lang="en-US" dirty="0" smtClean="0"/>
            <a:t>Cultural Values &amp; Fears</a:t>
          </a:r>
          <a:endParaRPr lang="en-US" dirty="0"/>
        </a:p>
      </dgm:t>
    </dgm:pt>
    <dgm:pt modelId="{2C967CE9-3122-CE44-964B-2A48CF113C80}" type="parTrans" cxnId="{9CA3E7AB-0950-164B-B0E7-613DFA3FA11C}">
      <dgm:prSet/>
      <dgm:spPr/>
      <dgm:t>
        <a:bodyPr/>
        <a:lstStyle/>
        <a:p>
          <a:endParaRPr lang="en-US"/>
        </a:p>
      </dgm:t>
    </dgm:pt>
    <dgm:pt modelId="{087E39A3-7E2B-D64F-862E-3354B3B57A17}" type="sibTrans" cxnId="{9CA3E7AB-0950-164B-B0E7-613DFA3FA11C}">
      <dgm:prSet/>
      <dgm:spPr/>
      <dgm:t>
        <a:bodyPr/>
        <a:lstStyle/>
        <a:p>
          <a:endParaRPr lang="en-US"/>
        </a:p>
      </dgm:t>
    </dgm:pt>
    <dgm:pt modelId="{B1F4E2D7-5270-F94C-84D1-48D7C8ADDA98}" type="pres">
      <dgm:prSet presAssocID="{E67D6010-B524-7645-97E3-CDAB2C661F6C}" presName="Name0" presStyleCnt="0">
        <dgm:presLayoutVars>
          <dgm:dir/>
          <dgm:animLvl val="lvl"/>
          <dgm:resizeHandles val="exact"/>
        </dgm:presLayoutVars>
      </dgm:prSet>
      <dgm:spPr/>
    </dgm:pt>
    <dgm:pt modelId="{A4B36B52-4E71-6044-B65E-E2EB4C9C18FA}" type="pres">
      <dgm:prSet presAssocID="{E6920A37-5635-A541-969E-4C4799A3D03C}" presName="vertFlow" presStyleCnt="0"/>
      <dgm:spPr/>
    </dgm:pt>
    <dgm:pt modelId="{421B90FC-628C-C646-89E0-E9B8B1B1F4C1}" type="pres">
      <dgm:prSet presAssocID="{E6920A37-5635-A541-969E-4C4799A3D03C}" presName="header" presStyleLbl="node1" presStyleIdx="0" presStyleCnt="2"/>
      <dgm:spPr/>
    </dgm:pt>
    <dgm:pt modelId="{01345546-7443-5D48-8217-B44B5FC5E787}" type="pres">
      <dgm:prSet presAssocID="{6FD66C92-E99B-0B43-BD6B-43331DA3F681}" presName="parTrans" presStyleLbl="sibTrans2D1" presStyleIdx="0" presStyleCnt="4"/>
      <dgm:spPr/>
    </dgm:pt>
    <dgm:pt modelId="{0ECA7B3A-CC7B-0C44-B152-337034B22B7D}" type="pres">
      <dgm:prSet presAssocID="{89D5EF84-5207-2040-B257-EF856BFA2283}" presName="child" presStyleLbl="alignAccFollow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EDA4AB-C1F9-354C-A4F9-F24A545B8987}" type="pres">
      <dgm:prSet presAssocID="{88BE2A6F-A7DD-7248-8B5B-5AC744F16BE2}" presName="sibTrans" presStyleLbl="sibTrans2D1" presStyleIdx="1" presStyleCnt="4"/>
      <dgm:spPr/>
    </dgm:pt>
    <dgm:pt modelId="{597B41A3-72E2-2C43-9EC9-B5863FCAC640}" type="pres">
      <dgm:prSet presAssocID="{180FE89A-A151-AB4E-9816-1720D277ACFD}" presName="child" presStyleLbl="alignAccFollow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0BFB6F-8C27-334B-9E5A-7B47E34B9296}" type="pres">
      <dgm:prSet presAssocID="{E6920A37-5635-A541-969E-4C4799A3D03C}" presName="hSp" presStyleCnt="0"/>
      <dgm:spPr/>
    </dgm:pt>
    <dgm:pt modelId="{2855691E-79E2-8F46-9539-EF3144D4114F}" type="pres">
      <dgm:prSet presAssocID="{A25B7203-6507-444C-AA2E-3BC41DE618D1}" presName="vertFlow" presStyleCnt="0"/>
      <dgm:spPr/>
    </dgm:pt>
    <dgm:pt modelId="{CD241AD9-35C6-2642-89FF-E7B4B7D22155}" type="pres">
      <dgm:prSet presAssocID="{A25B7203-6507-444C-AA2E-3BC41DE618D1}" presName="header" presStyleLbl="node1" presStyleIdx="1" presStyleCnt="2"/>
      <dgm:spPr/>
    </dgm:pt>
    <dgm:pt modelId="{64A0833B-E79F-BD42-8C64-AA4C0D3CA74B}" type="pres">
      <dgm:prSet presAssocID="{EDACDE5A-0DEE-3A4A-B5B4-DB0D00A578EB}" presName="parTrans" presStyleLbl="sibTrans2D1" presStyleIdx="2" presStyleCnt="4"/>
      <dgm:spPr/>
    </dgm:pt>
    <dgm:pt modelId="{B9AE057F-ED9C-3540-92F3-5196CC7516A8}" type="pres">
      <dgm:prSet presAssocID="{BD6039D4-6F27-6A4D-B2ED-D589F8B0777C}" presName="child" presStyleLbl="alignAccFollowNode1" presStyleIdx="2" presStyleCnt="4">
        <dgm:presLayoutVars>
          <dgm:chMax val="0"/>
          <dgm:bulletEnabled val="1"/>
        </dgm:presLayoutVars>
      </dgm:prSet>
      <dgm:spPr/>
    </dgm:pt>
    <dgm:pt modelId="{4005F102-A638-3641-AD06-523C82AC7243}" type="pres">
      <dgm:prSet presAssocID="{3996BE3F-E735-784B-9A6A-8FAEA0D97058}" presName="sibTrans" presStyleLbl="sibTrans2D1" presStyleIdx="3" presStyleCnt="4"/>
      <dgm:spPr/>
    </dgm:pt>
    <dgm:pt modelId="{2AE0F31B-2408-1141-AD51-346953CF14B4}" type="pres">
      <dgm:prSet presAssocID="{23D757DA-23DC-A540-A75F-32CB066E2014}" presName="child" presStyleLbl="alignAccFollow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A7EA7D-F829-AB47-98B3-9444D94DB4C5}" srcId="{A25B7203-6507-444C-AA2E-3BC41DE618D1}" destId="{BD6039D4-6F27-6A4D-B2ED-D589F8B0777C}" srcOrd="0" destOrd="0" parTransId="{EDACDE5A-0DEE-3A4A-B5B4-DB0D00A578EB}" sibTransId="{3996BE3F-E735-784B-9A6A-8FAEA0D97058}"/>
    <dgm:cxn modelId="{5ABF3862-F4D5-204A-99AA-8B967AD30297}" type="presOf" srcId="{23D757DA-23DC-A540-A75F-32CB066E2014}" destId="{2AE0F31B-2408-1141-AD51-346953CF14B4}" srcOrd="0" destOrd="0" presId="urn:microsoft.com/office/officeart/2005/8/layout/lProcess1"/>
    <dgm:cxn modelId="{5D3607DB-D3EE-FE4A-8604-CDCCAAD0F5B4}" type="presOf" srcId="{A25B7203-6507-444C-AA2E-3BC41DE618D1}" destId="{CD241AD9-35C6-2642-89FF-E7B4B7D22155}" srcOrd="0" destOrd="0" presId="urn:microsoft.com/office/officeart/2005/8/layout/lProcess1"/>
    <dgm:cxn modelId="{C40721E5-DF9E-3845-B023-EE497BCD5F90}" srcId="{E67D6010-B524-7645-97E3-CDAB2C661F6C}" destId="{A25B7203-6507-444C-AA2E-3BC41DE618D1}" srcOrd="1" destOrd="0" parTransId="{2508CAB0-10C4-6A43-9BC0-8C73828FDFE1}" sibTransId="{6B525331-884B-7E4A-9EF4-DE64D7CB1D3C}"/>
    <dgm:cxn modelId="{3A0CA341-1DC2-1941-AA60-31384397752D}" type="presOf" srcId="{6FD66C92-E99B-0B43-BD6B-43331DA3F681}" destId="{01345546-7443-5D48-8217-B44B5FC5E787}" srcOrd="0" destOrd="0" presId="urn:microsoft.com/office/officeart/2005/8/layout/lProcess1"/>
    <dgm:cxn modelId="{246F0D61-94A7-F346-95C6-621D34CE27A2}" type="presOf" srcId="{E6920A37-5635-A541-969E-4C4799A3D03C}" destId="{421B90FC-628C-C646-89E0-E9B8B1B1F4C1}" srcOrd="0" destOrd="0" presId="urn:microsoft.com/office/officeart/2005/8/layout/lProcess1"/>
    <dgm:cxn modelId="{A2D73C2E-2E53-0E44-9D07-20FBDF8AD54B}" type="presOf" srcId="{88BE2A6F-A7DD-7248-8B5B-5AC744F16BE2}" destId="{47EDA4AB-C1F9-354C-A4F9-F24A545B8987}" srcOrd="0" destOrd="0" presId="urn:microsoft.com/office/officeart/2005/8/layout/lProcess1"/>
    <dgm:cxn modelId="{BFC750CD-FE32-A049-B13C-AD185AE995EB}" srcId="{E6920A37-5635-A541-969E-4C4799A3D03C}" destId="{180FE89A-A151-AB4E-9816-1720D277ACFD}" srcOrd="1" destOrd="0" parTransId="{A447C8F0-E341-B344-9CE5-A9591A257460}" sibTransId="{06AB141D-E1D1-8949-B6E4-32D2BDE5F6D2}"/>
    <dgm:cxn modelId="{2F91F878-E101-9D49-A6B0-5AD38BBCEC86}" srcId="{E67D6010-B524-7645-97E3-CDAB2C661F6C}" destId="{E6920A37-5635-A541-969E-4C4799A3D03C}" srcOrd="0" destOrd="0" parTransId="{82CE0313-1777-2442-83CC-A3AF77A00E90}" sibTransId="{787A60F2-2314-B243-B345-841A2E8A8FA2}"/>
    <dgm:cxn modelId="{88895AAF-79F8-BF43-8AB6-8654A3712631}" type="presOf" srcId="{E67D6010-B524-7645-97E3-CDAB2C661F6C}" destId="{B1F4E2D7-5270-F94C-84D1-48D7C8ADDA98}" srcOrd="0" destOrd="0" presId="urn:microsoft.com/office/officeart/2005/8/layout/lProcess1"/>
    <dgm:cxn modelId="{847E6485-DB48-6E45-BD7D-A48C447CA07D}" srcId="{E6920A37-5635-A541-969E-4C4799A3D03C}" destId="{89D5EF84-5207-2040-B257-EF856BFA2283}" srcOrd="0" destOrd="0" parTransId="{6FD66C92-E99B-0B43-BD6B-43331DA3F681}" sibTransId="{88BE2A6F-A7DD-7248-8B5B-5AC744F16BE2}"/>
    <dgm:cxn modelId="{E23C36C3-45B4-0F40-BEA5-CCDDFF0F7381}" type="presOf" srcId="{EDACDE5A-0DEE-3A4A-B5B4-DB0D00A578EB}" destId="{64A0833B-E79F-BD42-8C64-AA4C0D3CA74B}" srcOrd="0" destOrd="0" presId="urn:microsoft.com/office/officeart/2005/8/layout/lProcess1"/>
    <dgm:cxn modelId="{DC428049-BB2E-5F46-A7AF-FA10DC99CEFB}" type="presOf" srcId="{BD6039D4-6F27-6A4D-B2ED-D589F8B0777C}" destId="{B9AE057F-ED9C-3540-92F3-5196CC7516A8}" srcOrd="0" destOrd="0" presId="urn:microsoft.com/office/officeart/2005/8/layout/lProcess1"/>
    <dgm:cxn modelId="{E03DE004-679F-7E4B-9E6B-CF6EA5CE710E}" type="presOf" srcId="{89D5EF84-5207-2040-B257-EF856BFA2283}" destId="{0ECA7B3A-CC7B-0C44-B152-337034B22B7D}" srcOrd="0" destOrd="0" presId="urn:microsoft.com/office/officeart/2005/8/layout/lProcess1"/>
    <dgm:cxn modelId="{9CA3E7AB-0950-164B-B0E7-613DFA3FA11C}" srcId="{A25B7203-6507-444C-AA2E-3BC41DE618D1}" destId="{23D757DA-23DC-A540-A75F-32CB066E2014}" srcOrd="1" destOrd="0" parTransId="{2C967CE9-3122-CE44-964B-2A48CF113C80}" sibTransId="{087E39A3-7E2B-D64F-862E-3354B3B57A17}"/>
    <dgm:cxn modelId="{AC5F6B54-163F-E24D-84F1-7B51DAD007DD}" type="presOf" srcId="{180FE89A-A151-AB4E-9816-1720D277ACFD}" destId="{597B41A3-72E2-2C43-9EC9-B5863FCAC640}" srcOrd="0" destOrd="0" presId="urn:microsoft.com/office/officeart/2005/8/layout/lProcess1"/>
    <dgm:cxn modelId="{4842C360-028B-CB47-9511-3C745C772EE5}" type="presOf" srcId="{3996BE3F-E735-784B-9A6A-8FAEA0D97058}" destId="{4005F102-A638-3641-AD06-523C82AC7243}" srcOrd="0" destOrd="0" presId="urn:microsoft.com/office/officeart/2005/8/layout/lProcess1"/>
    <dgm:cxn modelId="{5B9743A1-E1BD-E545-8B2A-30E02678893C}" type="presParOf" srcId="{B1F4E2D7-5270-F94C-84D1-48D7C8ADDA98}" destId="{A4B36B52-4E71-6044-B65E-E2EB4C9C18FA}" srcOrd="0" destOrd="0" presId="urn:microsoft.com/office/officeart/2005/8/layout/lProcess1"/>
    <dgm:cxn modelId="{D7F150DE-600D-EE48-A8BD-9AA9A1FE53A0}" type="presParOf" srcId="{A4B36B52-4E71-6044-B65E-E2EB4C9C18FA}" destId="{421B90FC-628C-C646-89E0-E9B8B1B1F4C1}" srcOrd="0" destOrd="0" presId="urn:microsoft.com/office/officeart/2005/8/layout/lProcess1"/>
    <dgm:cxn modelId="{3407784A-7F96-6C41-9B49-04B9E039817D}" type="presParOf" srcId="{A4B36B52-4E71-6044-B65E-E2EB4C9C18FA}" destId="{01345546-7443-5D48-8217-B44B5FC5E787}" srcOrd="1" destOrd="0" presId="urn:microsoft.com/office/officeart/2005/8/layout/lProcess1"/>
    <dgm:cxn modelId="{926CAD87-0D4C-1344-88E8-F888F03566E8}" type="presParOf" srcId="{A4B36B52-4E71-6044-B65E-E2EB4C9C18FA}" destId="{0ECA7B3A-CC7B-0C44-B152-337034B22B7D}" srcOrd="2" destOrd="0" presId="urn:microsoft.com/office/officeart/2005/8/layout/lProcess1"/>
    <dgm:cxn modelId="{6096A69B-1FEF-5640-87F1-45650454DF73}" type="presParOf" srcId="{A4B36B52-4E71-6044-B65E-E2EB4C9C18FA}" destId="{47EDA4AB-C1F9-354C-A4F9-F24A545B8987}" srcOrd="3" destOrd="0" presId="urn:microsoft.com/office/officeart/2005/8/layout/lProcess1"/>
    <dgm:cxn modelId="{4CE3A0D4-18D2-9945-842C-BA743D19FA81}" type="presParOf" srcId="{A4B36B52-4E71-6044-B65E-E2EB4C9C18FA}" destId="{597B41A3-72E2-2C43-9EC9-B5863FCAC640}" srcOrd="4" destOrd="0" presId="urn:microsoft.com/office/officeart/2005/8/layout/lProcess1"/>
    <dgm:cxn modelId="{A7EC2E52-1E68-194B-8A2F-CC5B500A5926}" type="presParOf" srcId="{B1F4E2D7-5270-F94C-84D1-48D7C8ADDA98}" destId="{440BFB6F-8C27-334B-9E5A-7B47E34B9296}" srcOrd="1" destOrd="0" presId="urn:microsoft.com/office/officeart/2005/8/layout/lProcess1"/>
    <dgm:cxn modelId="{00E5D868-A845-3D4E-8D67-BF0C7DB3682D}" type="presParOf" srcId="{B1F4E2D7-5270-F94C-84D1-48D7C8ADDA98}" destId="{2855691E-79E2-8F46-9539-EF3144D4114F}" srcOrd="2" destOrd="0" presId="urn:microsoft.com/office/officeart/2005/8/layout/lProcess1"/>
    <dgm:cxn modelId="{7557D578-E314-4440-82E7-DE6A39C2718C}" type="presParOf" srcId="{2855691E-79E2-8F46-9539-EF3144D4114F}" destId="{CD241AD9-35C6-2642-89FF-E7B4B7D22155}" srcOrd="0" destOrd="0" presId="urn:microsoft.com/office/officeart/2005/8/layout/lProcess1"/>
    <dgm:cxn modelId="{0CD661E2-5E20-0747-B595-335F07F245E1}" type="presParOf" srcId="{2855691E-79E2-8F46-9539-EF3144D4114F}" destId="{64A0833B-E79F-BD42-8C64-AA4C0D3CA74B}" srcOrd="1" destOrd="0" presId="urn:microsoft.com/office/officeart/2005/8/layout/lProcess1"/>
    <dgm:cxn modelId="{B17C6EC7-D088-8D4F-9011-01D1EAB8F040}" type="presParOf" srcId="{2855691E-79E2-8F46-9539-EF3144D4114F}" destId="{B9AE057F-ED9C-3540-92F3-5196CC7516A8}" srcOrd="2" destOrd="0" presId="urn:microsoft.com/office/officeart/2005/8/layout/lProcess1"/>
    <dgm:cxn modelId="{68ADBA08-8B00-0146-9D10-53B29E3E9326}" type="presParOf" srcId="{2855691E-79E2-8F46-9539-EF3144D4114F}" destId="{4005F102-A638-3641-AD06-523C82AC7243}" srcOrd="3" destOrd="0" presId="urn:microsoft.com/office/officeart/2005/8/layout/lProcess1"/>
    <dgm:cxn modelId="{86BDC209-D769-7D42-8521-918967359A92}" type="presParOf" srcId="{2855691E-79E2-8F46-9539-EF3144D4114F}" destId="{2AE0F31B-2408-1141-AD51-346953CF14B4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21B90FC-628C-C646-89E0-E9B8B1B1F4C1}">
      <dsp:nvSpPr>
        <dsp:cNvPr id="0" name=""/>
        <dsp:cNvSpPr/>
      </dsp:nvSpPr>
      <dsp:spPr>
        <a:xfrm>
          <a:off x="2902" y="579282"/>
          <a:ext cx="3415605" cy="8539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Bandit</a:t>
          </a:r>
          <a:endParaRPr lang="en-US" sz="4800" kern="1200" dirty="0"/>
        </a:p>
      </dsp:txBody>
      <dsp:txXfrm>
        <a:off x="2902" y="579282"/>
        <a:ext cx="3415605" cy="853901"/>
      </dsp:txXfrm>
    </dsp:sp>
    <dsp:sp modelId="{01345546-7443-5D48-8217-B44B5FC5E787}">
      <dsp:nvSpPr>
        <dsp:cNvPr id="0" name=""/>
        <dsp:cNvSpPr/>
      </dsp:nvSpPr>
      <dsp:spPr>
        <a:xfrm rot="5400000">
          <a:off x="1635988" y="1507900"/>
          <a:ext cx="149432" cy="149432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ECA7B3A-CC7B-0C44-B152-337034B22B7D}">
      <dsp:nvSpPr>
        <dsp:cNvPr id="0" name=""/>
        <dsp:cNvSpPr/>
      </dsp:nvSpPr>
      <dsp:spPr>
        <a:xfrm>
          <a:off x="2902" y="1732049"/>
          <a:ext cx="3415605" cy="85390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Character traits</a:t>
          </a:r>
          <a:endParaRPr lang="en-US" sz="2700" kern="1200" dirty="0"/>
        </a:p>
      </dsp:txBody>
      <dsp:txXfrm>
        <a:off x="2902" y="1732049"/>
        <a:ext cx="3415605" cy="853901"/>
      </dsp:txXfrm>
    </dsp:sp>
    <dsp:sp modelId="{47EDA4AB-C1F9-354C-A4F9-F24A545B8987}">
      <dsp:nvSpPr>
        <dsp:cNvPr id="0" name=""/>
        <dsp:cNvSpPr/>
      </dsp:nvSpPr>
      <dsp:spPr>
        <a:xfrm rot="5400000">
          <a:off x="1635988" y="2660667"/>
          <a:ext cx="149432" cy="149432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97B41A3-72E2-2C43-9EC9-B5863FCAC640}">
      <dsp:nvSpPr>
        <dsp:cNvPr id="0" name=""/>
        <dsp:cNvSpPr/>
      </dsp:nvSpPr>
      <dsp:spPr>
        <a:xfrm>
          <a:off x="2902" y="2884816"/>
          <a:ext cx="3415605" cy="85390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Cultural Values &amp; Fears</a:t>
          </a:r>
          <a:endParaRPr lang="en-US" sz="2700" kern="1200" dirty="0"/>
        </a:p>
      </dsp:txBody>
      <dsp:txXfrm>
        <a:off x="2902" y="2884816"/>
        <a:ext cx="3415605" cy="853901"/>
      </dsp:txXfrm>
    </dsp:sp>
    <dsp:sp modelId="{CD241AD9-35C6-2642-89FF-E7B4B7D22155}">
      <dsp:nvSpPr>
        <dsp:cNvPr id="0" name=""/>
        <dsp:cNvSpPr/>
      </dsp:nvSpPr>
      <dsp:spPr>
        <a:xfrm>
          <a:off x="3896692" y="579282"/>
          <a:ext cx="3415605" cy="8539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/>
            <a:t>Hero</a:t>
          </a:r>
          <a:endParaRPr lang="en-US" sz="4800" kern="1200" dirty="0"/>
        </a:p>
      </dsp:txBody>
      <dsp:txXfrm>
        <a:off x="3896692" y="579282"/>
        <a:ext cx="3415605" cy="853901"/>
      </dsp:txXfrm>
    </dsp:sp>
    <dsp:sp modelId="{64A0833B-E79F-BD42-8C64-AA4C0D3CA74B}">
      <dsp:nvSpPr>
        <dsp:cNvPr id="0" name=""/>
        <dsp:cNvSpPr/>
      </dsp:nvSpPr>
      <dsp:spPr>
        <a:xfrm rot="5400000">
          <a:off x="5529778" y="1507900"/>
          <a:ext cx="149432" cy="149432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9AE057F-ED9C-3540-92F3-5196CC7516A8}">
      <dsp:nvSpPr>
        <dsp:cNvPr id="0" name=""/>
        <dsp:cNvSpPr/>
      </dsp:nvSpPr>
      <dsp:spPr>
        <a:xfrm>
          <a:off x="3896692" y="1732049"/>
          <a:ext cx="3415605" cy="85390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Character Traits</a:t>
          </a:r>
          <a:endParaRPr lang="en-US" sz="2700" kern="1200" dirty="0"/>
        </a:p>
      </dsp:txBody>
      <dsp:txXfrm>
        <a:off x="3896692" y="1732049"/>
        <a:ext cx="3415605" cy="853901"/>
      </dsp:txXfrm>
    </dsp:sp>
    <dsp:sp modelId="{4005F102-A638-3641-AD06-523C82AC7243}">
      <dsp:nvSpPr>
        <dsp:cNvPr id="0" name=""/>
        <dsp:cNvSpPr/>
      </dsp:nvSpPr>
      <dsp:spPr>
        <a:xfrm rot="5400000">
          <a:off x="5529778" y="2660667"/>
          <a:ext cx="149432" cy="149432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AE0F31B-2408-1141-AD51-346953CF14B4}">
      <dsp:nvSpPr>
        <dsp:cNvPr id="0" name=""/>
        <dsp:cNvSpPr/>
      </dsp:nvSpPr>
      <dsp:spPr>
        <a:xfrm>
          <a:off x="3896692" y="2884816"/>
          <a:ext cx="3415605" cy="85390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Cultural Values &amp; Fears</a:t>
          </a:r>
          <a:endParaRPr lang="en-US" sz="2700" kern="1200" dirty="0"/>
        </a:p>
      </dsp:txBody>
      <dsp:txXfrm>
        <a:off x="3896692" y="2884816"/>
        <a:ext cx="3415605" cy="8539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F619A-9D73-0545-907E-99E9FE90FC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4D6BF-BFF2-CE47-B49A-0F9D6940D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B7AF8-95EB-3E4D-9728-A386DED78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5B573-0025-7046-AD5C-A7E87A0855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F55DB-9656-1945-B1F2-84FEA916DA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83DBC-445D-1148-9146-5D54D6CDFA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09137-7D1A-0844-A0DF-1C7788BB4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7703E-A6AE-4444-A4D4-2982B48460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2FCE0-6D4B-4948-BC91-0E9E2A63DC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C921B-6CE4-F249-965D-AE912BD46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99C52-0544-8544-928C-2F52438115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A4CED56-FD97-3946-A2B1-473C637BCC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4" charset="-128"/>
          <a:cs typeface="ＭＳ Ｐゴシック" pitchFamily="-104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4" charset="0"/>
          <a:ea typeface="ＭＳ Ｐゴシック" pitchFamily="-104" charset="-128"/>
          <a:cs typeface="ＭＳ Ｐゴシック" pitchFamily="-10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4" charset="0"/>
          <a:ea typeface="ＭＳ Ｐゴシック" pitchFamily="-104" charset="-128"/>
          <a:cs typeface="ＭＳ Ｐゴシック" pitchFamily="-10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4" charset="0"/>
          <a:ea typeface="ＭＳ Ｐゴシック" pitchFamily="-104" charset="-128"/>
          <a:cs typeface="ＭＳ Ｐゴシック" pitchFamily="-10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4" charset="0"/>
          <a:ea typeface="ＭＳ Ｐゴシック" pitchFamily="-104" charset="-128"/>
          <a:cs typeface="ＭＳ Ｐゴシック" pitchFamily="-10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4" charset="0"/>
          <a:ea typeface="ＭＳ Ｐゴシック" pitchFamily="-104" charset="-128"/>
          <a:cs typeface="ＭＳ Ｐゴシック" pitchFamily="-10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4" charset="0"/>
          <a:ea typeface="ＭＳ Ｐゴシック" pitchFamily="-104" charset="-128"/>
          <a:cs typeface="ＭＳ Ｐゴシック" pitchFamily="-10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4" charset="0"/>
          <a:ea typeface="ＭＳ Ｐゴシック" pitchFamily="-104" charset="-128"/>
          <a:cs typeface="ＭＳ Ｐゴシック" pitchFamily="-10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4" charset="0"/>
          <a:ea typeface="ＭＳ Ｐゴシック" pitchFamily="-104" charset="-128"/>
          <a:cs typeface="ＭＳ Ｐゴシック" pitchFamily="-10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-10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4" charset="-128"/>
          <a:cs typeface="ＭＳ Ｐゴシック" pitchFamily="-104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-10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-10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-10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-104" charset="0"/>
        <a:buChar char="»"/>
        <a:defRPr sz="2000" kern="1200">
          <a:solidFill>
            <a:schemeClr val="tx1"/>
          </a:solidFill>
          <a:latin typeface="+mn-lt"/>
          <a:ea typeface="ＭＳ Ｐゴシック" pitchFamily="-10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562600"/>
            <a:ext cx="8382000" cy="1066800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solidFill>
                  <a:schemeClr val="tx1"/>
                </a:solidFill>
                <a:latin typeface="Helvetica Neue"/>
                <a:ea typeface="+mn-ea"/>
                <a:cs typeface="Helvetica Neue"/>
              </a:rPr>
              <a:t>Based on the </a:t>
            </a:r>
            <a:r>
              <a:rPr lang="en-US" dirty="0" err="1" smtClean="0">
                <a:solidFill>
                  <a:schemeClr val="tx1"/>
                </a:solidFill>
                <a:latin typeface="Helvetica Neue"/>
                <a:ea typeface="+mn-ea"/>
                <a:cs typeface="Helvetica Neue"/>
              </a:rPr>
              <a:t>Americo</a:t>
            </a:r>
            <a:r>
              <a:rPr lang="en-US" dirty="0" smtClean="0">
                <a:solidFill>
                  <a:schemeClr val="tx1"/>
                </a:solidFill>
                <a:latin typeface="Helvetica Neue"/>
                <a:ea typeface="+mn-ea"/>
                <a:cs typeface="Helvetica Neue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Helvetica Neue"/>
                <a:ea typeface="+mn-ea"/>
                <a:cs typeface="Helvetica Neue"/>
              </a:rPr>
              <a:t>Paredes</a:t>
            </a:r>
            <a:r>
              <a:rPr lang="en-US" dirty="0" smtClean="0">
                <a:solidFill>
                  <a:schemeClr val="tx1"/>
                </a:solidFill>
                <a:latin typeface="Helvetica Neue"/>
                <a:ea typeface="+mn-ea"/>
                <a:cs typeface="Helvetica Neue"/>
              </a:rPr>
              <a:t> classic book, </a:t>
            </a:r>
            <a:r>
              <a:rPr lang="en-US" u="sng" dirty="0" smtClean="0">
                <a:solidFill>
                  <a:schemeClr val="tx1"/>
                </a:solidFill>
                <a:latin typeface="Helvetica Neue"/>
                <a:ea typeface="+mn-ea"/>
                <a:cs typeface="Helvetica Neue"/>
              </a:rPr>
              <a:t>With his pistol in his hand..</a:t>
            </a:r>
            <a:r>
              <a:rPr lang="en-US" dirty="0" smtClean="0">
                <a:solidFill>
                  <a:schemeClr val="tx1"/>
                </a:solidFill>
                <a:latin typeface="Helvetica Neue"/>
                <a:ea typeface="+mn-ea"/>
                <a:cs typeface="Helvetica Neue"/>
              </a:rPr>
              <a:t> An anthropological and cultural study of the </a:t>
            </a:r>
            <a:r>
              <a:rPr lang="en-US" i="1" dirty="0" err="1" smtClean="0">
                <a:solidFill>
                  <a:schemeClr val="tx1"/>
                </a:solidFill>
                <a:latin typeface="Helvetica Neue"/>
                <a:ea typeface="+mn-ea"/>
                <a:cs typeface="Helvetica Neue"/>
              </a:rPr>
              <a:t>corrido</a:t>
            </a:r>
            <a:r>
              <a:rPr lang="en-US" i="1" dirty="0" smtClean="0">
                <a:solidFill>
                  <a:schemeClr val="tx1"/>
                </a:solidFill>
                <a:latin typeface="Helvetica Neue"/>
                <a:ea typeface="+mn-ea"/>
                <a:cs typeface="Helvetica Neue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Helvetica Neue"/>
                <a:ea typeface="+mn-ea"/>
                <a:cs typeface="Helvetica Neue"/>
              </a:rPr>
              <a:t>and the significance of </a:t>
            </a:r>
            <a:r>
              <a:rPr lang="en-US" i="1" dirty="0" err="1" smtClean="0">
                <a:solidFill>
                  <a:schemeClr val="tx1"/>
                </a:solidFill>
                <a:latin typeface="Helvetica Neue"/>
                <a:ea typeface="+mn-ea"/>
                <a:cs typeface="Helvetica Neue"/>
              </a:rPr>
              <a:t>corridos</a:t>
            </a:r>
            <a:r>
              <a:rPr lang="en-US" dirty="0" smtClean="0">
                <a:solidFill>
                  <a:schemeClr val="tx1"/>
                </a:solidFill>
                <a:latin typeface="Helvetica Neue"/>
                <a:ea typeface="+mn-ea"/>
                <a:cs typeface="Helvetica Neue"/>
              </a:rPr>
              <a:t> in the culture and perspective of  southern Texas.</a:t>
            </a:r>
          </a:p>
        </p:txBody>
      </p:sp>
      <p:pic>
        <p:nvPicPr>
          <p:cNvPr id="13315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57200"/>
            <a:ext cx="9144000" cy="531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876800"/>
            <a:ext cx="8991600" cy="838200"/>
          </a:xfrm>
        </p:spPr>
        <p:txBody>
          <a:bodyPr/>
          <a:lstStyle/>
          <a:p>
            <a:r>
              <a:rPr lang="en-US" sz="2700" dirty="0" smtClean="0">
                <a:effectLst>
                  <a:outerShdw blurRad="50800" dist="88900" dir="2700000">
                    <a:srgbClr val="000000">
                      <a:alpha val="43000"/>
                    </a:srgbClr>
                  </a:outerShdw>
                </a:effectLst>
                <a:latin typeface="Helvetica Neue Light"/>
                <a:cs typeface="Helvetica Neue Light"/>
              </a:rPr>
              <a:t>“The Ballad of Gregorio Cortez” a film by Robert Young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Background Story </a:t>
            </a:r>
          </a:p>
        </p:txBody>
      </p:sp>
      <p:sp>
        <p:nvSpPr>
          <p:cNvPr id="3072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Gregorio Cortez is accused of a murder of a</a:t>
            </a:r>
            <a:r>
              <a:rPr lang="en-US" sz="2800" dirty="0" smtClean="0"/>
              <a:t> Sheriff </a:t>
            </a:r>
            <a:r>
              <a:rPr lang="en-US" sz="2800" dirty="0"/>
              <a:t>in 1901 Gonzalez, Texas.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 massive chase ensues involving over 600</a:t>
            </a:r>
            <a:r>
              <a:rPr lang="en-US" sz="2800" dirty="0" smtClean="0"/>
              <a:t> men </a:t>
            </a:r>
            <a:r>
              <a:rPr lang="en-US" sz="2800" dirty="0"/>
              <a:t>on train and horseback.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chase lasts around two weeks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Cortez is eventually captured and put on trial.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case generated a good deal of regional and 	national publicity and polarized the Mexican 	and Anglo communities.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Corridos as…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/>
              <a:t>Symbolic forms of cultural and political resistance for Mexican Americans who were marginalized by Manifest Destiny.</a:t>
            </a:r>
          </a:p>
          <a:p>
            <a:pPr>
              <a:lnSpc>
                <a:spcPct val="90000"/>
              </a:lnSpc>
            </a:pPr>
            <a:r>
              <a:rPr lang="en-US" sz="2600"/>
              <a:t>A form of Social and artistic protest by Chicanos</a:t>
            </a:r>
          </a:p>
          <a:p>
            <a:pPr>
              <a:lnSpc>
                <a:spcPct val="90000"/>
              </a:lnSpc>
            </a:pPr>
            <a:r>
              <a:rPr lang="en-US" sz="2600" b="1"/>
              <a:t>Counter vocal</a:t>
            </a:r>
            <a:r>
              <a:rPr lang="en-US" sz="2600"/>
              <a:t>: Corridos offer an alternative to dominant metanarratives. </a:t>
            </a:r>
          </a:p>
          <a:p>
            <a:pPr>
              <a:lnSpc>
                <a:spcPct val="90000"/>
              </a:lnSpc>
            </a:pPr>
            <a:r>
              <a:rPr lang="en-US" sz="2600" b="1"/>
              <a:t>Counter historical</a:t>
            </a:r>
            <a:r>
              <a:rPr lang="en-US" sz="2600"/>
              <a:t>: Corridos are an alternate consideration of historical fact-Mexican community as agents of their own destiny.</a:t>
            </a:r>
          </a:p>
          <a:p>
            <a:pPr>
              <a:lnSpc>
                <a:spcPct val="90000"/>
              </a:lnSpc>
            </a:pPr>
            <a:r>
              <a:rPr lang="en-US" sz="2600" b="1"/>
              <a:t>Counter hegemonic</a:t>
            </a:r>
            <a:r>
              <a:rPr lang="en-US" sz="2600"/>
              <a:t>: Corridos offer stories and narratives that challenge political authority of dominant group. 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/>
          <a:lstStyle/>
          <a:p>
            <a:r>
              <a:rPr lang="en-US" dirty="0" smtClean="0"/>
              <a:t>Viewing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5668963"/>
          </a:xfrm>
        </p:spPr>
        <p:txBody>
          <a:bodyPr/>
          <a:lstStyle/>
          <a:p>
            <a:r>
              <a:rPr lang="en-US" sz="2500" dirty="0" smtClean="0"/>
              <a:t>Describe the </a:t>
            </a:r>
            <a:r>
              <a:rPr lang="en-US" sz="2500" b="1" dirty="0" smtClean="0"/>
              <a:t>setting</a:t>
            </a:r>
            <a:r>
              <a:rPr lang="en-US" sz="2500" dirty="0" smtClean="0"/>
              <a:t> of the film’s story.</a:t>
            </a:r>
          </a:p>
          <a:p>
            <a:r>
              <a:rPr lang="en-US" sz="2500" dirty="0" smtClean="0"/>
              <a:t>Who is the main character or </a:t>
            </a:r>
            <a:r>
              <a:rPr lang="en-US" sz="2500" b="1" dirty="0" smtClean="0"/>
              <a:t>protagonist</a:t>
            </a:r>
            <a:r>
              <a:rPr lang="en-US" sz="2500" dirty="0" smtClean="0"/>
              <a:t>? Describe what his physical and personality </a:t>
            </a:r>
            <a:r>
              <a:rPr lang="en-US" sz="2500" b="1" dirty="0" smtClean="0"/>
              <a:t>traits</a:t>
            </a:r>
            <a:r>
              <a:rPr lang="en-US" sz="2500" dirty="0" smtClean="0"/>
              <a:t>? </a:t>
            </a:r>
          </a:p>
          <a:p>
            <a:r>
              <a:rPr lang="en-US" sz="2500" dirty="0" smtClean="0"/>
              <a:t>What is </a:t>
            </a:r>
            <a:r>
              <a:rPr lang="en-US" sz="2500" b="1" dirty="0" smtClean="0"/>
              <a:t>central conflict </a:t>
            </a:r>
            <a:r>
              <a:rPr lang="en-US" sz="2500" dirty="0" smtClean="0"/>
              <a:t>of the film?</a:t>
            </a:r>
          </a:p>
          <a:p>
            <a:r>
              <a:rPr lang="en-US" sz="2500" dirty="0" smtClean="0"/>
              <a:t>What caused the central conflict? </a:t>
            </a:r>
          </a:p>
          <a:p>
            <a:r>
              <a:rPr lang="en-US" sz="2500" dirty="0" smtClean="0"/>
              <a:t>Compare the the two communities in conflict.  How does each view the problem at the the heart of the story?</a:t>
            </a:r>
          </a:p>
          <a:p>
            <a:r>
              <a:rPr lang="en-US" sz="2500" dirty="0" smtClean="0"/>
              <a:t>What does the film depict as the</a:t>
            </a:r>
            <a:r>
              <a:rPr lang="en-US" sz="2500" b="1" dirty="0" smtClean="0"/>
              <a:t> motivation </a:t>
            </a:r>
            <a:r>
              <a:rPr lang="en-US" sz="2500" dirty="0" smtClean="0"/>
              <a:t>of Cortez’s pursuers?</a:t>
            </a:r>
          </a:p>
          <a:p>
            <a:r>
              <a:rPr lang="en-US" sz="2500" dirty="0" smtClean="0"/>
              <a:t>What is the final outcome of events? What lesson or argument is communicated through the film’s depiction of the outcome of events?</a:t>
            </a:r>
          </a:p>
          <a:p>
            <a:r>
              <a:rPr lang="en-US" sz="2500" dirty="0" smtClean="0"/>
              <a:t>Does Robert Young, the film’s director want his audience to be sympathetic of Cortez?  What elements of the film convey that?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TERMS REVIEW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Metanarrative</a:t>
            </a:r>
            <a:r>
              <a:rPr lang="en-US" dirty="0" smtClean="0"/>
              <a:t>: Manifest Destiny</a:t>
            </a:r>
          </a:p>
          <a:p>
            <a:r>
              <a:rPr lang="en-US" dirty="0" err="1" smtClean="0"/>
              <a:t>Counternarrative</a:t>
            </a:r>
            <a:r>
              <a:rPr lang="en-US" dirty="0" smtClean="0"/>
              <a:t>: </a:t>
            </a:r>
            <a:r>
              <a:rPr lang="en-US" dirty="0" err="1" smtClean="0"/>
              <a:t>Corridos</a:t>
            </a:r>
            <a:r>
              <a:rPr lang="en-US" dirty="0" smtClean="0"/>
              <a:t> and folk culture</a:t>
            </a:r>
          </a:p>
          <a:p>
            <a:r>
              <a:rPr lang="en-US" dirty="0" smtClean="0"/>
              <a:t>Archetype: recurrent symbols in art and literature.</a:t>
            </a:r>
          </a:p>
          <a:p>
            <a:pPr lvl="1"/>
            <a:r>
              <a:rPr lang="en-US" dirty="0" smtClean="0"/>
              <a:t>What do </a:t>
            </a:r>
            <a:r>
              <a:rPr lang="en-US" dirty="0" err="1" smtClean="0"/>
              <a:t>corrido</a:t>
            </a:r>
            <a:r>
              <a:rPr lang="en-US" dirty="0" smtClean="0"/>
              <a:t> personalities such as Joaquin Murrieta and Gregorio Cortez represent as symbolic archetypes for Mexican Americans? For Anglo Americans?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Cortez as the “mute </a:t>
            </a:r>
            <a:r>
              <a:rPr lang="en-US" u="sng" smtClean="0"/>
              <a:t>silent </a:t>
            </a:r>
            <a:r>
              <a:rPr lang="en-US" smtClean="0"/>
              <a:t>other”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en-US" dirty="0"/>
              <a:t>Narrative discourse dominated by Sheriff, 	attorneys, reporter, and Texas Rangers,--	non-Mexicans.</a:t>
            </a:r>
          </a:p>
          <a:p>
            <a:r>
              <a:rPr lang="en-US" dirty="0"/>
              <a:t>Cortez rarely speaks—only occasionally 	and sometimes to his horse.</a:t>
            </a:r>
          </a:p>
          <a:p>
            <a:r>
              <a:rPr lang="en-US" dirty="0"/>
              <a:t>Cortez as object, not subject—the 	objectification of Cortes.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Cortez as the “noble savage”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Cortez is depersonalized, admirable in his 	ability to elude capture, sacrificing, 	moral.</a:t>
            </a:r>
          </a:p>
          <a:p>
            <a:r>
              <a:rPr lang="en-US"/>
              <a:t>Cortez embodies an “animal-like closeness 	to nature.”  His ability to outwit the 	posse, ability to survive alone in the 	wilderness, canny and resourceful.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Cortez as the</a:t>
            </a:r>
            <a:r>
              <a:rPr lang="en-US" dirty="0" smtClean="0"/>
              <a:t> </a:t>
            </a:r>
            <a:r>
              <a:rPr lang="en-US" b="1" dirty="0" smtClean="0"/>
              <a:t>ARCHETYPE</a:t>
            </a:r>
            <a:endParaRPr lang="en-US" b="1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914400" y="1219200"/>
          <a:ext cx="7315200" cy="43180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</TotalTime>
  <Words>494</Words>
  <Application>Microsoft Macintosh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“The Ballad of Gregorio Cortez” a film by Robert Young</vt:lpstr>
      <vt:lpstr>The Background Story </vt:lpstr>
      <vt:lpstr>Corridos as…</vt:lpstr>
      <vt:lpstr>Viewing Questions</vt:lpstr>
      <vt:lpstr>TERMS REVIEW</vt:lpstr>
      <vt:lpstr>Cortez as the “mute silent other”</vt:lpstr>
      <vt:lpstr>Cortez as the “noble savage”</vt:lpstr>
      <vt:lpstr>Cortez as the ARCHETYPE</vt:lpstr>
    </vt:vector>
  </TitlesOfParts>
  <Company>San Diego Mesa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Ballad of Gregorio Cortez</dc:title>
  <dc:creator>Chicano Studies</dc:creator>
  <cp:lastModifiedBy>gghs</cp:lastModifiedBy>
  <cp:revision>10</cp:revision>
  <cp:lastPrinted>1601-01-01T00:00:00Z</cp:lastPrinted>
  <dcterms:created xsi:type="dcterms:W3CDTF">2014-12-02T15:12:30Z</dcterms:created>
  <dcterms:modified xsi:type="dcterms:W3CDTF">2014-12-02T15:29:07Z</dcterms:modified>
</cp:coreProperties>
</file>