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15"/>
  </p:notesMasterIdLst>
  <p:sldIdLst>
    <p:sldId id="304" r:id="rId2"/>
    <p:sldId id="256" r:id="rId3"/>
    <p:sldId id="257" r:id="rId4"/>
    <p:sldId id="301" r:id="rId5"/>
    <p:sldId id="297" r:id="rId6"/>
    <p:sldId id="305" r:id="rId7"/>
    <p:sldId id="308" r:id="rId8"/>
    <p:sldId id="309" r:id="rId9"/>
    <p:sldId id="307" r:id="rId10"/>
    <p:sldId id="310" r:id="rId11"/>
    <p:sldId id="258" r:id="rId12"/>
    <p:sldId id="276" r:id="rId13"/>
    <p:sldId id="298" r:id="rId14"/>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1pPr>
    <a:lvl2pPr marL="457200" algn="l" defTabSz="457200" rtl="0" fontAlgn="base">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2pPr>
    <a:lvl3pPr marL="914400" algn="l" defTabSz="457200" rtl="0" fontAlgn="base">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3pPr>
    <a:lvl4pPr marL="1371600" algn="l" defTabSz="457200" rtl="0" fontAlgn="base">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4pPr>
    <a:lvl5pPr marL="1828800" algn="l" defTabSz="457200" rtl="0" fontAlgn="base">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5pPr>
    <a:lvl6pPr marL="22860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6pPr>
    <a:lvl7pPr marL="27432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7pPr>
    <a:lvl8pPr marL="32004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8pPr>
    <a:lvl9pPr marL="36576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37" d="100"/>
          <a:sy n="137" d="100"/>
        </p:scale>
        <p:origin x="-87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501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12" charset="-128"/>
                <a:cs typeface="+mn-cs"/>
              </a:defRPr>
            </a:lvl1pPr>
          </a:lstStyle>
          <a:p>
            <a:pPr>
              <a:defRPr/>
            </a:pPr>
            <a:fld id="{EC4638F4-A859-B243-AB99-1A161E848548}" type="datetime1">
              <a:rPr lang="en-US"/>
              <a:pPr>
                <a:defRPr/>
              </a:pPr>
              <a:t>12/2/14</a:t>
            </a:fld>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8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5018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112" charset="-128"/>
                <a:cs typeface="+mn-cs"/>
              </a:defRPr>
            </a:lvl1pPr>
          </a:lstStyle>
          <a:p>
            <a:pPr>
              <a:defRPr/>
            </a:pPr>
            <a:fld id="{3A1FFC52-BF1E-EB4B-90FA-8BAB54CDDBD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112" charset="0"/>
        <a:ea typeface="ＭＳ Ｐゴシック" pitchFamily="-112" charset="-128"/>
        <a:cs typeface="ＭＳ Ｐゴシック" pitchFamily="-112" charset="-128"/>
      </a:defRPr>
    </a:lvl1pPr>
    <a:lvl2pPr marL="457200" algn="l" defTabSz="457200" rtl="0" eaLnBrk="0" fontAlgn="base" hangingPunct="0">
      <a:spcBef>
        <a:spcPct val="30000"/>
      </a:spcBef>
      <a:spcAft>
        <a:spcPct val="0"/>
      </a:spcAft>
      <a:defRPr sz="1200" kern="1200">
        <a:solidFill>
          <a:schemeClr val="tx1"/>
        </a:solidFill>
        <a:latin typeface="Calibri" pitchFamily="-112" charset="0"/>
        <a:ea typeface="ＭＳ Ｐゴシック" pitchFamily="-112"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112" charset="0"/>
        <a:ea typeface="ＭＳ Ｐゴシック" pitchFamily="-112"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112" charset="0"/>
        <a:ea typeface="ＭＳ Ｐゴシック" pitchFamily="-112"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en-US" smtClean="0">
              <a:latin typeface="Calibri" pitchFamily="-110" charset="0"/>
              <a:ea typeface="ＭＳ Ｐゴシック" pitchFamily="-110" charset="-128"/>
              <a:cs typeface="ＭＳ Ｐゴシック" pitchFamily="-11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smtClean="0">
              <a:latin typeface="Calibri" pitchFamily="-110" charset="0"/>
              <a:ea typeface="ＭＳ Ｐゴシック" pitchFamily="-110" charset="-128"/>
              <a:cs typeface="ＭＳ Ｐゴシック" pitchFamily="-11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a:ln/>
        </p:spPr>
      </p:sp>
      <p:sp>
        <p:nvSpPr>
          <p:cNvPr id="25603" name="Notes Placeholder 2"/>
          <p:cNvSpPr>
            <a:spLocks noGrp="1"/>
          </p:cNvSpPr>
          <p:nvPr>
            <p:ph type="body" idx="1"/>
          </p:nvPr>
        </p:nvSpPr>
        <p:spPr>
          <a:noFill/>
          <a:ln/>
        </p:spPr>
        <p:txBody>
          <a:bodyPr/>
          <a:lstStyle/>
          <a:p>
            <a:pPr eaLnBrk="1" hangingPunct="1"/>
            <a:r>
              <a:rPr lang="en-US" smtClean="0">
                <a:latin typeface="Calibri" pitchFamily="-110" charset="0"/>
                <a:ea typeface="ＭＳ Ｐゴシック" pitchFamily="-110" charset="-128"/>
                <a:cs typeface="ＭＳ Ｐゴシック" pitchFamily="-110" charset="-128"/>
              </a:rPr>
              <a:t>Have students use circle map to write a paragraph on Jonathan Edwards.</a:t>
            </a:r>
          </a:p>
        </p:txBody>
      </p:sp>
      <p:sp>
        <p:nvSpPr>
          <p:cNvPr id="27652" name="Slide Number Placeholder 3"/>
          <p:cNvSpPr>
            <a:spLocks noGrp="1"/>
          </p:cNvSpPr>
          <p:nvPr>
            <p:ph type="sldNum" sz="quarter" idx="5"/>
          </p:nvPr>
        </p:nvSpPr>
        <p:spPr/>
        <p:txBody>
          <a:bodyPr/>
          <a:lstStyle/>
          <a:p>
            <a:pPr>
              <a:defRPr/>
            </a:pPr>
            <a:fld id="{56EEC4BE-06BD-F347-9BDB-0EBD6A2ECDFC}" type="slidenum">
              <a:rPr lang="en-US" smtClean="0"/>
              <a:pPr>
                <a:defRPr/>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en-US">
              <a:latin typeface="Calibri" pitchFamily="-104" charset="0"/>
              <a:ea typeface="ＭＳ Ｐゴシック" pitchFamily="-104" charset="-128"/>
              <a:cs typeface="ＭＳ Ｐゴシック" pitchFamily="-10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en-US">
              <a:latin typeface="Calibri" pitchFamily="-104" charset="0"/>
              <a:ea typeface="ＭＳ Ｐゴシック" pitchFamily="-104" charset="-128"/>
              <a:cs typeface="ＭＳ Ｐゴシック" pitchFamily="-10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n-US" smtClean="0">
              <a:latin typeface="Calibri" pitchFamily="-110" charset="0"/>
              <a:ea typeface="ＭＳ Ｐゴシック" pitchFamily="-110" charset="-128"/>
              <a:cs typeface="ＭＳ Ｐゴシック" pitchFamily="-11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US" smtClean="0">
              <a:latin typeface="Calibri" pitchFamily="-110" charset="0"/>
              <a:ea typeface="ＭＳ Ｐゴシック" pitchFamily="-110" charset="-128"/>
              <a:cs typeface="ＭＳ Ｐゴシック" pitchFamily="-11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4" name="Picture 6" descr="Cover-TextureForeGround.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1371600" y="1796303"/>
            <a:ext cx="7086600" cy="1847850"/>
          </a:xfrm>
        </p:spPr>
        <p:txBody>
          <a:bodyPr rtlCol="0" anchor="b">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rtlCol="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a:xfrm>
            <a:off x="5988050" y="6221413"/>
            <a:ext cx="2743200" cy="365125"/>
          </a:xfrm>
        </p:spPr>
        <p:txBody>
          <a:bodyPr/>
          <a:lstStyle>
            <a:lvl1pPr>
              <a:defRPr/>
            </a:lvl1pPr>
          </a:lstStyle>
          <a:p>
            <a:pPr>
              <a:defRPr/>
            </a:pPr>
            <a:fld id="{C7533280-51AD-D340-AD70-69A047D3AF7B}" type="datetime1">
              <a:rPr lang="en-US"/>
              <a:pPr>
                <a:defRPr/>
              </a:pPr>
              <a:t>12/2/14</a:t>
            </a:fld>
            <a:endParaRPr lang="en-US"/>
          </a:p>
        </p:txBody>
      </p:sp>
      <p:sp>
        <p:nvSpPr>
          <p:cNvPr id="6" name="Footer Placeholder 4"/>
          <p:cNvSpPr>
            <a:spLocks noGrp="1"/>
          </p:cNvSpPr>
          <p:nvPr>
            <p:ph type="ftr" sz="quarter" idx="11"/>
          </p:nvPr>
        </p:nvSpPr>
        <p:spPr>
          <a:xfrm>
            <a:off x="1295400" y="6221413"/>
            <a:ext cx="2743200" cy="365125"/>
          </a:xfrm>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pic>
        <p:nvPicPr>
          <p:cNvPr id="5"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9025" y="3765177"/>
            <a:ext cx="7272338" cy="1098176"/>
          </a:xfrm>
        </p:spPr>
        <p:txBody>
          <a:bodyPr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1089025" y="4867836"/>
            <a:ext cx="7272338" cy="1264022"/>
          </a:xfrm>
        </p:spPr>
        <p:txBody>
          <a:bodyPr rtlCol="0">
            <a:normAutofit/>
          </a:bodyPr>
          <a:lstStyle>
            <a:lvl1pPr marL="0" indent="0" algn="ctr">
              <a:spcBef>
                <a:spcPts val="3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21D060AF-F0BA-794D-A31E-B6A0C3870D74}" type="datetime1">
              <a:rPr lang="en-US"/>
              <a:pPr>
                <a:defRPr/>
              </a:pPr>
              <a:t>12/2/14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08697C13-7338-3D43-B582-7C468A33618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4"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9C739896-6FA1-644A-8787-F9542DFCE0AE}" type="datetime1">
              <a:rPr lang="en-US"/>
              <a:pPr>
                <a:defRPr/>
              </a:pPr>
              <a:t>12/2/14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8DFE17-E040-C341-A003-E754329B523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4"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AE5C9397-5445-E245-ACF8-51B22157E43A}" type="datetime1">
              <a:rPr lang="en-US"/>
              <a:pPr>
                <a:defRPr/>
              </a:pPr>
              <a:t>12/2/14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BA5544-8B14-9B42-ADA5-1D9F2B8C002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4"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7FE5716B-B942-EA4D-B073-C00018A23806}" type="datetime1">
              <a:rPr lang="en-US"/>
              <a:pPr>
                <a:defRPr/>
              </a:pPr>
              <a:t>12/2/14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565275-D8D4-D642-B50E-456798A611F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4"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371600" y="1792224"/>
            <a:ext cx="7086600" cy="1847088"/>
          </a:xfrm>
        </p:spPr>
        <p:txBody>
          <a:bodyPr rtlCol="0" anchor="b">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rtlCol="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CC48753-0EAC-4F45-B5AE-EB4062083DB3}" type="datetime1">
              <a:rPr lang="en-US"/>
              <a:pPr>
                <a:defRPr/>
              </a:pPr>
              <a:t>12/2/14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061780-C885-FB49-A73F-0D6D678A1F8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5"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0"/>
          </p:nvPr>
        </p:nvSpPr>
        <p:spPr/>
        <p:txBody>
          <a:bodyPr/>
          <a:lstStyle>
            <a:lvl1pPr>
              <a:defRPr/>
            </a:lvl1pPr>
          </a:lstStyle>
          <a:p>
            <a:pPr>
              <a:defRPr/>
            </a:pPr>
            <a:fld id="{F5385925-518B-6447-94D7-BDFE1CD5EC0F}" type="datetime1">
              <a:rPr lang="en-US"/>
              <a:pPr>
                <a:defRPr/>
              </a:pPr>
              <a:t>12/2/14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8816AEDD-2516-CD44-8E05-ECE9EE4E3B0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2363" y="1688679"/>
            <a:ext cx="3429000" cy="827088"/>
          </a:xfrm>
        </p:spPr>
        <p:txBody>
          <a:bodyPr anchor="ctr">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6"/>
          <p:cNvSpPr>
            <a:spLocks noGrp="1"/>
          </p:cNvSpPr>
          <p:nvPr>
            <p:ph type="dt" sz="half" idx="10"/>
          </p:nvPr>
        </p:nvSpPr>
        <p:spPr/>
        <p:txBody>
          <a:bodyPr/>
          <a:lstStyle>
            <a:lvl1pPr>
              <a:defRPr/>
            </a:lvl1pPr>
          </a:lstStyle>
          <a:p>
            <a:pPr>
              <a:defRPr/>
            </a:pPr>
            <a:fld id="{477A3A84-F6C9-DA4A-A53A-08042FDDE9A4}" type="datetime1">
              <a:rPr lang="en-US"/>
              <a:pPr>
                <a:defRPr/>
              </a:pPr>
              <a:t>12/2/14</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70FA227F-240A-3247-956F-48B9A4893D9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3"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4" name="Date Placeholder 2"/>
          <p:cNvSpPr>
            <a:spLocks noGrp="1"/>
          </p:cNvSpPr>
          <p:nvPr>
            <p:ph type="dt" sz="half" idx="10"/>
          </p:nvPr>
        </p:nvSpPr>
        <p:spPr/>
        <p:txBody>
          <a:bodyPr/>
          <a:lstStyle>
            <a:lvl1pPr>
              <a:defRPr/>
            </a:lvl1pPr>
          </a:lstStyle>
          <a:p>
            <a:pPr>
              <a:defRPr/>
            </a:pPr>
            <a:fld id="{71107201-D0C5-9143-99FA-86B5AE40C082}" type="datetime1">
              <a:rPr lang="en-US"/>
              <a:pPr>
                <a:defRPr/>
              </a:pPr>
              <a:t>12/2/14</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3B5096B3-DC16-134A-8790-6EA1145E5E7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2"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012C8D52-7937-544E-8297-E746D6102101}" type="datetime1">
              <a:rPr lang="en-US"/>
              <a:pPr>
                <a:defRPr/>
              </a:pPr>
              <a:t>12/2/14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5650EC79-599A-9F44-894F-94E92BFA659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5"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2B6FF057-8B9E-6B4D-BC0D-F7D8B86E3D36}" type="datetime1">
              <a:rPr lang="en-US"/>
              <a:pPr>
                <a:defRPr/>
              </a:pPr>
              <a:t>12/2/14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87C8B63A-4A5C-904B-805D-9B46B4EAA05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5"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932363" y="739588"/>
            <a:ext cx="3429000" cy="1290380"/>
          </a:xfrm>
        </p:spPr>
        <p:txBody>
          <a:bodyPr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932363" y="2057400"/>
            <a:ext cx="3429000" cy="3657600"/>
          </a:xfrm>
        </p:spPr>
        <p:txBody>
          <a:bodyPr rtlCol="0">
            <a:normAutofit/>
          </a:bodyPr>
          <a:lstStyle>
            <a:lvl1pPr marL="0" indent="0" algn="ctr">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608303F1-2EF8-D442-91C0-E50D28BF4093}" type="datetime1">
              <a:rPr lang="en-US"/>
              <a:pPr>
                <a:defRPr/>
              </a:pPr>
              <a:t>12/2/14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0E37FDF6-6616-CB40-AD28-AC5F69947E1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89025" y="274638"/>
            <a:ext cx="7272338" cy="1338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089025" y="1801813"/>
            <a:ext cx="7272338"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302375" y="6356350"/>
            <a:ext cx="2428875"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7F7F7F"/>
                </a:solidFill>
                <a:latin typeface="Candara" pitchFamily="-112" charset="0"/>
                <a:ea typeface="ＭＳ Ｐゴシック" pitchFamily="-112" charset="-128"/>
                <a:cs typeface="+mn-cs"/>
              </a:defRPr>
            </a:lvl1pPr>
          </a:lstStyle>
          <a:p>
            <a:pPr>
              <a:defRPr/>
            </a:pPr>
            <a:fld id="{D7333C91-8C5D-1F4C-96EB-20E7E6156509}" type="datetime1">
              <a:rPr lang="en-US"/>
              <a:pPr>
                <a:defRPr/>
              </a:pPr>
              <a:t>12/2/14</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fontAlgn="auto">
              <a:spcBef>
                <a:spcPts val="0"/>
              </a:spcBef>
              <a:spcAft>
                <a:spcPts val="0"/>
              </a:spcAft>
              <a:defRPr sz="1200" b="1">
                <a:solidFill>
                  <a:schemeClr val="tx1">
                    <a:lumMod val="50000"/>
                    <a:lumOff val="50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44196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srgbClr val="7F7F7F"/>
                </a:solidFill>
                <a:latin typeface="Candara" pitchFamily="-112" charset="0"/>
                <a:ea typeface="ＭＳ Ｐゴシック" pitchFamily="-112" charset="-128"/>
                <a:cs typeface="+mn-cs"/>
              </a:defRPr>
            </a:lvl1pPr>
          </a:lstStyle>
          <a:p>
            <a:pPr>
              <a:defRPr/>
            </a:pPr>
            <a:fld id="{54A342A1-8D55-A747-BB85-173FD9C5B11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xStyles>
    <p:titleStyle>
      <a:lvl1pPr algn="ctr" rtl="0" eaLnBrk="0" fontAlgn="base" hangingPunct="0">
        <a:lnSpc>
          <a:spcPts val="5200"/>
        </a:lnSpc>
        <a:spcBef>
          <a:spcPct val="0"/>
        </a:spcBef>
        <a:spcAft>
          <a:spcPct val="0"/>
        </a:spcAft>
        <a:defRPr sz="4800" b="1" kern="1200">
          <a:solidFill>
            <a:srgbClr val="404040"/>
          </a:solidFill>
          <a:latin typeface="+mj-lt"/>
          <a:ea typeface="ＭＳ Ｐゴシック" pitchFamily="46" charset="-128"/>
          <a:cs typeface="ＭＳ Ｐゴシック" pitchFamily="46" charset="-128"/>
        </a:defRPr>
      </a:lvl1pPr>
      <a:lvl2pPr algn="ctr" rtl="0" eaLnBrk="0" fontAlgn="base" hangingPunct="0">
        <a:lnSpc>
          <a:spcPts val="5200"/>
        </a:lnSpc>
        <a:spcBef>
          <a:spcPct val="0"/>
        </a:spcBef>
        <a:spcAft>
          <a:spcPct val="0"/>
        </a:spcAft>
        <a:defRPr sz="4800" b="1">
          <a:solidFill>
            <a:srgbClr val="404040"/>
          </a:solidFill>
          <a:latin typeface="Candara" pitchFamily="46" charset="0"/>
          <a:ea typeface="ＭＳ Ｐゴシック" pitchFamily="46" charset="-128"/>
          <a:cs typeface="ＭＳ Ｐゴシック" pitchFamily="46" charset="-128"/>
        </a:defRPr>
      </a:lvl2pPr>
      <a:lvl3pPr algn="ctr" rtl="0" eaLnBrk="0" fontAlgn="base" hangingPunct="0">
        <a:lnSpc>
          <a:spcPts val="5200"/>
        </a:lnSpc>
        <a:spcBef>
          <a:spcPct val="0"/>
        </a:spcBef>
        <a:spcAft>
          <a:spcPct val="0"/>
        </a:spcAft>
        <a:defRPr sz="4800" b="1">
          <a:solidFill>
            <a:srgbClr val="404040"/>
          </a:solidFill>
          <a:latin typeface="Candara" pitchFamily="46" charset="0"/>
          <a:ea typeface="ＭＳ Ｐゴシック" pitchFamily="46" charset="-128"/>
          <a:cs typeface="ＭＳ Ｐゴシック" pitchFamily="46" charset="-128"/>
        </a:defRPr>
      </a:lvl3pPr>
      <a:lvl4pPr algn="ctr" rtl="0" eaLnBrk="0" fontAlgn="base" hangingPunct="0">
        <a:lnSpc>
          <a:spcPts val="5200"/>
        </a:lnSpc>
        <a:spcBef>
          <a:spcPct val="0"/>
        </a:spcBef>
        <a:spcAft>
          <a:spcPct val="0"/>
        </a:spcAft>
        <a:defRPr sz="4800" b="1">
          <a:solidFill>
            <a:srgbClr val="404040"/>
          </a:solidFill>
          <a:latin typeface="Candara" pitchFamily="46" charset="0"/>
          <a:ea typeface="ＭＳ Ｐゴシック" pitchFamily="46" charset="-128"/>
          <a:cs typeface="ＭＳ Ｐゴシック" pitchFamily="46" charset="-128"/>
        </a:defRPr>
      </a:lvl4pPr>
      <a:lvl5pPr algn="ctr" rtl="0" eaLnBrk="0" fontAlgn="base" hangingPunct="0">
        <a:lnSpc>
          <a:spcPts val="5200"/>
        </a:lnSpc>
        <a:spcBef>
          <a:spcPct val="0"/>
        </a:spcBef>
        <a:spcAft>
          <a:spcPct val="0"/>
        </a:spcAft>
        <a:defRPr sz="4800" b="1">
          <a:solidFill>
            <a:srgbClr val="404040"/>
          </a:solidFill>
          <a:latin typeface="Candara" pitchFamily="46" charset="0"/>
          <a:ea typeface="ＭＳ Ｐゴシック" pitchFamily="46" charset="-128"/>
          <a:cs typeface="ＭＳ Ｐゴシック" pitchFamily="46" charset="-128"/>
        </a:defRPr>
      </a:lvl5pPr>
      <a:lvl6pPr marL="457200" algn="ctr" rtl="0" fontAlgn="base">
        <a:lnSpc>
          <a:spcPts val="5200"/>
        </a:lnSpc>
        <a:spcBef>
          <a:spcPct val="0"/>
        </a:spcBef>
        <a:spcAft>
          <a:spcPct val="0"/>
        </a:spcAft>
        <a:defRPr sz="4800" b="1">
          <a:solidFill>
            <a:srgbClr val="404040"/>
          </a:solidFill>
          <a:latin typeface="Candara" pitchFamily="46" charset="0"/>
          <a:ea typeface="ＭＳ Ｐゴシック" pitchFamily="46" charset="-128"/>
          <a:cs typeface="ＭＳ Ｐゴシック" pitchFamily="46" charset="-128"/>
        </a:defRPr>
      </a:lvl6pPr>
      <a:lvl7pPr marL="914400" algn="ctr" rtl="0" fontAlgn="base">
        <a:lnSpc>
          <a:spcPts val="5200"/>
        </a:lnSpc>
        <a:spcBef>
          <a:spcPct val="0"/>
        </a:spcBef>
        <a:spcAft>
          <a:spcPct val="0"/>
        </a:spcAft>
        <a:defRPr sz="4800" b="1">
          <a:solidFill>
            <a:srgbClr val="404040"/>
          </a:solidFill>
          <a:latin typeface="Candara" pitchFamily="46" charset="0"/>
          <a:ea typeface="ＭＳ Ｐゴシック" pitchFamily="46" charset="-128"/>
          <a:cs typeface="ＭＳ Ｐゴシック" pitchFamily="46" charset="-128"/>
        </a:defRPr>
      </a:lvl7pPr>
      <a:lvl8pPr marL="1371600" algn="ctr" rtl="0" fontAlgn="base">
        <a:lnSpc>
          <a:spcPts val="5200"/>
        </a:lnSpc>
        <a:spcBef>
          <a:spcPct val="0"/>
        </a:spcBef>
        <a:spcAft>
          <a:spcPct val="0"/>
        </a:spcAft>
        <a:defRPr sz="4800" b="1">
          <a:solidFill>
            <a:srgbClr val="404040"/>
          </a:solidFill>
          <a:latin typeface="Candara" pitchFamily="46" charset="0"/>
          <a:ea typeface="ＭＳ Ｐゴシック" pitchFamily="46" charset="-128"/>
          <a:cs typeface="ＭＳ Ｐゴシック" pitchFamily="46" charset="-128"/>
        </a:defRPr>
      </a:lvl8pPr>
      <a:lvl9pPr marL="1828800" algn="ctr" rtl="0" fontAlgn="base">
        <a:lnSpc>
          <a:spcPts val="5200"/>
        </a:lnSpc>
        <a:spcBef>
          <a:spcPct val="0"/>
        </a:spcBef>
        <a:spcAft>
          <a:spcPct val="0"/>
        </a:spcAft>
        <a:defRPr sz="4800" b="1">
          <a:solidFill>
            <a:srgbClr val="404040"/>
          </a:solidFill>
          <a:latin typeface="Candara" pitchFamily="46" charset="0"/>
          <a:ea typeface="ＭＳ Ｐゴシック" pitchFamily="46" charset="-128"/>
          <a:cs typeface="ＭＳ Ｐゴシック" pitchFamily="46" charset="-128"/>
        </a:defRPr>
      </a:lvl9pPr>
    </p:titleStyle>
    <p:bodyStyle>
      <a:lvl1pPr marL="282575" indent="-282575" algn="l" rtl="0" eaLnBrk="0" fontAlgn="base" hangingPunct="0">
        <a:spcBef>
          <a:spcPts val="2000"/>
        </a:spcBef>
        <a:spcAft>
          <a:spcPct val="0"/>
        </a:spcAft>
        <a:buFont typeface="Wingdings" pitchFamily="-110" charset="2"/>
        <a:buChar char=""/>
        <a:defRPr sz="2400" kern="1200">
          <a:solidFill>
            <a:srgbClr val="404040"/>
          </a:solidFill>
          <a:latin typeface="+mn-lt"/>
          <a:ea typeface="ＭＳ Ｐゴシック" pitchFamily="46" charset="-128"/>
          <a:cs typeface="ＭＳ Ｐゴシック" pitchFamily="46" charset="-128"/>
        </a:defRPr>
      </a:lvl1pPr>
      <a:lvl2pPr marL="577850" indent="-295275" algn="l" rtl="0" eaLnBrk="0" fontAlgn="base" hangingPunct="0">
        <a:spcBef>
          <a:spcPts val="600"/>
        </a:spcBef>
        <a:spcAft>
          <a:spcPct val="0"/>
        </a:spcAft>
        <a:buFont typeface="Wingdings" pitchFamily="-110" charset="2"/>
        <a:buChar char=""/>
        <a:defRPr sz="2200" kern="1200">
          <a:solidFill>
            <a:srgbClr val="404040"/>
          </a:solidFill>
          <a:latin typeface="+mn-lt"/>
          <a:ea typeface="ＭＳ Ｐゴシック" pitchFamily="46" charset="-128"/>
          <a:cs typeface="+mn-cs"/>
        </a:defRPr>
      </a:lvl2pPr>
      <a:lvl3pPr marL="860425" indent="-282575" algn="l" rtl="0" eaLnBrk="0" fontAlgn="base" hangingPunct="0">
        <a:spcBef>
          <a:spcPts val="600"/>
        </a:spcBef>
        <a:spcAft>
          <a:spcPct val="0"/>
        </a:spcAft>
        <a:buFont typeface="Wingdings" pitchFamily="-110" charset="2"/>
        <a:buChar char=""/>
        <a:defRPr sz="2000" kern="1200">
          <a:solidFill>
            <a:srgbClr val="404040"/>
          </a:solidFill>
          <a:latin typeface="+mn-lt"/>
          <a:ea typeface="ＭＳ Ｐゴシック" pitchFamily="46" charset="-128"/>
          <a:cs typeface="+mn-cs"/>
        </a:defRPr>
      </a:lvl3pPr>
      <a:lvl4pPr marL="1143000" indent="-282575" algn="l" rtl="0" eaLnBrk="0" fontAlgn="base" hangingPunct="0">
        <a:spcBef>
          <a:spcPts val="600"/>
        </a:spcBef>
        <a:spcAft>
          <a:spcPct val="0"/>
        </a:spcAft>
        <a:buFont typeface="Wingdings" pitchFamily="-110" charset="2"/>
        <a:buChar char=""/>
        <a:defRPr kern="1200">
          <a:solidFill>
            <a:srgbClr val="404040"/>
          </a:solidFill>
          <a:latin typeface="+mn-lt"/>
          <a:ea typeface="ＭＳ Ｐゴシック" pitchFamily="46" charset="-128"/>
          <a:cs typeface="+mn-cs"/>
        </a:defRPr>
      </a:lvl4pPr>
      <a:lvl5pPr marL="1425575" indent="-282575" algn="l" rtl="0" eaLnBrk="0" fontAlgn="base" hangingPunct="0">
        <a:spcBef>
          <a:spcPts val="600"/>
        </a:spcBef>
        <a:spcAft>
          <a:spcPct val="0"/>
        </a:spcAft>
        <a:buFont typeface="Wingdings" pitchFamily="-110" charset="2"/>
        <a:buChar char=""/>
        <a:defRPr kern="1200">
          <a:solidFill>
            <a:srgbClr val="404040"/>
          </a:solidFill>
          <a:latin typeface="+mn-lt"/>
          <a:ea typeface="ＭＳ Ｐゴシック" pitchFamily="46"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4"/>
          <p:cNvSpPr>
            <a:spLocks noGrp="1"/>
          </p:cNvSpPr>
          <p:nvPr>
            <p:ph type="title"/>
          </p:nvPr>
        </p:nvSpPr>
        <p:spPr/>
        <p:txBody>
          <a:bodyPr/>
          <a:lstStyle/>
          <a:p>
            <a:r>
              <a:rPr lang="en-US" smtClean="0">
                <a:ea typeface="ＭＳ Ｐゴシック" pitchFamily="-110" charset="-128"/>
                <a:cs typeface="ＭＳ Ｐゴシック" pitchFamily="-110" charset="-128"/>
              </a:rPr>
              <a:t>Literary Term: APHORISM</a:t>
            </a:r>
          </a:p>
        </p:txBody>
      </p:sp>
      <p:sp>
        <p:nvSpPr>
          <p:cNvPr id="17411" name="Content Placeholder 5"/>
          <p:cNvSpPr>
            <a:spLocks noGrp="1"/>
          </p:cNvSpPr>
          <p:nvPr>
            <p:ph idx="1"/>
          </p:nvPr>
        </p:nvSpPr>
        <p:spPr>
          <a:xfrm>
            <a:off x="1089025" y="1612900"/>
            <a:ext cx="7272338" cy="4513263"/>
          </a:xfrm>
        </p:spPr>
        <p:txBody>
          <a:bodyPr/>
          <a:lstStyle/>
          <a:p>
            <a:pPr algn="ctr">
              <a:buFont typeface="Wingdings" pitchFamily="-110" charset="2"/>
              <a:buNone/>
            </a:pPr>
            <a:r>
              <a:rPr lang="en-US" sz="2600" smtClean="0">
                <a:ea typeface="ＭＳ Ｐゴシック" pitchFamily="-110" charset="-128"/>
                <a:cs typeface="ＭＳ Ｐゴシック" pitchFamily="-110" charset="-128"/>
              </a:rPr>
              <a:t>An APHORISM is a brief cleverly worded statement that makes a wise observation about life.  </a:t>
            </a:r>
          </a:p>
          <a:p>
            <a:pPr algn="ctr">
              <a:buFont typeface="Wingdings" pitchFamily="-110" charset="2"/>
              <a:buNone/>
            </a:pPr>
            <a:r>
              <a:rPr lang="en-US" sz="2600" smtClean="0">
                <a:ea typeface="ＭＳ Ｐゴシック" pitchFamily="-110" charset="-128"/>
                <a:cs typeface="ＭＳ Ｐゴシック" pitchFamily="-110" charset="-128"/>
              </a:rPr>
              <a:t>Emerson’s style is </a:t>
            </a:r>
            <a:r>
              <a:rPr lang="en-US" sz="2600" b="1" smtClean="0">
                <a:ea typeface="ＭＳ Ｐゴシック" pitchFamily="-110" charset="-128"/>
                <a:cs typeface="ＭＳ Ｐゴシック" pitchFamily="-110" charset="-128"/>
              </a:rPr>
              <a:t>aphoristic</a:t>
            </a:r>
            <a:r>
              <a:rPr lang="en-US" sz="2600" smtClean="0">
                <a:ea typeface="ＭＳ Ｐゴシック" pitchFamily="-110" charset="-128"/>
                <a:cs typeface="ＭＳ Ｐゴシック" pitchFamily="-110" charset="-128"/>
              </a:rPr>
              <a:t>, in other words he incorporates many </a:t>
            </a:r>
            <a:r>
              <a:rPr lang="en-US" sz="2600" i="1" smtClean="0">
                <a:ea typeface="ＭＳ Ｐゴシック" pitchFamily="-110" charset="-128"/>
                <a:cs typeface="ＭＳ Ｐゴシック" pitchFamily="-110" charset="-128"/>
              </a:rPr>
              <a:t>quotable </a:t>
            </a:r>
            <a:r>
              <a:rPr lang="en-US" sz="2600" smtClean="0">
                <a:ea typeface="ＭＳ Ｐゴシック" pitchFamily="-110" charset="-128"/>
                <a:cs typeface="ＭＳ Ｐゴシック" pitchFamily="-110" charset="-128"/>
              </a:rPr>
              <a:t>sayings into his essays.</a:t>
            </a:r>
          </a:p>
          <a:p>
            <a:pPr algn="ctr">
              <a:buFont typeface="Wingdings" pitchFamily="-110" charset="2"/>
              <a:buNone/>
            </a:pPr>
            <a:endParaRPr lang="en-US" sz="2600" smtClean="0">
              <a:ea typeface="ＭＳ Ｐゴシック" pitchFamily="-110" charset="-128"/>
              <a:cs typeface="ＭＳ Ｐゴシック" pitchFamily="-110" charset="-128"/>
            </a:endParaRPr>
          </a:p>
          <a:p>
            <a:pPr algn="ctr">
              <a:buFont typeface="Wingdings" pitchFamily="-110" charset="2"/>
              <a:buNone/>
            </a:pPr>
            <a:r>
              <a:rPr lang="en-US" sz="2600" smtClean="0">
                <a:ea typeface="ＭＳ Ｐゴシック" pitchFamily="-110" charset="-128"/>
                <a:cs typeface="ＭＳ Ｐゴシック" pitchFamily="-110" charset="-128"/>
              </a:rPr>
              <a:t>CHOOSE YOUR FAVORITE APHORISM IN THE ESSAYS “</a:t>
            </a:r>
            <a:r>
              <a:rPr lang="en-US" sz="2600" i="1" smtClean="0">
                <a:ea typeface="ＭＳ Ｐゴシック" pitchFamily="-110" charset="-128"/>
                <a:cs typeface="ＭＳ Ｐゴシック" pitchFamily="-110" charset="-128"/>
              </a:rPr>
              <a:t>NATURE” OR “SELF RELIANCE”.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337059"/>
            <a:ext cx="3464140" cy="3988894"/>
          </a:xfrm>
        </p:spPr>
        <p:txBody>
          <a:bodyPr>
            <a:normAutofit fontScale="90000"/>
          </a:bodyPr>
          <a:lstStyle/>
          <a:p>
            <a:r>
              <a:rPr lang="en-US" b="1" dirty="0" smtClean="0"/>
              <a:t>Summary Template </a:t>
            </a:r>
            <a:r>
              <a:rPr lang="en-US" dirty="0" smtClean="0"/>
              <a:t>to identify main idea and key details.  </a:t>
            </a:r>
            <a:endParaRPr lang="en-US" dirty="0"/>
          </a:p>
        </p:txBody>
      </p:sp>
      <p:pic>
        <p:nvPicPr>
          <p:cNvPr id="4" name="Picture 3"/>
          <p:cNvPicPr>
            <a:picLocks noChangeAspect="1"/>
          </p:cNvPicPr>
          <p:nvPr/>
        </p:nvPicPr>
        <p:blipFill>
          <a:blip r:embed="rId2"/>
          <a:stretch>
            <a:fillRect/>
          </a:stretch>
        </p:blipFill>
        <p:spPr>
          <a:xfrm>
            <a:off x="4171631" y="228608"/>
            <a:ext cx="4635153" cy="6366464"/>
          </a:xfrm>
          <a:prstGeom prst="rect">
            <a:avLst/>
          </a:prstGeom>
        </p:spPr>
      </p:pic>
    </p:spTree>
  </p:cSld>
  <p:clrMapOvr>
    <a:masterClrMapping/>
  </p:clrMapOvr>
  <mc:AlternateContent>
    <mc:Choice xmlns:mp="http://schemas.microsoft.com/office/mac/powerpoint/2008/main" Requires="mp">
      <mc:AlternateContent>
        <mc:Choice Requires="mp">
          <mp:transition spd="med">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Choice>
    <mc:Fallback>
      <mc:AlternateContent>
        <mc:Choice Requires="mp">
          <p:transition spd="med">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tle 1"/>
          <p:cNvSpPr>
            <a:spLocks noGrp="1"/>
          </p:cNvSpPr>
          <p:nvPr>
            <p:ph type="title"/>
          </p:nvPr>
        </p:nvSpPr>
        <p:spPr>
          <a:xfrm>
            <a:off x="725488" y="274638"/>
            <a:ext cx="7635875" cy="1338262"/>
          </a:xfrm>
        </p:spPr>
        <p:txBody>
          <a:bodyPr/>
          <a:lstStyle/>
          <a:p>
            <a:pPr eaLnBrk="1" hangingPunct="1"/>
            <a:r>
              <a:rPr lang="en-US" smtClean="0">
                <a:ea typeface="ＭＳ Ｐゴシック" pitchFamily="-110" charset="-128"/>
                <a:cs typeface="ＭＳ Ｐゴシック" pitchFamily="-110" charset="-128"/>
              </a:rPr>
              <a:t>What is Paradox?</a:t>
            </a:r>
          </a:p>
        </p:txBody>
      </p:sp>
      <p:sp>
        <p:nvSpPr>
          <p:cNvPr id="19459" name="Content Placeholder 2"/>
          <p:cNvSpPr>
            <a:spLocks noGrp="1"/>
          </p:cNvSpPr>
          <p:nvPr>
            <p:ph idx="1"/>
          </p:nvPr>
        </p:nvSpPr>
        <p:spPr>
          <a:xfrm>
            <a:off x="865188" y="1731963"/>
            <a:ext cx="7662862" cy="4394200"/>
          </a:xfrm>
        </p:spPr>
        <p:txBody>
          <a:bodyPr/>
          <a:lstStyle/>
          <a:p>
            <a:pPr eaLnBrk="1" hangingPunct="1">
              <a:buFont typeface="Wingdings" pitchFamily="-112" charset="2"/>
              <a:buChar char=""/>
              <a:defRPr/>
            </a:pPr>
            <a:r>
              <a:rPr lang="en-US" sz="3000" dirty="0" smtClean="0">
                <a:ea typeface="ＭＳ Ｐゴシック" pitchFamily="-112" charset="-128"/>
              </a:rPr>
              <a:t>A statement that expresses the complexity of life by showing how opposing ideas can be both contradictory and true at the same time</a:t>
            </a:r>
          </a:p>
          <a:p>
            <a:pPr lvl="2" eaLnBrk="1" hangingPunct="1">
              <a:buFont typeface="Wingdings" pitchFamily="-112" charset="2"/>
              <a:buChar char=""/>
              <a:defRPr/>
            </a:pPr>
            <a:r>
              <a:rPr lang="en-US" sz="2600" dirty="0" smtClean="0">
                <a:ea typeface="ＭＳ Ｐゴシック" pitchFamily="-112" charset="-128"/>
              </a:rPr>
              <a:t>Ex: To be free we have to have laws that limit our freedoms.</a:t>
            </a:r>
          </a:p>
          <a:p>
            <a:pPr marL="577850" lvl="2" indent="0" eaLnBrk="1" hangingPunct="1">
              <a:buFont typeface="Wingdings" pitchFamily="-112" charset="2"/>
              <a:buNone/>
              <a:defRPr/>
            </a:pPr>
            <a:r>
              <a:rPr lang="en-US" sz="2600" b="1" dirty="0" smtClean="0">
                <a:ea typeface="ＭＳ Ｐゴシック" pitchFamily="-112" charset="-128"/>
              </a:rPr>
              <a:t>As you read…</a:t>
            </a:r>
            <a:r>
              <a:rPr lang="en-US" sz="2600" dirty="0" smtClean="0">
                <a:ea typeface="ＭＳ Ｐゴシック" pitchFamily="-112" charset="-128"/>
              </a:rPr>
              <a:t>identify and analyze paradox in “Resistance to Civil Government” and determine its effects on Thoreau’s overall message.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947738" y="1612900"/>
            <a:ext cx="7556500" cy="4340225"/>
          </a:xfrm>
          <a:prstGeom prst="rect">
            <a:avLst/>
          </a:prstGeom>
          <a:noFill/>
          <a:ln w="9525">
            <a:noFill/>
            <a:miter lim="800000"/>
            <a:headEnd/>
            <a:tailEnd/>
          </a:ln>
        </p:spPr>
        <p:txBody>
          <a:bodyPr>
            <a:prstTxWarp prst="textNoShape">
              <a:avLst/>
            </a:prstTxWarp>
            <a:spAutoFit/>
          </a:bodyPr>
          <a:lstStyle/>
          <a:p>
            <a:pPr marL="457200" indent="-457200">
              <a:spcBef>
                <a:spcPct val="50000"/>
              </a:spcBef>
            </a:pPr>
            <a:r>
              <a:rPr lang="en-US" b="1"/>
              <a:t>Objective</a:t>
            </a:r>
            <a:r>
              <a:rPr lang="en-US"/>
              <a:t>: After reading </a:t>
            </a:r>
            <a:r>
              <a:rPr lang="en-US"/>
              <a:t>Henry David Thoreau’s </a:t>
            </a:r>
            <a:r>
              <a:rPr lang="en-US"/>
              <a:t>essay </a:t>
            </a:r>
            <a:r>
              <a:rPr lang="en-US"/>
              <a:t>“Resistance to Civil Government,” </a:t>
            </a:r>
            <a:r>
              <a:rPr lang="en-US"/>
              <a:t>students will analyze the use of </a:t>
            </a:r>
            <a:r>
              <a:rPr lang="en-US"/>
              <a:t>figurative language and paradox </a:t>
            </a:r>
            <a:r>
              <a:rPr lang="en-US"/>
              <a:t>to support his beliefs about </a:t>
            </a:r>
            <a:r>
              <a:rPr lang="en-US"/>
              <a:t>government </a:t>
            </a:r>
            <a:r>
              <a:rPr lang="en-US"/>
              <a:t>and nature</a:t>
            </a:r>
            <a:r>
              <a:rPr lang="en-US"/>
              <a:t>.</a:t>
            </a:r>
          </a:p>
          <a:p>
            <a:pPr marL="457200" indent="-457200">
              <a:spcBef>
                <a:spcPct val="50000"/>
              </a:spcBef>
            </a:pPr>
            <a:r>
              <a:rPr lang="en-US" b="1"/>
              <a:t>Evidence of Learning:</a:t>
            </a:r>
            <a:endParaRPr lang="en-US" b="1"/>
          </a:p>
          <a:p>
            <a:pPr marL="457200" indent="-457200">
              <a:spcBef>
                <a:spcPct val="50000"/>
              </a:spcBef>
              <a:buFont typeface="Arial" pitchFamily="-110" charset="0"/>
              <a:buAutoNum type="arabicPeriod"/>
            </a:pPr>
            <a:r>
              <a:rPr lang="en-US"/>
              <a:t>Thoreau Anticipation </a:t>
            </a:r>
            <a:r>
              <a:rPr lang="en-US"/>
              <a:t>Guide</a:t>
            </a:r>
          </a:p>
          <a:p>
            <a:pPr marL="457200" indent="-457200">
              <a:spcBef>
                <a:spcPct val="50000"/>
              </a:spcBef>
              <a:buFont typeface="Arial" pitchFamily="-110" charset="0"/>
              <a:buAutoNum type="arabicPeriod"/>
            </a:pPr>
            <a:r>
              <a:rPr lang="en-US"/>
              <a:t>Read and </a:t>
            </a:r>
            <a:r>
              <a:rPr lang="en-US"/>
              <a:t>Complete a Says-Means-Matters on “Resistance to Civil Government” </a:t>
            </a:r>
            <a:r>
              <a:rPr lang="en-US"/>
              <a:t>by </a:t>
            </a:r>
            <a:r>
              <a:rPr lang="en-US"/>
              <a:t>Henry David Thoreau</a:t>
            </a:r>
            <a:endParaRPr lang="en-US"/>
          </a:p>
        </p:txBody>
      </p:sp>
      <p:sp>
        <p:nvSpPr>
          <p:cNvPr id="34819" name="Rectangle 3"/>
          <p:cNvSpPr>
            <a:spLocks noChangeArrowheads="1"/>
          </p:cNvSpPr>
          <p:nvPr/>
        </p:nvSpPr>
        <p:spPr bwMode="auto">
          <a:xfrm>
            <a:off x="1177925" y="485775"/>
            <a:ext cx="184150" cy="366713"/>
          </a:xfrm>
          <a:prstGeom prst="rect">
            <a:avLst/>
          </a:prstGeom>
          <a:noFill/>
          <a:ln w="9525">
            <a:noFill/>
            <a:miter lim="800000"/>
            <a:headEnd/>
            <a:tailEnd/>
          </a:ln>
        </p:spPr>
        <p:txBody>
          <a:bodyPr wrap="none">
            <a:prstTxWarp prst="textNoShape">
              <a:avLst/>
            </a:prstTxWarp>
            <a:spAutoFit/>
          </a:bodyPr>
          <a:lstStyle/>
          <a:p>
            <a:endParaRPr lang="en-US" sz="1800"/>
          </a:p>
        </p:txBody>
      </p:sp>
      <p:sp>
        <p:nvSpPr>
          <p:cNvPr id="34820" name="Title 1"/>
          <p:cNvSpPr>
            <a:spLocks/>
          </p:cNvSpPr>
          <p:nvPr/>
        </p:nvSpPr>
        <p:spPr bwMode="auto">
          <a:xfrm>
            <a:off x="725488" y="274638"/>
            <a:ext cx="7635875" cy="1338262"/>
          </a:xfrm>
          <a:prstGeom prst="rect">
            <a:avLst/>
          </a:prstGeom>
          <a:noFill/>
          <a:ln w="9525">
            <a:noFill/>
            <a:miter lim="800000"/>
            <a:headEnd/>
            <a:tailEnd/>
          </a:ln>
        </p:spPr>
        <p:txBody>
          <a:bodyPr anchor="ctr">
            <a:prstTxWarp prst="textNoShape">
              <a:avLst/>
            </a:prstTxWarp>
          </a:bodyPr>
          <a:lstStyle/>
          <a:p>
            <a:pPr algn="ctr" defTabSz="914400">
              <a:lnSpc>
                <a:spcPts val="5200"/>
              </a:lnSpc>
            </a:pPr>
            <a:r>
              <a:rPr lang="en-US" sz="4800" b="1">
                <a:solidFill>
                  <a:srgbClr val="404040"/>
                </a:solidFill>
                <a:latin typeface="Candara" pitchFamily="-110" charset="0"/>
              </a:rPr>
              <a:t>Objective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ea typeface="ＭＳ Ｐゴシック" pitchFamily="-110" charset="-128"/>
                <a:cs typeface="ＭＳ Ｐゴシック" pitchFamily="-110" charset="-128"/>
              </a:rPr>
              <a:t>Reflection:</a:t>
            </a:r>
          </a:p>
        </p:txBody>
      </p:sp>
      <p:sp>
        <p:nvSpPr>
          <p:cNvPr id="36867" name="Content Placeholder 2"/>
          <p:cNvSpPr>
            <a:spLocks noGrp="1"/>
          </p:cNvSpPr>
          <p:nvPr>
            <p:ph idx="1"/>
          </p:nvPr>
        </p:nvSpPr>
        <p:spPr/>
        <p:txBody>
          <a:bodyPr/>
          <a:lstStyle/>
          <a:p>
            <a:pPr marL="0" indent="0">
              <a:buFont typeface="Wingdings" pitchFamily="-110" charset="2"/>
              <a:buNone/>
            </a:pPr>
            <a:r>
              <a:rPr lang="en-US" sz="3000">
                <a:ea typeface="ＭＳ Ｐゴシック" pitchFamily="-110" charset="-128"/>
                <a:cs typeface="ＭＳ Ｐゴシック" pitchFamily="-110" charset="-128"/>
              </a:rPr>
              <a:t>When protestors accept beatings, imprisonment, or even death as a consequence for disobeying laws they view as unjust, are they criminals or patriots?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4069837"/>
            <a:ext cx="7086600" cy="1847850"/>
          </a:xfrm>
          <a:extLst>
            <a:ext uri="{909E8E84-426E-40DD-AFC4-6F175D3DCCD1}"/>
            <a:ext uri="{91240B29-F687-4F45-9708-019B960494DF}"/>
          </a:extLst>
        </p:spPr>
        <p:txBody>
          <a:bodyPr/>
          <a:lstStyle/>
          <a:p>
            <a:pPr fontAlgn="auto">
              <a:spcAft>
                <a:spcPts val="0"/>
              </a:spcAft>
              <a:defRPr/>
            </a:pPr>
            <a:r>
              <a:rPr lang="en-US" dirty="0" smtClean="0"/>
              <a:t>Thoreau</a:t>
            </a:r>
            <a:br>
              <a:rPr lang="en-US" dirty="0" smtClean="0"/>
            </a:br>
            <a:r>
              <a:rPr lang="en-US" dirty="0" smtClean="0"/>
              <a:t>Transcendentalism</a:t>
            </a:r>
            <a:endParaRPr lang="en-US" dirty="0"/>
          </a:p>
        </p:txBody>
      </p:sp>
      <p:pic>
        <p:nvPicPr>
          <p:cNvPr id="18435" name="Picture 2"/>
          <p:cNvPicPr>
            <a:picLocks noChangeAspect="1"/>
          </p:cNvPicPr>
          <p:nvPr/>
        </p:nvPicPr>
        <p:blipFill>
          <a:blip r:embed="rId3"/>
          <a:srcRect/>
          <a:stretch>
            <a:fillRect/>
          </a:stretch>
        </p:blipFill>
        <p:spPr bwMode="auto">
          <a:xfrm>
            <a:off x="3614738" y="639763"/>
            <a:ext cx="2552700" cy="3609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11125"/>
            <a:ext cx="8686800" cy="1501775"/>
          </a:xfrm>
        </p:spPr>
        <p:txBody>
          <a:bodyPr/>
          <a:lstStyle/>
          <a:p>
            <a:pPr eaLnBrk="1" hangingPunct="1"/>
            <a:r>
              <a:rPr lang="en-US" smtClean="0">
                <a:ea typeface="ＭＳ Ｐゴシック" pitchFamily="-110" charset="-128"/>
                <a:cs typeface="ＭＳ Ｐゴシック" pitchFamily="-110" charset="-128"/>
              </a:rPr>
              <a:t>Thoreau and the Politics of Transcendentalism</a:t>
            </a:r>
          </a:p>
        </p:txBody>
      </p:sp>
      <p:sp>
        <p:nvSpPr>
          <p:cNvPr id="4" name="Content Placeholder 2"/>
          <p:cNvSpPr>
            <a:spLocks noGrp="1"/>
          </p:cNvSpPr>
          <p:nvPr>
            <p:ph idx="1"/>
          </p:nvPr>
        </p:nvSpPr>
        <p:spPr>
          <a:xfrm>
            <a:off x="457200" y="1612900"/>
            <a:ext cx="8229600" cy="4513263"/>
          </a:xfrm>
        </p:spPr>
        <p:txBody>
          <a:bodyPr>
            <a:normAutofit/>
          </a:bodyPr>
          <a:lstStyle/>
          <a:p>
            <a:pPr eaLnBrk="1" hangingPunct="1">
              <a:lnSpc>
                <a:spcPct val="90000"/>
              </a:lnSpc>
              <a:buFont typeface="Wingdings" pitchFamily="-112" charset="2"/>
              <a:buNone/>
              <a:defRPr/>
            </a:pPr>
            <a:r>
              <a:rPr lang="en-US" sz="2200" b="1" dirty="0" smtClean="0">
                <a:latin typeface="Arial" charset="0"/>
                <a:ea typeface="ＭＳ Ｐゴシック" pitchFamily="-112" charset="-128"/>
                <a:cs typeface="Arial" charset="0"/>
              </a:rPr>
              <a:t>CA Focus Standard: </a:t>
            </a:r>
            <a:endParaRPr lang="en-US" sz="2200" b="1" dirty="0" smtClean="0">
              <a:latin typeface="Arial" charset="0"/>
              <a:ea typeface="ＭＳ Ｐゴシック" pitchFamily="-112" charset="-128"/>
              <a:cs typeface="Arial" charset="0"/>
            </a:endParaRPr>
          </a:p>
          <a:p>
            <a:pPr eaLnBrk="1" hangingPunct="1">
              <a:lnSpc>
                <a:spcPct val="90000"/>
              </a:lnSpc>
              <a:buFont typeface="Wingdings" pitchFamily="-112" charset="2"/>
              <a:buNone/>
              <a:defRPr/>
            </a:pPr>
            <a:r>
              <a:rPr lang="en-US" sz="2200" b="1" dirty="0" smtClean="0">
                <a:latin typeface="Arial" charset="0"/>
                <a:ea typeface="ＭＳ Ｐゴシック" pitchFamily="-112" charset="-128"/>
                <a:cs typeface="Arial" charset="0"/>
              </a:rPr>
              <a:t>Objectives</a:t>
            </a:r>
            <a:r>
              <a:rPr lang="en-US" sz="2200" b="1" dirty="0" smtClean="0">
                <a:latin typeface="Arial" charset="0"/>
                <a:ea typeface="ＭＳ Ｐゴシック" pitchFamily="-112" charset="-128"/>
                <a:cs typeface="Arial" charset="0"/>
              </a:rPr>
              <a:t>:</a:t>
            </a:r>
          </a:p>
          <a:p>
            <a:pPr eaLnBrk="1" hangingPunct="1">
              <a:lnSpc>
                <a:spcPct val="90000"/>
              </a:lnSpc>
              <a:buFont typeface="Wingdings" pitchFamily="-112" charset="2"/>
              <a:buAutoNum type="arabicPeriod"/>
              <a:defRPr/>
            </a:pPr>
            <a:r>
              <a:rPr lang="en-US" b="1" dirty="0" smtClean="0">
                <a:latin typeface="Arial" charset="0"/>
                <a:ea typeface="ＭＳ Ｐゴシック" pitchFamily="-112" charset="-128"/>
                <a:cs typeface="Arial" charset="0"/>
              </a:rPr>
              <a:t>Define paradox.</a:t>
            </a:r>
          </a:p>
          <a:p>
            <a:pPr eaLnBrk="1" hangingPunct="1">
              <a:lnSpc>
                <a:spcPct val="90000"/>
              </a:lnSpc>
              <a:buFont typeface="Wingdings" pitchFamily="-112" charset="2"/>
              <a:buAutoNum type="arabicPeriod"/>
              <a:defRPr/>
            </a:pPr>
            <a:r>
              <a:rPr lang="en-US" dirty="0" smtClean="0">
                <a:latin typeface="Arial" charset="0"/>
                <a:ea typeface="ＭＳ Ｐゴシック" pitchFamily="-112" charset="-128"/>
                <a:cs typeface="Arial" charset="0"/>
              </a:rPr>
              <a:t>Identify the main idea of Henry David Thoreau’s </a:t>
            </a:r>
            <a:r>
              <a:rPr lang="en-US" dirty="0" smtClean="0">
                <a:latin typeface="Arial" charset="0"/>
                <a:ea typeface="ＭＳ Ｐゴシック" pitchFamily="-112" charset="-128"/>
                <a:cs typeface="Arial" charset="0"/>
              </a:rPr>
              <a:t>essays “Walden” and </a:t>
            </a:r>
            <a:r>
              <a:rPr lang="en-US" dirty="0" smtClean="0">
                <a:latin typeface="Arial" charset="0"/>
                <a:ea typeface="ＭＳ Ｐゴシック" pitchFamily="-112" charset="-128"/>
                <a:cs typeface="Arial" charset="0"/>
              </a:rPr>
              <a:t>“Resistance to Civil Government” and explain how he uses </a:t>
            </a:r>
            <a:r>
              <a:rPr lang="en-US" b="1" dirty="0" smtClean="0">
                <a:latin typeface="Arial" charset="0"/>
                <a:ea typeface="ＭＳ Ｐゴシック" pitchFamily="-112" charset="-128"/>
                <a:cs typeface="Arial" charset="0"/>
              </a:rPr>
              <a:t>paradox </a:t>
            </a:r>
            <a:r>
              <a:rPr lang="en-US" dirty="0" smtClean="0">
                <a:latin typeface="Arial" charset="0"/>
                <a:ea typeface="ＭＳ Ｐゴシック" pitchFamily="-112" charset="-128"/>
                <a:cs typeface="Arial" charset="0"/>
              </a:rPr>
              <a:t>and </a:t>
            </a:r>
            <a:r>
              <a:rPr lang="en-US" b="1" dirty="0" smtClean="0">
                <a:latin typeface="Arial" charset="0"/>
                <a:ea typeface="ＭＳ Ｐゴシック" pitchFamily="-112" charset="-128"/>
                <a:cs typeface="Arial" charset="0"/>
              </a:rPr>
              <a:t>figurative language </a:t>
            </a:r>
            <a:r>
              <a:rPr lang="en-US" dirty="0" smtClean="0">
                <a:latin typeface="Arial" charset="0"/>
                <a:ea typeface="ＭＳ Ｐゴシック" pitchFamily="-112" charset="-128"/>
                <a:cs typeface="Arial" charset="0"/>
              </a:rPr>
              <a:t>as support.  </a:t>
            </a:r>
            <a:endParaRPr lang="en-US" dirty="0" smtClean="0">
              <a:latin typeface="Arial" charset="0"/>
              <a:ea typeface="ＭＳ Ｐゴシック" pitchFamily="-112" charset="-128"/>
              <a:cs typeface="Arial" charset="0"/>
            </a:endParaRPr>
          </a:p>
          <a:p>
            <a:pPr eaLnBrk="1" hangingPunct="1">
              <a:lnSpc>
                <a:spcPct val="90000"/>
              </a:lnSpc>
              <a:buFont typeface="Wingdings" pitchFamily="-112" charset="2"/>
              <a:buAutoNum type="arabicPeriod"/>
              <a:defRPr/>
            </a:pPr>
            <a:endParaRPr lang="en-US" dirty="0" smtClean="0">
              <a:latin typeface="Arial" charset="0"/>
              <a:ea typeface="ＭＳ Ｐゴシック" pitchFamily="-112" charset="-128"/>
              <a:cs typeface="Arial" charset="0"/>
            </a:endParaRPr>
          </a:p>
          <a:p>
            <a:pPr eaLnBrk="1" hangingPunct="1">
              <a:lnSpc>
                <a:spcPct val="90000"/>
              </a:lnSpc>
              <a:buFont typeface="Wingdings" pitchFamily="-112" charset="2"/>
              <a:buNone/>
              <a:defRPr/>
            </a:pPr>
            <a:endParaRPr lang="en-US" sz="2200" dirty="0" smtClean="0">
              <a:latin typeface="Arial" charset="0"/>
              <a:ea typeface="ＭＳ Ｐゴシック" pitchFamily="-112" charset="-128"/>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z="2500" smtClean="0">
                <a:ea typeface="ＭＳ Ｐゴシック" pitchFamily="-110" charset="-128"/>
                <a:cs typeface="ＭＳ Ｐゴシック" pitchFamily="-110" charset="-128"/>
              </a:rPr>
              <a:t>After you watch preview video, use circle map info to write background paragraph.  </a:t>
            </a:r>
          </a:p>
        </p:txBody>
      </p:sp>
      <p:sp>
        <p:nvSpPr>
          <p:cNvPr id="4" name="Oval 3"/>
          <p:cNvSpPr/>
          <p:nvPr/>
        </p:nvSpPr>
        <p:spPr>
          <a:xfrm>
            <a:off x="432514" y="1801813"/>
            <a:ext cx="5063735" cy="4712926"/>
          </a:xfrm>
          <a:prstGeom prst="ellipse">
            <a:avLst/>
          </a:prstGeom>
          <a:noFill/>
          <a:ln w="8255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Oval 4"/>
          <p:cNvSpPr/>
          <p:nvPr/>
        </p:nvSpPr>
        <p:spPr>
          <a:xfrm>
            <a:off x="1909683" y="3476512"/>
            <a:ext cx="1842759" cy="1792505"/>
          </a:xfrm>
          <a:prstGeom prst="ellipse">
            <a:avLst/>
          </a:prstGeom>
          <a:noFill/>
          <a:ln w="34925"/>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581" name="TextBox 5"/>
          <p:cNvSpPr txBox="1">
            <a:spLocks noChangeArrowheads="1"/>
          </p:cNvSpPr>
          <p:nvPr/>
        </p:nvSpPr>
        <p:spPr bwMode="auto">
          <a:xfrm>
            <a:off x="2176463" y="3744913"/>
            <a:ext cx="1576387" cy="461665"/>
          </a:xfrm>
          <a:prstGeom prst="rect">
            <a:avLst/>
          </a:prstGeom>
          <a:noFill/>
          <a:ln w="9525">
            <a:noFill/>
            <a:miter lim="800000"/>
            <a:headEnd/>
            <a:tailEnd/>
          </a:ln>
        </p:spPr>
        <p:txBody>
          <a:bodyPr>
            <a:prstTxWarp prst="textNoShape">
              <a:avLst/>
            </a:prstTxWarp>
            <a:spAutoFit/>
          </a:bodyPr>
          <a:lstStyle/>
          <a:p>
            <a:r>
              <a:rPr lang="en-US" dirty="0" smtClean="0"/>
              <a:t>Author</a:t>
            </a:r>
            <a:endParaRPr lang="en-US" dirty="0"/>
          </a:p>
        </p:txBody>
      </p:sp>
      <p:sp>
        <p:nvSpPr>
          <p:cNvPr id="24582" name="TextBox 6"/>
          <p:cNvSpPr txBox="1">
            <a:spLocks noChangeArrowheads="1"/>
          </p:cNvSpPr>
          <p:nvPr/>
        </p:nvSpPr>
        <p:spPr bwMode="auto">
          <a:xfrm>
            <a:off x="858838" y="2860675"/>
            <a:ext cx="4092575" cy="492125"/>
          </a:xfrm>
          <a:prstGeom prst="rect">
            <a:avLst/>
          </a:prstGeom>
          <a:noFill/>
          <a:ln w="9525">
            <a:noFill/>
            <a:miter lim="800000"/>
            <a:headEnd/>
            <a:tailEnd/>
          </a:ln>
        </p:spPr>
        <p:txBody>
          <a:bodyPr>
            <a:prstTxWarp prst="textNoShape">
              <a:avLst/>
            </a:prstTxWarp>
            <a:spAutoFit/>
          </a:bodyPr>
          <a:lstStyle/>
          <a:p>
            <a:r>
              <a:rPr lang="en-US" sz="1300" dirty="0">
                <a:solidFill>
                  <a:srgbClr val="FF0000"/>
                </a:solidFill>
              </a:rPr>
              <a:t>As you watch video, fill in circle map with important information about</a:t>
            </a:r>
            <a:r>
              <a:rPr lang="en-US" sz="1300" dirty="0" smtClean="0">
                <a:solidFill>
                  <a:srgbClr val="FF0000"/>
                </a:solidFill>
              </a:rPr>
              <a:t> author’s </a:t>
            </a:r>
            <a:r>
              <a:rPr lang="en-US" sz="1300" dirty="0">
                <a:solidFill>
                  <a:srgbClr val="FF0000"/>
                </a:solidFill>
              </a:rPr>
              <a:t>background.</a:t>
            </a:r>
          </a:p>
        </p:txBody>
      </p:sp>
      <p:sp>
        <p:nvSpPr>
          <p:cNvPr id="24583" name="TextBox 7"/>
          <p:cNvSpPr txBox="1">
            <a:spLocks noChangeArrowheads="1"/>
          </p:cNvSpPr>
          <p:nvPr/>
        </p:nvSpPr>
        <p:spPr bwMode="auto">
          <a:xfrm>
            <a:off x="5603875" y="1995488"/>
            <a:ext cx="3303588" cy="3540125"/>
          </a:xfrm>
          <a:prstGeom prst="rect">
            <a:avLst/>
          </a:prstGeom>
          <a:noFill/>
          <a:ln w="9525">
            <a:noFill/>
            <a:miter lim="800000"/>
            <a:headEnd/>
            <a:tailEnd/>
          </a:ln>
        </p:spPr>
        <p:txBody>
          <a:bodyPr>
            <a:prstTxWarp prst="textNoShape">
              <a:avLst/>
            </a:prstTxWarp>
            <a:spAutoFit/>
          </a:bodyPr>
          <a:lstStyle/>
          <a:p>
            <a:r>
              <a:rPr lang="en-US" b="1"/>
              <a:t>Use the following paragraph frame: </a:t>
            </a:r>
          </a:p>
          <a:p>
            <a:endParaRPr lang="en-US"/>
          </a:p>
          <a:p>
            <a:r>
              <a:rPr lang="en-US" sz="1700"/>
              <a:t>_______can be described as ______.  He was born</a:t>
            </a:r>
          </a:p>
          <a:p>
            <a:r>
              <a:rPr lang="en-US" sz="1700"/>
              <a:t>________ and spent most of his life________.  While ________, he became interested in ________.</a:t>
            </a:r>
          </a:p>
          <a:p>
            <a:r>
              <a:rPr lang="en-US" sz="1700"/>
              <a:t>Additionally, ________________.  His writing attempts to ______________ by _______________.</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ea typeface="ＭＳ Ｐゴシック" pitchFamily="-110" charset="-128"/>
                <a:cs typeface="ＭＳ Ｐゴシック" pitchFamily="-110" charset="-128"/>
              </a:rPr>
              <a:t>How does Thoreau fit into Transcendentalism?</a:t>
            </a:r>
          </a:p>
        </p:txBody>
      </p:sp>
      <p:sp>
        <p:nvSpPr>
          <p:cNvPr id="26627" name="Content Placeholder 2"/>
          <p:cNvSpPr>
            <a:spLocks noGrp="1"/>
          </p:cNvSpPr>
          <p:nvPr>
            <p:ph idx="1"/>
          </p:nvPr>
        </p:nvSpPr>
        <p:spPr>
          <a:xfrm>
            <a:off x="706438" y="1801813"/>
            <a:ext cx="7939087" cy="4324350"/>
          </a:xfrm>
        </p:spPr>
        <p:txBody>
          <a:bodyPr/>
          <a:lstStyle/>
          <a:p>
            <a:r>
              <a:rPr lang="en-US" smtClean="0">
                <a:ea typeface="ＭＳ Ｐゴシック" pitchFamily="-110" charset="-128"/>
                <a:cs typeface="ＭＳ Ｐゴシック" pitchFamily="-110" charset="-128"/>
              </a:rPr>
              <a:t>After college, Thoreau befriended </a:t>
            </a:r>
            <a:r>
              <a:rPr lang="en-US" b="1" smtClean="0">
                <a:ea typeface="ＭＳ Ｐゴシック" pitchFamily="-110" charset="-128"/>
                <a:cs typeface="ＭＳ Ｐゴシック" pitchFamily="-110" charset="-128"/>
              </a:rPr>
              <a:t>Emerson </a:t>
            </a:r>
            <a:r>
              <a:rPr lang="en-US" smtClean="0">
                <a:ea typeface="ＭＳ Ｐゴシック" pitchFamily="-110" charset="-128"/>
                <a:cs typeface="ＭＳ Ｐゴシック" pitchFamily="-110" charset="-128"/>
              </a:rPr>
              <a:t>who introduced him to Transcendentalism</a:t>
            </a:r>
          </a:p>
          <a:p>
            <a:r>
              <a:rPr lang="en-US" smtClean="0">
                <a:ea typeface="ＭＳ Ｐゴシック" pitchFamily="-110" charset="-128"/>
                <a:cs typeface="ＭＳ Ｐゴシック" pitchFamily="-110" charset="-128"/>
              </a:rPr>
              <a:t>Since its publication in 1849, "Civil Disobedience" has </a:t>
            </a:r>
            <a:r>
              <a:rPr lang="en-US" b="1" smtClean="0">
                <a:ea typeface="ＭＳ Ｐゴシック" pitchFamily="-110" charset="-128"/>
                <a:cs typeface="ＭＳ Ｐゴシック" pitchFamily="-110" charset="-128"/>
              </a:rPr>
              <a:t>inspired many leaders of protest movements </a:t>
            </a:r>
            <a:r>
              <a:rPr lang="en-US" smtClean="0">
                <a:ea typeface="ＭＳ Ｐゴシック" pitchFamily="-110" charset="-128"/>
                <a:cs typeface="ＭＳ Ｐゴシック" pitchFamily="-110" charset="-128"/>
              </a:rPr>
              <a:t>around the world. This non-violent approach to political and social resistance has influenced American civil rights movement activist Martin Luther King Jr. and Mohandas Gandhi, who helped India win independence from Great Britain, among many others.</a:t>
            </a:r>
          </a:p>
          <a:p>
            <a:r>
              <a:rPr lang="en-US" smtClean="0">
                <a:ea typeface="ＭＳ Ｐゴシック" pitchFamily="-110" charset="-128"/>
                <a:cs typeface="ＭＳ Ｐゴシック" pitchFamily="-110" charset="-128"/>
              </a:rPr>
              <a:t>Thoreau </a:t>
            </a:r>
            <a:r>
              <a:rPr lang="en-US" b="1" smtClean="0">
                <a:ea typeface="ＭＳ Ｐゴシック" pitchFamily="-110" charset="-128"/>
                <a:cs typeface="ＭＳ Ｐゴシック" pitchFamily="-110" charset="-128"/>
              </a:rPr>
              <a:t>coined the term “Civil Disobedience” </a:t>
            </a:r>
            <a:r>
              <a:rPr lang="en-US" smtClean="0">
                <a:ea typeface="ＭＳ Ｐゴシック" pitchFamily="-110" charset="-128"/>
                <a:cs typeface="ＭＳ Ｐゴシック" pitchFamily="-110" charset="-128"/>
              </a:rPr>
              <a:t>when he chose to disobey a law he considered unjust</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a:xfrm>
            <a:off x="725488" y="274638"/>
            <a:ext cx="7635875" cy="1338262"/>
          </a:xfrm>
        </p:spPr>
        <p:txBody>
          <a:bodyPr/>
          <a:lstStyle/>
          <a:p>
            <a:pPr eaLnBrk="1" hangingPunct="1"/>
            <a:r>
              <a:rPr lang="en-US" smtClean="0">
                <a:ea typeface="ＭＳ Ｐゴシック" pitchFamily="-104" charset="-128"/>
                <a:cs typeface="ＭＳ Ｐゴシック" pitchFamily="-104" charset="-128"/>
              </a:rPr>
              <a:t>Key Beliefs of Transcendentalism</a:t>
            </a:r>
          </a:p>
        </p:txBody>
      </p:sp>
      <p:sp>
        <p:nvSpPr>
          <p:cNvPr id="23555" name="Content Placeholder 2"/>
          <p:cNvSpPr>
            <a:spLocks noGrp="1"/>
          </p:cNvSpPr>
          <p:nvPr>
            <p:ph idx="1"/>
          </p:nvPr>
        </p:nvSpPr>
        <p:spPr>
          <a:xfrm>
            <a:off x="0" y="1549400"/>
            <a:ext cx="8901113" cy="4738688"/>
          </a:xfrm>
        </p:spPr>
        <p:txBody>
          <a:bodyPr/>
          <a:lstStyle/>
          <a:p>
            <a:pPr eaLnBrk="1" hangingPunct="1"/>
            <a:r>
              <a:rPr lang="en-US" b="1" smtClean="0">
                <a:ea typeface="ＭＳ Ｐゴシック" pitchFamily="-104" charset="-128"/>
                <a:cs typeface="ＭＳ Ｐゴシック" pitchFamily="-104" charset="-128"/>
              </a:rPr>
              <a:t>Natural Interconnectedness</a:t>
            </a:r>
            <a:r>
              <a:rPr lang="en-US" smtClean="0">
                <a:ea typeface="ＭＳ Ｐゴシック" pitchFamily="-104" charset="-128"/>
                <a:cs typeface="ＭＳ Ｐゴシック" pitchFamily="-104" charset="-128"/>
              </a:rPr>
              <a:t>: People and nature are connected and reflect each other. “You know your individual nature through communion with nature.” </a:t>
            </a:r>
          </a:p>
          <a:p>
            <a:pPr eaLnBrk="1" hangingPunct="1"/>
            <a:r>
              <a:rPr lang="en-US" b="1" smtClean="0">
                <a:ea typeface="ＭＳ Ｐゴシック" pitchFamily="-104" charset="-128"/>
                <a:cs typeface="ＭＳ Ｐゴシック" pitchFamily="-104" charset="-128"/>
              </a:rPr>
              <a:t>Individuality</a:t>
            </a:r>
            <a:r>
              <a:rPr lang="en-US" smtClean="0">
                <a:ea typeface="ＭＳ Ｐゴシック" pitchFamily="-104" charset="-128"/>
                <a:cs typeface="ＭＳ Ｐゴシック" pitchFamily="-104" charset="-128"/>
              </a:rPr>
              <a:t>: Be true to YOURSELF! Individuals should not conform blindly to beliefs imposed on them by society. Trust your intuition over belief systems built to control you.    </a:t>
            </a:r>
          </a:p>
          <a:p>
            <a:pPr eaLnBrk="1" hangingPunct="1"/>
            <a:r>
              <a:rPr lang="en-US" b="1" smtClean="0">
                <a:ea typeface="ＭＳ Ｐゴシック" pitchFamily="-104" charset="-128"/>
                <a:cs typeface="ＭＳ Ｐゴシック" pitchFamily="-104" charset="-128"/>
              </a:rPr>
              <a:t>Spiritual self-reliance</a:t>
            </a:r>
            <a:r>
              <a:rPr lang="en-US" smtClean="0">
                <a:ea typeface="ＭＳ Ｐゴシック" pitchFamily="-104" charset="-128"/>
                <a:cs typeface="ＭＳ Ｐゴシック" pitchFamily="-104" charset="-128"/>
              </a:rPr>
              <a:t>: Do not trust dogma or institutions.  Nothing is more sacred than the integrity of our own individual mind. “You are sacred, because your spirit holds the divine within it.  Religion or church cannot teach you about your spirit.” </a:t>
            </a:r>
          </a:p>
          <a:p>
            <a:pPr eaLnBrk="1" hangingPunct="1"/>
            <a:r>
              <a:rPr lang="en-US" i="1" smtClean="0">
                <a:ea typeface="ＭＳ Ｐゴシック" pitchFamily="-104" charset="-128"/>
                <a:cs typeface="ＭＳ Ｐゴシック" pitchFamily="-104" charset="-128"/>
              </a:rPr>
              <a:t>Explain key beliefs of transcendentalism to your partner. (AC, BD) </a:t>
            </a:r>
          </a:p>
          <a:p>
            <a:pPr eaLnBrk="1" hangingPunct="1"/>
            <a:endParaRPr lang="en-US" smtClean="0">
              <a:ea typeface="ＭＳ Ｐゴシック" pitchFamily="-104" charset="-128"/>
              <a:cs typeface="ＭＳ Ｐゴシック" pitchFamily="-10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Sentence Frames for identifying author’s </a:t>
            </a:r>
            <a:r>
              <a:rPr lang="en-US" b="1" dirty="0" smtClean="0"/>
              <a:t>main argument </a:t>
            </a:r>
            <a:r>
              <a:rPr lang="en-US" dirty="0" smtClean="0"/>
              <a:t>and </a:t>
            </a:r>
            <a:r>
              <a:rPr lang="en-US" b="1" dirty="0" smtClean="0"/>
              <a:t>purpose</a:t>
            </a:r>
            <a:r>
              <a:rPr lang="en-US" dirty="0" smtClean="0"/>
              <a:t>. </a:t>
            </a:r>
            <a:endParaRPr lang="en-US" dirty="0"/>
          </a:p>
        </p:txBody>
      </p:sp>
      <p:sp>
        <p:nvSpPr>
          <p:cNvPr id="3" name="Content Placeholder 2"/>
          <p:cNvSpPr>
            <a:spLocks noGrp="1"/>
          </p:cNvSpPr>
          <p:nvPr>
            <p:ph idx="1"/>
          </p:nvPr>
        </p:nvSpPr>
        <p:spPr>
          <a:xfrm>
            <a:off x="593300" y="1801813"/>
            <a:ext cx="8018816" cy="4324350"/>
          </a:xfrm>
        </p:spPr>
        <p:txBody>
          <a:bodyPr>
            <a:normAutofit fontScale="92500" lnSpcReduction="10000"/>
          </a:bodyPr>
          <a:lstStyle/>
          <a:p>
            <a:pPr>
              <a:buNone/>
            </a:pPr>
            <a:r>
              <a:rPr lang="en-US" b="1" dirty="0" smtClean="0"/>
              <a:t>Simple</a:t>
            </a:r>
            <a:r>
              <a:rPr lang="en-US" dirty="0" smtClean="0"/>
              <a:t>: </a:t>
            </a:r>
          </a:p>
          <a:p>
            <a:pPr>
              <a:buNone/>
            </a:pPr>
            <a:r>
              <a:rPr lang="en-US" i="1" dirty="0" smtClean="0">
                <a:solidFill>
                  <a:srgbClr val="FF0000"/>
                </a:solidFill>
              </a:rPr>
              <a:t>The article argues that ____________.</a:t>
            </a:r>
          </a:p>
          <a:p>
            <a:pPr>
              <a:buNone/>
            </a:pPr>
            <a:endParaRPr lang="en-US" dirty="0" smtClean="0"/>
          </a:p>
          <a:p>
            <a:pPr>
              <a:buNone/>
            </a:pPr>
            <a:r>
              <a:rPr lang="en-US" b="1" dirty="0" smtClean="0"/>
              <a:t>Sufficient</a:t>
            </a:r>
            <a:r>
              <a:rPr lang="en-US" dirty="0" smtClean="0"/>
              <a:t>: </a:t>
            </a:r>
          </a:p>
          <a:p>
            <a:pPr>
              <a:buNone/>
            </a:pPr>
            <a:r>
              <a:rPr lang="en-US" i="1" dirty="0" smtClean="0">
                <a:solidFill>
                  <a:srgbClr val="FF0000"/>
                </a:solidFill>
              </a:rPr>
              <a:t>According to ______, ____________.</a:t>
            </a:r>
          </a:p>
          <a:p>
            <a:pPr>
              <a:buNone/>
            </a:pPr>
            <a:endParaRPr lang="en-US" dirty="0" smtClean="0"/>
          </a:p>
          <a:p>
            <a:pPr>
              <a:buNone/>
            </a:pPr>
            <a:r>
              <a:rPr lang="en-US" b="1" dirty="0" smtClean="0"/>
              <a:t>Sophisticated</a:t>
            </a:r>
            <a:r>
              <a:rPr lang="en-US" dirty="0" smtClean="0"/>
              <a:t>: </a:t>
            </a:r>
          </a:p>
          <a:p>
            <a:pPr>
              <a:buNone/>
            </a:pPr>
            <a:r>
              <a:rPr lang="en-US" i="1" dirty="0" smtClean="0">
                <a:solidFill>
                  <a:srgbClr val="FF0000"/>
                </a:solidFill>
              </a:rPr>
              <a:t>In the article, “________,” _____ asserts _______________.</a:t>
            </a:r>
            <a:endParaRPr lang="en-US" i="1" dirty="0">
              <a:solidFill>
                <a:srgbClr val="FF0000"/>
              </a:solidFill>
            </a:endParaRPr>
          </a:p>
        </p:txBody>
      </p:sp>
    </p:spTree>
  </p:cSld>
  <p:clrMapOvr>
    <a:masterClrMapping/>
  </p:clrMapOvr>
  <mc:AlternateContent>
    <mc:Choice xmlns:mp="http://schemas.microsoft.com/office/mac/powerpoint/2008/main" Requires="mp">
      <mc:AlternateContent>
        <mc:Choice Requires="mp">
          <mp:transition spd="med">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Choice>
    <mc:Fallback>
      <mc:AlternateContent>
        <mc:Choice Requires="mp">
          <p:transition spd="med">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6239" y="2166062"/>
            <a:ext cx="3490507" cy="1338262"/>
          </a:xfrm>
        </p:spPr>
        <p:txBody>
          <a:bodyPr>
            <a:normAutofit fontScale="90000"/>
          </a:bodyPr>
          <a:lstStyle/>
          <a:p>
            <a:r>
              <a:rPr lang="en-US" b="1" dirty="0" smtClean="0"/>
              <a:t>Dialectic Journal/Says-Means-Matters </a:t>
            </a:r>
            <a:r>
              <a:rPr lang="en-US" dirty="0" smtClean="0"/>
              <a:t>to cite and analyze text</a:t>
            </a:r>
            <a:endParaRPr lang="en-US" dirty="0"/>
          </a:p>
        </p:txBody>
      </p:sp>
      <p:pic>
        <p:nvPicPr>
          <p:cNvPr id="6" name="Picture 5"/>
          <p:cNvPicPr>
            <a:picLocks noChangeAspect="1"/>
          </p:cNvPicPr>
          <p:nvPr/>
        </p:nvPicPr>
        <p:blipFill>
          <a:blip r:embed="rId2"/>
          <a:stretch>
            <a:fillRect/>
          </a:stretch>
        </p:blipFill>
        <p:spPr>
          <a:xfrm>
            <a:off x="4402890" y="333744"/>
            <a:ext cx="4485996" cy="6063039"/>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mc:AlternateContent>
    <mc:Choice xmlns:mp="http://schemas.microsoft.com/office/mac/powerpoint/2008/main" Requires="mp">
      <mc:AlternateContent>
        <mc:Choice Requires="mp">
          <mp:transition spd="med">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Choice>
    <mc:Fallback>
      <mc:AlternateContent>
        <mc:Choice Requires="mp">
          <p:transition spd="med">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a:xfrm>
            <a:off x="725488" y="274638"/>
            <a:ext cx="7635875" cy="1338262"/>
          </a:xfrm>
        </p:spPr>
        <p:txBody>
          <a:bodyPr/>
          <a:lstStyle/>
          <a:p>
            <a:pPr eaLnBrk="1" hangingPunct="1"/>
            <a:r>
              <a:rPr lang="en-US" dirty="0" smtClean="0">
                <a:ea typeface="ＭＳ Ｐゴシック" pitchFamily="-104" charset="-128"/>
                <a:cs typeface="ＭＳ Ｐゴシック" pitchFamily="-104" charset="-128"/>
              </a:rPr>
              <a:t>Find a quote that expresses Key </a:t>
            </a:r>
            <a:r>
              <a:rPr lang="en-US" dirty="0" smtClean="0">
                <a:ea typeface="ＭＳ Ｐゴシック" pitchFamily="-104" charset="-128"/>
                <a:cs typeface="ＭＳ Ｐゴシック" pitchFamily="-104" charset="-128"/>
              </a:rPr>
              <a:t>Beliefs of Transcendentalism</a:t>
            </a:r>
          </a:p>
        </p:txBody>
      </p:sp>
      <p:sp>
        <p:nvSpPr>
          <p:cNvPr id="23555" name="Content Placeholder 2"/>
          <p:cNvSpPr>
            <a:spLocks noGrp="1"/>
          </p:cNvSpPr>
          <p:nvPr>
            <p:ph idx="1"/>
          </p:nvPr>
        </p:nvSpPr>
        <p:spPr>
          <a:xfrm>
            <a:off x="324461" y="1798516"/>
            <a:ext cx="8361363" cy="3979684"/>
          </a:xfrm>
        </p:spPr>
        <p:txBody>
          <a:bodyPr/>
          <a:lstStyle/>
          <a:p>
            <a:pPr eaLnBrk="1" hangingPunct="1"/>
            <a:r>
              <a:rPr lang="en-US" b="1" dirty="0" smtClean="0">
                <a:ea typeface="ＭＳ Ｐゴシック" pitchFamily="-104" charset="-128"/>
                <a:cs typeface="ＭＳ Ｐゴシック" pitchFamily="-104" charset="-128"/>
              </a:rPr>
              <a:t>Natural Interconnectedness</a:t>
            </a:r>
            <a:r>
              <a:rPr lang="en-US" dirty="0" smtClean="0">
                <a:ea typeface="ＭＳ Ｐゴシック" pitchFamily="-104" charset="-128"/>
                <a:cs typeface="ＭＳ Ｐゴシック" pitchFamily="-104" charset="-128"/>
              </a:rPr>
              <a:t>: People and nature are connected and reflect each other. “You know your individual nature through communion with nature.” </a:t>
            </a:r>
          </a:p>
          <a:p>
            <a:pPr eaLnBrk="1" hangingPunct="1"/>
            <a:r>
              <a:rPr lang="en-US" b="1" dirty="0" smtClean="0">
                <a:ea typeface="ＭＳ Ｐゴシック" pitchFamily="-104" charset="-128"/>
                <a:cs typeface="ＭＳ Ｐゴシック" pitchFamily="-104" charset="-128"/>
              </a:rPr>
              <a:t>Individuality</a:t>
            </a:r>
            <a:r>
              <a:rPr lang="en-US" dirty="0" smtClean="0">
                <a:ea typeface="ＭＳ Ｐゴシック" pitchFamily="-104" charset="-128"/>
                <a:cs typeface="ＭＳ Ｐゴシック" pitchFamily="-104" charset="-128"/>
              </a:rPr>
              <a:t>: Be true to YOURSELF! Individuals should not conform blindly to beliefs imposed on them by society. Trust your intuition over belief systems built to control you.    </a:t>
            </a:r>
          </a:p>
          <a:p>
            <a:pPr eaLnBrk="1" hangingPunct="1"/>
            <a:r>
              <a:rPr lang="en-US" b="1" dirty="0" smtClean="0">
                <a:ea typeface="ＭＳ Ｐゴシック" pitchFamily="-104" charset="-128"/>
                <a:cs typeface="ＭＳ Ｐゴシック" pitchFamily="-104" charset="-128"/>
              </a:rPr>
              <a:t>Spiritual self-reliance</a:t>
            </a:r>
            <a:r>
              <a:rPr lang="en-US" dirty="0" smtClean="0">
                <a:ea typeface="ＭＳ Ｐゴシック" pitchFamily="-104" charset="-128"/>
                <a:cs typeface="ＭＳ Ｐゴシック" pitchFamily="-104" charset="-128"/>
              </a:rPr>
              <a:t>: Do not trust dogma or institutions.  Nothing is more sacred than the integrity of our own individual mind. “You are sacred, because your spirit holds the divine within it.  Religion or church cannot teach you about your spirit.”</a:t>
            </a:r>
            <a:r>
              <a:rPr lang="en-US" dirty="0" smtClean="0">
                <a:ea typeface="ＭＳ Ｐゴシック" pitchFamily="-104" charset="-128"/>
                <a:cs typeface="ＭＳ Ｐゴシック" pitchFamily="-104" charset="-128"/>
              </a:rPr>
              <a:t> </a:t>
            </a:r>
            <a:r>
              <a:rPr lang="en-US" i="1" dirty="0" smtClean="0">
                <a:ea typeface="ＭＳ Ｐゴシック" pitchFamily="-104" charset="-128"/>
                <a:cs typeface="ＭＳ Ｐゴシック" pitchFamily="-104" charset="-128"/>
              </a:rPr>
              <a:t> </a:t>
            </a:r>
            <a:endParaRPr lang="en-US" i="1" dirty="0" smtClean="0">
              <a:ea typeface="ＭＳ Ｐゴシック" pitchFamily="-104" charset="-128"/>
              <a:cs typeface="ＭＳ Ｐゴシック" pitchFamily="-104" charset="-128"/>
            </a:endParaRPr>
          </a:p>
          <a:p>
            <a:pPr eaLnBrk="1" hangingPunct="1"/>
            <a:endParaRPr lang="en-US" dirty="0" smtClean="0">
              <a:ea typeface="ＭＳ Ｐゴシック" pitchFamily="-104" charset="-128"/>
              <a:cs typeface="ＭＳ Ｐゴシック" pitchFamily="-104" charset="-12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Tradition">
  <a:themeElements>
    <a:clrScheme name="Tradition">
      <a:dk1>
        <a:srgbClr val="FFFFFF"/>
      </a:dk1>
      <a:lt1>
        <a:srgbClr val="000000"/>
      </a:lt1>
      <a:dk2>
        <a:srgbClr val="D28E11"/>
      </a:dk2>
      <a:lt2>
        <a:srgbClr val="F2E2AB"/>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majorFont>
      <a:minorFont>
        <a:latin typeface="Candara"/>
        <a:ea typeface=""/>
        <a:cs typeface=""/>
        <a:font script="Jpan" typeface="メイリオ"/>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10867</TotalTime>
  <Words>747</Words>
  <Application>Microsoft Macintosh PowerPoint</Application>
  <PresentationFormat>On-screen Show (4:3)</PresentationFormat>
  <Paragraphs>56</Paragraphs>
  <Slides>13</Slides>
  <Notes>7</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13</vt:i4>
      </vt:variant>
    </vt:vector>
  </HeadingPairs>
  <TitlesOfParts>
    <vt:vector size="19" baseType="lpstr">
      <vt:lpstr>Arial</vt:lpstr>
      <vt:lpstr>ＭＳ Ｐゴシック</vt:lpstr>
      <vt:lpstr>Candara</vt:lpstr>
      <vt:lpstr>Wingdings</vt:lpstr>
      <vt:lpstr>Calibri</vt:lpstr>
      <vt:lpstr>Tradition</vt:lpstr>
      <vt:lpstr>Literary Term: APHORISM</vt:lpstr>
      <vt:lpstr>Thoreau Transcendentalism</vt:lpstr>
      <vt:lpstr>Thoreau and the Politics of Transcendentalism</vt:lpstr>
      <vt:lpstr>After you watch preview video, use circle map info to write background paragraph.  </vt:lpstr>
      <vt:lpstr>How does Thoreau fit into Transcendentalism?</vt:lpstr>
      <vt:lpstr>Key Beliefs of Transcendentalism</vt:lpstr>
      <vt:lpstr>Sentence Frames for identifying author’s main argument and purpose. </vt:lpstr>
      <vt:lpstr>Dialectic Journal/Says-Means-Matters to cite and analyze text</vt:lpstr>
      <vt:lpstr>Find a quote that expresses Key Beliefs of Transcendentalism</vt:lpstr>
      <vt:lpstr>Summary Template to identify main idea and key details.  </vt:lpstr>
      <vt:lpstr>What is Paradox?</vt:lpstr>
      <vt:lpstr>Slide 12</vt:lpstr>
      <vt:lpstr>Reflection: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Romanticism 1800-1860</dc:title>
  <dc:creator>Adriana Alba</dc:creator>
  <cp:lastModifiedBy>gghs</cp:lastModifiedBy>
  <cp:revision>30</cp:revision>
  <dcterms:created xsi:type="dcterms:W3CDTF">2014-12-02T20:09:31Z</dcterms:created>
  <dcterms:modified xsi:type="dcterms:W3CDTF">2014-12-02T20:25:03Z</dcterms:modified>
</cp:coreProperties>
</file>