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67" r:id="rId4"/>
    <p:sldId id="271" r:id="rId5"/>
    <p:sldId id="268" r:id="rId6"/>
    <p:sldId id="272" r:id="rId7"/>
    <p:sldId id="273" r:id="rId8"/>
    <p:sldId id="269" r:id="rId9"/>
    <p:sldId id="274" r:id="rId10"/>
    <p:sldId id="259" r:id="rId11"/>
    <p:sldId id="260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5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1/9/15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1/9/15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1/9/15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0AF61-EB58-4045-9DE5-CC1B566077FB}" type="datetimeFigureOut">
              <a:rPr lang="en-US" smtClean="0"/>
              <a:pPr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376296" y="385704"/>
            <a:ext cx="8250297" cy="6190074"/>
          </a:xfrm>
          <a:prstGeom prst="frame">
            <a:avLst>
              <a:gd name="adj1" fmla="val 4553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outerShdw blurRad="40000" dist="1626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6793" y="5121923"/>
            <a:ext cx="7777440" cy="6924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/>
                <a:cs typeface="Engravers MT"/>
              </a:rPr>
              <a:t>The Synthesis Essay</a:t>
            </a:r>
            <a:endParaRPr lang="en-US" sz="3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ngravers MT"/>
              <a:cs typeface="Engravers MT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med">
        <mp:cube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 UltraLight"/>
                <a:cs typeface="Helvetica Neue UltraLight"/>
              </a:rPr>
              <a:t>Part 2: THESIS STATEMENT</a:t>
            </a:r>
            <a:endParaRPr lang="en-US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lvetica Neue UltraLight"/>
              <a:cs typeface="Helvetica Neue Ultra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20" y="1007642"/>
            <a:ext cx="4177804" cy="5135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349" y="1143000"/>
            <a:ext cx="4315157" cy="4798138"/>
          </a:xfrm>
          <a:prstGeom prst="rect">
            <a:avLst/>
          </a:prstGeom>
        </p:spPr>
      </p:pic>
    </p:spTree>
  </p:cSld>
  <p:clrMapOvr>
    <a:masterClrMapping/>
  </p:clrMapOvr>
  <mc:AlternateContent xmlns:mp="http://schemas.microsoft.com/office/mac/powerpoint/2008/main">
    <mc:Choice Requires="mp">
      <mp:transition spd="med">
        <mp:cube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656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 UltraLight"/>
                <a:cs typeface="Helvetica Neue UltraLight"/>
              </a:rPr>
              <a:t>The Outline!</a:t>
            </a:r>
            <a:endParaRPr lang="en-US" sz="6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lvetica Neue UltraLight"/>
              <a:cs typeface="Helvetica Neue Ultra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28344"/>
            <a:ext cx="91439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Paragraph 1: INTRODUCE SUBJECT &amp; ANSWER PROMPT QUESTION</a:t>
            </a:r>
          </a:p>
          <a:p>
            <a:r>
              <a:rPr lang="en-US" sz="3200" dirty="0" smtClean="0"/>
              <a:t>Paragraph 2: Decide on TOPIC &amp; Create a TOPIC Question &amp; Outline using TIE-</a:t>
            </a:r>
            <a:r>
              <a:rPr lang="en-US" sz="3200" dirty="0" smtClean="0"/>
              <a:t>AC GUIDING QUESTIONS</a:t>
            </a:r>
          </a:p>
          <a:p>
            <a:r>
              <a:rPr lang="en-US" sz="3200" dirty="0" smtClean="0"/>
              <a:t>Paragraph 3: Decide on TOPIC &amp; Create a TOPIC Question &amp; Outline using TIE-</a:t>
            </a:r>
            <a:r>
              <a:rPr lang="en-US" sz="3200" dirty="0" smtClean="0"/>
              <a:t>AC GUIDING QUESTIONS</a:t>
            </a:r>
          </a:p>
          <a:p>
            <a:r>
              <a:rPr lang="en-US" sz="3200" dirty="0" smtClean="0"/>
              <a:t>Paragraph 4: Decide on TOPIC &amp; Create a TOPIC Question &amp; Outline using TIE-</a:t>
            </a:r>
            <a:r>
              <a:rPr lang="en-US" sz="3200" dirty="0" smtClean="0"/>
              <a:t>AC GUIDING QUESTIONS</a:t>
            </a:r>
          </a:p>
          <a:p>
            <a:r>
              <a:rPr lang="en-US" sz="3200" dirty="0" smtClean="0"/>
              <a:t>Paragraph 5: CONCLUDE 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med">
        <mp:cube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43150"/>
          </a:xfrm>
        </p:spPr>
        <p:txBody>
          <a:bodyPr>
            <a:normAutofit/>
          </a:bodyPr>
          <a:lstStyle/>
          <a:p>
            <a:pPr algn="l"/>
            <a:r>
              <a:rPr lang="en-US" sz="12000" b="1" dirty="0" smtClean="0">
                <a:latin typeface="Helvetica Neue"/>
                <a:cs typeface="Helvetica Neue"/>
              </a:rPr>
              <a:t>Final </a:t>
            </a:r>
            <a:r>
              <a:rPr lang="en-US" sz="12000" dirty="0" smtClean="0">
                <a:latin typeface="Helvetica Neue Light"/>
                <a:cs typeface="Helvetica Neue Light"/>
              </a:rPr>
              <a:t>Draft </a:t>
            </a:r>
            <a:r>
              <a:rPr lang="en-US" sz="9556" dirty="0" smtClean="0">
                <a:latin typeface="Helvetica Neue"/>
                <a:cs typeface="Helvetica Neue"/>
              </a:rPr>
              <a:t/>
            </a:r>
            <a:br>
              <a:rPr lang="en-US" sz="9556" dirty="0" smtClean="0">
                <a:latin typeface="Helvetica Neue"/>
                <a:cs typeface="Helvetica Neue"/>
              </a:rPr>
            </a:br>
            <a:r>
              <a:rPr lang="en-US" sz="7400" smtClean="0">
                <a:latin typeface="Helvetica Neue"/>
                <a:cs typeface="Helvetica Neue"/>
              </a:rPr>
              <a:t>Due:</a:t>
            </a:r>
            <a:endParaRPr lang="en-US" sz="6500" dirty="0">
              <a:solidFill>
                <a:srgbClr val="FF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Stencil"/>
              <a:cs typeface="Stencil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med">
        <mp:cube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69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 UltraLight"/>
                <a:cs typeface="Helvetica Neue UltraLight"/>
              </a:rPr>
              <a:t>Objective</a:t>
            </a:r>
            <a:endParaRPr lang="en-US" sz="69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lvetica Neue UltraLight"/>
              <a:cs typeface="Helvetica Neue Ultra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completing notes on the basic parts of a an academic essay, and evaluating sample THESIS statements students will be able to:</a:t>
            </a:r>
          </a:p>
          <a:p>
            <a:pPr lvl="1"/>
            <a:r>
              <a:rPr lang="en-US" dirty="0" smtClean="0"/>
              <a:t>Create a focused </a:t>
            </a:r>
            <a:r>
              <a:rPr lang="en-US" dirty="0" smtClean="0"/>
              <a:t>and </a:t>
            </a:r>
            <a:r>
              <a:rPr lang="en-US" dirty="0" smtClean="0"/>
              <a:t>clear THESIS STATEMENT;</a:t>
            </a:r>
          </a:p>
          <a:p>
            <a:pPr lvl="1"/>
            <a:r>
              <a:rPr lang="en-US" dirty="0" smtClean="0"/>
              <a:t>Complete a THOROUGH OUTLINE that identifies guiding questions that will be answered in the essay</a:t>
            </a:r>
          </a:p>
          <a:p>
            <a:pPr lvl="1"/>
            <a:r>
              <a:rPr lang="en-US" dirty="0" smtClean="0"/>
              <a:t>Use the outline to write synthesis essay.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med">
        <mp:cube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500" dirty="0" smtClean="0">
                <a:latin typeface="Helvetica Neue UltraLight"/>
                <a:cs typeface="Helvetica Neue UltraLight"/>
              </a:rPr>
              <a:t>Introduction:</a:t>
            </a:r>
            <a:endParaRPr lang="en-US" sz="6500" dirty="0">
              <a:latin typeface="Helvetica Neue UltraLight"/>
              <a:cs typeface="Helvetica Neue Ultra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A</a:t>
            </a:r>
            <a:r>
              <a:rPr lang="en-US" dirty="0" smtClean="0">
                <a:solidFill>
                  <a:srgbClr val="FF0000"/>
                </a:solidFill>
                <a:latin typeface="Helvetica Neue"/>
                <a:cs typeface="Helvetica Neue"/>
              </a:rPr>
              <a:t>ttention Getter</a:t>
            </a:r>
            <a:r>
              <a:rPr lang="en-US" dirty="0" smtClean="0">
                <a:latin typeface="Helvetica Neue"/>
                <a:cs typeface="Helvetica Neue"/>
              </a:rPr>
              <a:t>: Introduce the topic that the prompt asks you to explore.</a:t>
            </a:r>
          </a:p>
          <a:p>
            <a:pPr>
              <a:buNone/>
            </a:pPr>
            <a:r>
              <a:rPr lang="en-US" dirty="0" smtClean="0">
                <a:latin typeface="Helvetica Neue"/>
                <a:cs typeface="Helvetica Neue"/>
              </a:rPr>
              <a:t>	</a:t>
            </a: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Helvetica Neue"/>
                <a:cs typeface="Helvetica Neue"/>
              </a:rPr>
              <a:t>ecessary Background</a:t>
            </a:r>
            <a:r>
              <a:rPr lang="en-US" dirty="0" smtClean="0">
                <a:latin typeface="Helvetica Neue"/>
                <a:cs typeface="Helvetica Neue"/>
              </a:rPr>
              <a:t>: Introduce the </a:t>
            </a:r>
            <a:r>
              <a:rPr lang="en-US" b="1" dirty="0" smtClean="0">
                <a:latin typeface="Helvetica Neue"/>
                <a:cs typeface="Helvetica Neue"/>
              </a:rPr>
              <a:t>texts </a:t>
            </a:r>
            <a:r>
              <a:rPr lang="en-US" dirty="0" smtClean="0">
                <a:latin typeface="Helvetica Neue"/>
                <a:cs typeface="Helvetica Neue"/>
              </a:rPr>
              <a:t>that are being explored to understand the topic. Include full name of author title of text and paraphrase necessary background.  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Helvetica Neue"/>
                <a:cs typeface="Helvetica Neue"/>
              </a:rPr>
              <a:t>hesis Statement</a:t>
            </a:r>
            <a:r>
              <a:rPr lang="en-US" dirty="0" smtClean="0">
                <a:latin typeface="Helvetica Neue"/>
                <a:cs typeface="Helvetica Neue"/>
              </a:rPr>
              <a:t>: Directly answer the prompt’s central question.</a:t>
            </a:r>
            <a:endParaRPr lang="en-US" dirty="0">
              <a:latin typeface="Helvetica Neue"/>
              <a:cs typeface="Helvetica Neue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med">
        <mp:cube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78" y="274637"/>
            <a:ext cx="8053221" cy="5874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3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 UltraLight"/>
                <a:cs typeface="Helvetica Neue UltraLight"/>
              </a:rPr>
              <a:t>Body Paragraphs:</a:t>
            </a:r>
            <a:endParaRPr lang="en-US" sz="53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lvetica Neue UltraLight"/>
              <a:cs typeface="Helvetica Neue Ultra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2898"/>
            <a:ext cx="8229600" cy="600741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T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opic Sentence</a:t>
            </a:r>
            <a:r>
              <a:rPr lang="en-US" dirty="0" smtClean="0">
                <a:latin typeface="Helvetica Neue"/>
                <a:cs typeface="Helvetica Neue"/>
              </a:rPr>
              <a:t>: </a:t>
            </a:r>
          </a:p>
          <a:p>
            <a:pPr>
              <a:buNone/>
            </a:pPr>
            <a:r>
              <a:rPr lang="en-US" dirty="0" smtClean="0">
                <a:latin typeface="Helvetica Neue"/>
                <a:cs typeface="Helvetica Neue"/>
              </a:rPr>
              <a:t>	Announces point to be made to support the THESIS statement.  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ntroduction to evidence</a:t>
            </a:r>
            <a:r>
              <a:rPr lang="en-US" dirty="0" smtClean="0">
                <a:latin typeface="Helvetica Neue"/>
                <a:cs typeface="Helvetica Neue"/>
              </a:rPr>
              <a:t>: </a:t>
            </a:r>
          </a:p>
          <a:p>
            <a:pPr>
              <a:buNone/>
            </a:pPr>
            <a:r>
              <a:rPr lang="en-US" dirty="0" smtClean="0">
                <a:latin typeface="Helvetica Neue"/>
                <a:cs typeface="Helvetica Neue"/>
              </a:rPr>
              <a:t>	Explain and elaborate on your point and set the context for evidence you will use by </a:t>
            </a:r>
            <a:r>
              <a:rPr lang="en-US" b="1" dirty="0" smtClean="0">
                <a:latin typeface="Helvetica Neue"/>
                <a:cs typeface="Helvetica Neue"/>
              </a:rPr>
              <a:t>paraphrasing events</a:t>
            </a:r>
            <a:r>
              <a:rPr lang="en-US" dirty="0" smtClean="0">
                <a:latin typeface="Helvetica Neue"/>
                <a:cs typeface="Helvetica Neue"/>
              </a:rPr>
              <a:t>.  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E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vidence</a:t>
            </a:r>
            <a:r>
              <a:rPr lang="en-US" dirty="0" smtClean="0">
                <a:latin typeface="Helvetica Neue"/>
                <a:cs typeface="Helvetica Neue"/>
              </a:rPr>
              <a:t> Follow up with </a:t>
            </a:r>
            <a:r>
              <a:rPr lang="en-US" u="sng" dirty="0" smtClean="0">
                <a:latin typeface="Helvetica Neue"/>
                <a:cs typeface="Helvetica Neue"/>
              </a:rPr>
              <a:t>at least one quote.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A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nalysis</a:t>
            </a:r>
            <a:r>
              <a:rPr lang="en-US" dirty="0" smtClean="0">
                <a:latin typeface="Helvetica Neue"/>
                <a:cs typeface="Helvetica Neue"/>
              </a:rPr>
              <a:t>:  What does the evidence/example </a:t>
            </a:r>
            <a:r>
              <a:rPr lang="en-US" b="1" dirty="0" smtClean="0">
                <a:latin typeface="Helvetica Neue"/>
                <a:cs typeface="Helvetica Neue"/>
              </a:rPr>
              <a:t>mean/signify/ denote/ indicate/ suggest?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C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ommentary</a:t>
            </a:r>
            <a:r>
              <a:rPr lang="en-US" dirty="0" smtClean="0">
                <a:latin typeface="Helvetica Neue"/>
                <a:cs typeface="Helvetica Neue"/>
              </a:rPr>
              <a:t>: What does the evidence/example reveal/ prove/illustrate about the overall topic?</a:t>
            </a:r>
            <a:endParaRPr lang="en-US" dirty="0">
              <a:latin typeface="Helvetica Neue"/>
              <a:cs typeface="Helvetica Neue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med">
        <mp:cube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8"/>
            <a:ext cx="4832571" cy="5016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638" y="147065"/>
            <a:ext cx="4156016" cy="5979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51" y="274638"/>
            <a:ext cx="4453531" cy="6177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582" y="274638"/>
            <a:ext cx="4355344" cy="6177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1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 UltraLight"/>
                <a:cs typeface="Helvetica Neue UltraLight"/>
              </a:rPr>
              <a:t>Conclusion</a:t>
            </a:r>
            <a:endParaRPr lang="en-US" sz="61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lvetica Neue UltraLight"/>
              <a:cs typeface="Helvetica Neue Ultra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2898"/>
            <a:ext cx="8229600" cy="60074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R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estate thesis</a:t>
            </a:r>
            <a:r>
              <a:rPr lang="en-US" dirty="0" smtClean="0">
                <a:latin typeface="Helvetica Neue"/>
                <a:cs typeface="Helvetica Neue"/>
              </a:rPr>
              <a:t>: Remind the reader what your essay just demonstrated or proved.</a:t>
            </a:r>
          </a:p>
          <a:p>
            <a:pPr>
              <a:buNone/>
            </a:pPr>
            <a:r>
              <a:rPr lang="en-US" dirty="0" smtClean="0">
                <a:latin typeface="Helvetica Neue"/>
                <a:cs typeface="Helvetica Neue"/>
              </a:rPr>
              <a:t>	</a:t>
            </a: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R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eview evidence</a:t>
            </a:r>
            <a:r>
              <a:rPr lang="en-US" dirty="0" smtClean="0">
                <a:latin typeface="Helvetica Neue"/>
                <a:cs typeface="Helvetica Neue"/>
              </a:rPr>
              <a:t>: </a:t>
            </a:r>
          </a:p>
          <a:p>
            <a:pPr>
              <a:buNone/>
            </a:pPr>
            <a:r>
              <a:rPr lang="en-US" dirty="0" smtClean="0">
                <a:latin typeface="Helvetica Neue"/>
                <a:cs typeface="Helvetica Neue"/>
              </a:rPr>
              <a:t>	Paraphrase points and evidence used to prove the thesis statement.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R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elate</a:t>
            </a:r>
            <a:r>
              <a:rPr lang="en-US" dirty="0" smtClean="0">
                <a:latin typeface="Helvetica Neue"/>
                <a:cs typeface="Helvetica Neue"/>
              </a:rPr>
              <a:t>: How do the texts studied and topic help us understand contemporary American identity and culture? </a:t>
            </a:r>
            <a:endParaRPr lang="en-US" b="1" dirty="0" smtClean="0">
              <a:latin typeface="Helvetica Neue"/>
              <a:cs typeface="Helvetica Neue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med">
        <mp:cube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44972"/>
            <a:ext cx="8690280" cy="4687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333</Words>
  <Application>Microsoft Macintosh PowerPoint</Application>
  <PresentationFormat>On-screen Show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Objective</vt:lpstr>
      <vt:lpstr>Introduction:</vt:lpstr>
      <vt:lpstr>Slide 4</vt:lpstr>
      <vt:lpstr>Body Paragraphs:</vt:lpstr>
      <vt:lpstr>Slide 6</vt:lpstr>
      <vt:lpstr>Slide 7</vt:lpstr>
      <vt:lpstr>Conclusion</vt:lpstr>
      <vt:lpstr>Slide 9</vt:lpstr>
      <vt:lpstr>Part 2: THESIS STATEMENT</vt:lpstr>
      <vt:lpstr>The Outline!</vt:lpstr>
      <vt:lpstr>Final Draft  Due: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 Revision Guide</dc:title>
  <dc:creator>gghs</dc:creator>
  <cp:lastModifiedBy>adriana alba</cp:lastModifiedBy>
  <cp:revision>12</cp:revision>
  <dcterms:created xsi:type="dcterms:W3CDTF">2015-01-09T20:50:59Z</dcterms:created>
  <dcterms:modified xsi:type="dcterms:W3CDTF">2015-01-09T22:59:56Z</dcterms:modified>
</cp:coreProperties>
</file>