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E6FE-CA67-3D43-9DA0-998F6FDA4579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7B86E-DEDE-0047-81A6-D8D46152B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0F74-8EBD-AC44-ADC9-43AA919248A1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…with “Liberty” and “Justice” for </a:t>
            </a:r>
            <a:r>
              <a:rPr lang="en-US" u="sng" dirty="0" smtClean="0">
                <a:latin typeface="Snell Roundhand Black"/>
                <a:cs typeface="Snell Roundhand Black"/>
              </a:rPr>
              <a:t>ALL</a:t>
            </a:r>
            <a:r>
              <a:rPr lang="en-US" dirty="0" smtClean="0">
                <a:latin typeface="Snell Roundhand Black"/>
                <a:cs typeface="Snell Roundhand Black"/>
              </a:rPr>
              <a:t>?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86200"/>
            <a:ext cx="7954127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OBJECTIVE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: By completing notes on Rhetorical Triangle students will be able to define the strategies used by writers to communicate their views and opinions on (</a:t>
            </a:r>
            <a:r>
              <a:rPr lang="en-US" dirty="0" err="1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.</a:t>
            </a:r>
            <a:endParaRPr lang="en-US" dirty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2057400" y="163513"/>
            <a:ext cx="5562600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entury Gothic" charset="0"/>
              </a:rPr>
              <a:t>Rhetorical Devices or Persuasive Strategies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76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LOGICAL APPEALS </a:t>
            </a:r>
          </a:p>
          <a:p>
            <a:pPr algn="ctr"/>
            <a:r>
              <a:rPr lang="en-US" sz="1400">
                <a:latin typeface="Century Gothic" charset="0"/>
              </a:rPr>
              <a:t>a.k.a. LOGOS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33528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EMOTIONAL APPEALS</a:t>
            </a:r>
          </a:p>
          <a:p>
            <a:pPr algn="ctr"/>
            <a:r>
              <a:rPr lang="en-US" sz="1400">
                <a:latin typeface="Century Gothic" charset="0"/>
              </a:rPr>
              <a:t>a.k.a. PATHOS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6553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ETHICAL APPEALS</a:t>
            </a:r>
          </a:p>
          <a:p>
            <a:pPr algn="ctr"/>
            <a:r>
              <a:rPr lang="en-US" sz="1400">
                <a:latin typeface="Century Gothic" charset="0"/>
              </a:rPr>
              <a:t>a.k.a. ETHOS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867694" y="724694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4569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4287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76200" y="1914525"/>
            <a:ext cx="2438400" cy="739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entury Gothic" charset="0"/>
              </a:rPr>
              <a:t>Using </a:t>
            </a:r>
            <a:r>
              <a:rPr lang="en-US" sz="1400" b="1" dirty="0">
                <a:latin typeface="Century Gothic" charset="0"/>
              </a:rPr>
              <a:t>facts </a:t>
            </a:r>
            <a:r>
              <a:rPr lang="en-US" sz="1400" dirty="0">
                <a:latin typeface="Century Gothic" charset="0"/>
              </a:rPr>
              <a:t>and </a:t>
            </a:r>
            <a:r>
              <a:rPr lang="en-US" sz="1400" b="1" dirty="0">
                <a:latin typeface="Century Gothic" charset="0"/>
              </a:rPr>
              <a:t>logic </a:t>
            </a:r>
            <a:r>
              <a:rPr lang="en-US" sz="1400" dirty="0">
                <a:latin typeface="Century Gothic" charset="0"/>
              </a:rPr>
              <a:t>to convince audience.</a:t>
            </a:r>
          </a:p>
          <a:p>
            <a:pPr algn="ctr"/>
            <a:endParaRPr lang="en-US" sz="1400" dirty="0">
              <a:latin typeface="Century Gothic" charset="0"/>
            </a:endParaRP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3352800" y="1905000"/>
            <a:ext cx="2438400" cy="738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emotions </a:t>
            </a:r>
            <a:r>
              <a:rPr lang="en-US" sz="1400">
                <a:latin typeface="Century Gothic" charset="0"/>
              </a:rPr>
              <a:t>to convince the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9" name="TextBox 23"/>
          <p:cNvSpPr txBox="1">
            <a:spLocks noChangeArrowheads="1"/>
          </p:cNvSpPr>
          <p:nvPr/>
        </p:nvSpPr>
        <p:spPr bwMode="auto">
          <a:xfrm>
            <a:off x="6553200" y="1905000"/>
            <a:ext cx="2438400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entury Gothic" charset="0"/>
              </a:rPr>
              <a:t>Establish </a:t>
            </a:r>
            <a:r>
              <a:rPr lang="en-US" sz="1400" b="1" dirty="0">
                <a:latin typeface="Century Gothic" charset="0"/>
              </a:rPr>
              <a:t>credibility </a:t>
            </a:r>
            <a:r>
              <a:rPr lang="en-US" sz="1400" dirty="0">
                <a:latin typeface="Century Gothic" charset="0"/>
              </a:rPr>
              <a:t>and appeal to your readers’ </a:t>
            </a:r>
            <a:r>
              <a:rPr lang="en-US" sz="1400" b="1" dirty="0">
                <a:latin typeface="Century Gothic" charset="0"/>
              </a:rPr>
              <a:t>ethics and/</a:t>
            </a:r>
            <a:r>
              <a:rPr lang="en-US" sz="1400" dirty="0">
                <a:latin typeface="Century Gothic" charset="0"/>
              </a:rPr>
              <a:t>or </a:t>
            </a:r>
            <a:r>
              <a:rPr lang="en-US" sz="1400" b="1" dirty="0">
                <a:latin typeface="Century Gothic" charset="0"/>
              </a:rPr>
              <a:t>moral values</a:t>
            </a:r>
            <a:r>
              <a:rPr lang="en-US" sz="1400" dirty="0">
                <a:latin typeface="Century Gothic" charset="0"/>
              </a:rPr>
              <a:t>.</a:t>
            </a:r>
          </a:p>
        </p:txBody>
      </p:sp>
      <p:sp>
        <p:nvSpPr>
          <p:cNvPr id="22540" name="TextBox 24"/>
          <p:cNvSpPr txBox="1">
            <a:spLocks noChangeArrowheads="1"/>
          </p:cNvSpPr>
          <p:nvPr/>
        </p:nvSpPr>
        <p:spPr bwMode="auto">
          <a:xfrm>
            <a:off x="76200" y="3263900"/>
            <a:ext cx="24384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A snickers bar is 280 calories.  4 out 5 doctors agree that eating one daily is not very healthy. </a:t>
            </a:r>
          </a:p>
          <a:p>
            <a:pPr algn="ctr"/>
            <a:r>
              <a:rPr lang="en-US" sz="1400">
                <a:latin typeface="Century Gothic" charset="0"/>
              </a:rPr>
              <a:t>   </a:t>
            </a:r>
          </a:p>
        </p:txBody>
      </p:sp>
      <p:sp>
        <p:nvSpPr>
          <p:cNvPr id="22541" name="TextBox 25"/>
          <p:cNvSpPr txBox="1">
            <a:spLocks noChangeArrowheads="1"/>
          </p:cNvSpPr>
          <p:nvPr/>
        </p:nvSpPr>
        <p:spPr bwMode="auto">
          <a:xfrm>
            <a:off x="3352800" y="32766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Your donation will help this puppy find a safe loving home and have a chance at a bright future.</a:t>
            </a:r>
          </a:p>
        </p:txBody>
      </p: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6553200" y="32639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Believe me, I have been through your struggle and I know what it is like to be unemployed. </a:t>
            </a:r>
          </a:p>
        </p:txBody>
      </p:sp>
      <p:cxnSp>
        <p:nvCxnSpPr>
          <p:cNvPr id="28" name="Straight Connector 27"/>
          <p:cNvCxnSpPr>
            <a:endCxn id="22537" idx="0"/>
          </p:cNvCxnSpPr>
          <p:nvPr/>
        </p:nvCxnSpPr>
        <p:spPr>
          <a:xfrm rot="5400000">
            <a:off x="1062831" y="1680369"/>
            <a:ext cx="4667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540" idx="0"/>
          </p:cNvCxnSpPr>
          <p:nvPr/>
        </p:nvCxnSpPr>
        <p:spPr>
          <a:xfrm rot="5400000">
            <a:off x="992981" y="2959894"/>
            <a:ext cx="6064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40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858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44194" y="2969419"/>
            <a:ext cx="6064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412038" y="3065463"/>
            <a:ext cx="4143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49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4876800"/>
            <a:ext cx="132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3075" y="4800600"/>
            <a:ext cx="1597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445" y="602594"/>
            <a:ext cx="4461030" cy="5553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488" y="194685"/>
            <a:ext cx="4153098" cy="677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“Am I not a man and a brother?”</a:t>
            </a:r>
          </a:p>
          <a:p>
            <a:r>
              <a:rPr lang="en-US" dirty="0" smtClean="0"/>
              <a:t>By Josiah Wedgwood</a:t>
            </a:r>
          </a:p>
          <a:p>
            <a:endParaRPr lang="en-US" dirty="0" smtClean="0"/>
          </a:p>
          <a:p>
            <a:r>
              <a:rPr lang="en-US" dirty="0" smtClean="0"/>
              <a:t>What argument is being made about justice by the image?</a:t>
            </a:r>
            <a:endParaRPr lang="en-US" sz="2400" b="1" i="1" dirty="0" smtClean="0">
              <a:solidFill>
                <a:prstClr val="blac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____ suggests ____ because ____.</a:t>
            </a:r>
          </a:p>
          <a:p>
            <a:pPr lvl="1" eaLnBrk="0" hangingPunct="0">
              <a:buFontTx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____ argues ____ . For example, ___.</a:t>
            </a:r>
          </a:p>
          <a:p>
            <a:pPr lvl="1" eaLnBrk="0" hangingPunct="0">
              <a:buFontTx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___ considers ___ to ___ because ___.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Find an example of:</a:t>
            </a:r>
          </a:p>
          <a:p>
            <a:pPr lvl="1" eaLnBrk="0" hangingPunct="0"/>
            <a:r>
              <a:rPr lang="en-US" b="1" i="1" dirty="0" smtClean="0">
                <a:solidFill>
                  <a:prstClr val="black"/>
                </a:solidFill>
                <a:ea typeface="ＭＳ Ｐゴシック" charset="0"/>
              </a:rPr>
              <a:t>Ethos</a:t>
            </a:r>
            <a:r>
              <a:rPr lang="en-US" i="1" dirty="0" smtClean="0">
                <a:solidFill>
                  <a:prstClr val="black"/>
                </a:solidFill>
                <a:ea typeface="ＭＳ Ｐゴシック" charset="0"/>
              </a:rPr>
              <a:t>: What makes the argument credible? </a:t>
            </a:r>
          </a:p>
          <a:p>
            <a:pPr lvl="1" eaLnBrk="0" hangingPunct="0"/>
            <a:r>
              <a:rPr lang="en-US" b="1" i="1" dirty="0" smtClean="0">
                <a:solidFill>
                  <a:prstClr val="black"/>
                </a:solidFill>
                <a:ea typeface="ＭＳ Ｐゴシック" charset="0"/>
              </a:rPr>
              <a:t>Pathos</a:t>
            </a:r>
            <a:r>
              <a:rPr lang="en-US" i="1" dirty="0" smtClean="0">
                <a:solidFill>
                  <a:prstClr val="black"/>
                </a:solidFill>
                <a:ea typeface="ＭＳ Ｐゴシック" charset="0"/>
              </a:rPr>
              <a:t>: What emotions does the image inspire? How does the image inspire such emotions?</a:t>
            </a:r>
          </a:p>
          <a:p>
            <a:pPr lvl="1" eaLnBrk="0" hangingPunct="0"/>
            <a:r>
              <a:rPr lang="en-US" b="1" i="1" dirty="0" smtClean="0">
                <a:solidFill>
                  <a:prstClr val="black"/>
                </a:solidFill>
                <a:ea typeface="ＭＳ Ｐゴシック" charset="0"/>
              </a:rPr>
              <a:t>Logos</a:t>
            </a:r>
            <a:r>
              <a:rPr lang="en-US" i="1" dirty="0" smtClean="0">
                <a:solidFill>
                  <a:prstClr val="black"/>
                </a:solidFill>
                <a:ea typeface="ＭＳ Ｐゴシック" charset="0"/>
              </a:rPr>
              <a:t>: What Logical argument is being made by the image? (facts, statistics, rhetorical questions, etc.)</a:t>
            </a:r>
          </a:p>
          <a:p>
            <a:pPr lvl="1" eaLnBrk="0" hangingPunct="0"/>
            <a:endParaRPr lang="en-US" i="1" dirty="0" smtClean="0">
              <a:solidFill>
                <a:prstClr val="black"/>
              </a:solidFill>
              <a:ea typeface="ＭＳ Ｐゴシック" charset="0"/>
            </a:endParaRPr>
          </a:p>
          <a:p>
            <a:pPr lvl="1" eaLnBrk="0" hangingPunct="0"/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Evaluate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:  What do you think made the image the most recognizable and emblematic of the Abolitionist movement?   </a:t>
            </a:r>
          </a:p>
          <a:p>
            <a:pPr lvl="1"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284</Words>
  <Application>Microsoft Macintosh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…with “Liberty” and “Justice” for ALL?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Realism</dc:title>
  <dc:creator>gghs</dc:creator>
  <cp:lastModifiedBy>gghs</cp:lastModifiedBy>
  <cp:revision>7</cp:revision>
  <dcterms:created xsi:type="dcterms:W3CDTF">2015-02-09T15:21:25Z</dcterms:created>
  <dcterms:modified xsi:type="dcterms:W3CDTF">2015-02-09T15:22:22Z</dcterms:modified>
</cp:coreProperties>
</file>