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diagrams/colors1.xml" ContentType="application/vnd.openxmlformats-officedocument.drawingml.diagramColors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diagrams/layout1.xml" ContentType="application/vnd.openxmlformats-officedocument.drawingml.diagram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078" r:id="rId1"/>
  </p:sldMasterIdLst>
  <p:sldIdLst>
    <p:sldId id="283" r:id="rId2"/>
    <p:sldId id="280" r:id="rId3"/>
    <p:sldId id="268" r:id="rId4"/>
    <p:sldId id="278" r:id="rId5"/>
    <p:sldId id="270" r:id="rId6"/>
    <p:sldId id="269" r:id="rId7"/>
    <p:sldId id="271" r:id="rId8"/>
    <p:sldId id="273" r:id="rId9"/>
    <p:sldId id="284" r:id="rId10"/>
    <p:sldId id="272" r:id="rId11"/>
    <p:sldId id="274" r:id="rId12"/>
    <p:sldId id="275" r:id="rId13"/>
    <p:sldId id="276" r:id="rId14"/>
    <p:sldId id="282" r:id="rId15"/>
    <p:sldId id="257" r:id="rId16"/>
    <p:sldId id="263" r:id="rId17"/>
    <p:sldId id="279" r:id="rId18"/>
    <p:sldId id="267" r:id="rId19"/>
    <p:sldId id="281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8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FCE304-41A3-6B48-B542-3EC242FCFF55}" type="doc">
      <dgm:prSet loTypeId="urn:microsoft.com/office/officeart/2005/8/layout/vList6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541004-1C26-7647-89ED-CC86CB4931BC}">
      <dgm:prSet phldrT="[Text]"/>
      <dgm:spPr/>
      <dgm:t>
        <a:bodyPr/>
        <a:lstStyle/>
        <a:p>
          <a:r>
            <a:rPr lang="en-US" dirty="0" smtClean="0"/>
            <a:t>CIVIL WAR</a:t>
          </a:r>
          <a:endParaRPr lang="en-US" dirty="0"/>
        </a:p>
      </dgm:t>
    </dgm:pt>
    <dgm:pt modelId="{2002491B-0FC0-AF4B-82EE-85EF5863A639}" type="parTrans" cxnId="{07321EA0-80B5-5E4A-9581-C4B1082A0027}">
      <dgm:prSet/>
      <dgm:spPr/>
      <dgm:t>
        <a:bodyPr/>
        <a:lstStyle/>
        <a:p>
          <a:endParaRPr lang="en-US"/>
        </a:p>
      </dgm:t>
    </dgm:pt>
    <dgm:pt modelId="{1A48BB51-30A2-434D-A862-573DF6803A18}" type="sibTrans" cxnId="{07321EA0-80B5-5E4A-9581-C4B1082A0027}">
      <dgm:prSet/>
      <dgm:spPr/>
      <dgm:t>
        <a:bodyPr/>
        <a:lstStyle/>
        <a:p>
          <a:endParaRPr lang="en-US"/>
        </a:p>
      </dgm:t>
    </dgm:pt>
    <dgm:pt modelId="{11669D2A-D00B-7740-812E-9DF7C1C8CB8B}">
      <dgm:prSet phldrT="[Text]"/>
      <dgm:spPr/>
      <dgm:t>
        <a:bodyPr/>
        <a:lstStyle/>
        <a:p>
          <a:r>
            <a:rPr lang="en-US" dirty="0" smtClean="0"/>
            <a:t>How did the Civil War cause the rise of Realism?</a:t>
          </a:r>
          <a:endParaRPr lang="en-US" dirty="0"/>
        </a:p>
      </dgm:t>
    </dgm:pt>
    <dgm:pt modelId="{B5936CFC-9042-1245-B72A-54D6CE4B2618}" type="parTrans" cxnId="{FCC68320-CE38-6E44-8935-CA3D1A755240}">
      <dgm:prSet/>
      <dgm:spPr/>
      <dgm:t>
        <a:bodyPr/>
        <a:lstStyle/>
        <a:p>
          <a:endParaRPr lang="en-US"/>
        </a:p>
      </dgm:t>
    </dgm:pt>
    <dgm:pt modelId="{16744415-9E4C-F740-A067-54E23DDF3454}" type="sibTrans" cxnId="{FCC68320-CE38-6E44-8935-CA3D1A755240}">
      <dgm:prSet/>
      <dgm:spPr/>
      <dgm:t>
        <a:bodyPr/>
        <a:lstStyle/>
        <a:p>
          <a:endParaRPr lang="en-US"/>
        </a:p>
      </dgm:t>
    </dgm:pt>
    <dgm:pt modelId="{FDFCCFE7-15B2-2A4E-936C-DF404768158E}">
      <dgm:prSet phldrT="[Text]"/>
      <dgm:spPr/>
      <dgm:t>
        <a:bodyPr/>
        <a:lstStyle/>
        <a:p>
          <a:r>
            <a:rPr lang="en-US" dirty="0" smtClean="0"/>
            <a:t>CITY LIFE  &amp; IMMIGRATION</a:t>
          </a:r>
          <a:endParaRPr lang="en-US" dirty="0"/>
        </a:p>
      </dgm:t>
    </dgm:pt>
    <dgm:pt modelId="{E0DE9ADF-F577-2049-A99A-5E5CFE2484D9}" type="parTrans" cxnId="{B6E1AEB4-B1DF-3D47-9095-60B55EE3ABC4}">
      <dgm:prSet/>
      <dgm:spPr/>
      <dgm:t>
        <a:bodyPr/>
        <a:lstStyle/>
        <a:p>
          <a:endParaRPr lang="en-US"/>
        </a:p>
      </dgm:t>
    </dgm:pt>
    <dgm:pt modelId="{A9BC497A-15BA-FA47-B4CD-D1767E932298}" type="sibTrans" cxnId="{B6E1AEB4-B1DF-3D47-9095-60B55EE3ABC4}">
      <dgm:prSet/>
      <dgm:spPr/>
      <dgm:t>
        <a:bodyPr/>
        <a:lstStyle/>
        <a:p>
          <a:endParaRPr lang="en-US"/>
        </a:p>
      </dgm:t>
    </dgm:pt>
    <dgm:pt modelId="{D786ACBC-65D0-B744-B3BE-03ADBAD1AB08}">
      <dgm:prSet phldrT="[Text]"/>
      <dgm:spPr/>
      <dgm:t>
        <a:bodyPr/>
        <a:lstStyle/>
        <a:p>
          <a:r>
            <a:rPr lang="en-US" dirty="0" smtClean="0"/>
            <a:t>What was the impact of city life and immigration to literature in the United States?</a:t>
          </a:r>
          <a:endParaRPr lang="en-US" dirty="0"/>
        </a:p>
      </dgm:t>
    </dgm:pt>
    <dgm:pt modelId="{A5AFC23F-35F5-8341-8FF3-9600BE618D17}" type="parTrans" cxnId="{4E807294-4DE5-0048-A966-D97D941135C1}">
      <dgm:prSet/>
      <dgm:spPr/>
      <dgm:t>
        <a:bodyPr/>
        <a:lstStyle/>
        <a:p>
          <a:endParaRPr lang="en-US"/>
        </a:p>
      </dgm:t>
    </dgm:pt>
    <dgm:pt modelId="{36CE5D8C-9687-174D-979A-2DD7DB5AFF55}" type="sibTrans" cxnId="{4E807294-4DE5-0048-A966-D97D941135C1}">
      <dgm:prSet/>
      <dgm:spPr/>
      <dgm:t>
        <a:bodyPr/>
        <a:lstStyle/>
        <a:p>
          <a:endParaRPr lang="en-US"/>
        </a:p>
      </dgm:t>
    </dgm:pt>
    <dgm:pt modelId="{89581683-5288-B641-9F40-D3595892EC2A}">
      <dgm:prSet/>
      <dgm:spPr/>
      <dgm:t>
        <a:bodyPr/>
        <a:lstStyle/>
        <a:p>
          <a:r>
            <a:rPr lang="en-US" dirty="0" smtClean="0"/>
            <a:t>LITERACY RATES</a:t>
          </a:r>
          <a:endParaRPr lang="en-US" dirty="0"/>
        </a:p>
      </dgm:t>
    </dgm:pt>
    <dgm:pt modelId="{93447B47-9AA6-574A-906F-F79B43868DE3}" type="parTrans" cxnId="{F42504E1-5D7D-EB4B-BE9C-9048C70781DF}">
      <dgm:prSet/>
      <dgm:spPr/>
      <dgm:t>
        <a:bodyPr/>
        <a:lstStyle/>
        <a:p>
          <a:endParaRPr lang="en-US"/>
        </a:p>
      </dgm:t>
    </dgm:pt>
    <dgm:pt modelId="{51DD16BC-29F9-2F4D-97F6-39A791304EBB}" type="sibTrans" cxnId="{F42504E1-5D7D-EB4B-BE9C-9048C70781DF}">
      <dgm:prSet/>
      <dgm:spPr/>
      <dgm:t>
        <a:bodyPr/>
        <a:lstStyle/>
        <a:p>
          <a:endParaRPr lang="en-US"/>
        </a:p>
      </dgm:t>
    </dgm:pt>
    <dgm:pt modelId="{B54006E4-65F4-F145-962E-DC549798BB1B}">
      <dgm:prSet/>
      <dgm:spPr/>
      <dgm:t>
        <a:bodyPr/>
        <a:lstStyle/>
        <a:p>
          <a:r>
            <a:rPr lang="en-US" dirty="0" smtClean="0"/>
            <a:t>What effect would growing audiences have on writers?</a:t>
          </a:r>
          <a:endParaRPr lang="en-US" dirty="0"/>
        </a:p>
      </dgm:t>
    </dgm:pt>
    <dgm:pt modelId="{94536B3E-329A-1D46-B957-0876F5ACC85D}" type="parTrans" cxnId="{54F3700A-6DBD-D745-9AC8-C3BBB194B9A7}">
      <dgm:prSet/>
      <dgm:spPr/>
      <dgm:t>
        <a:bodyPr/>
        <a:lstStyle/>
        <a:p>
          <a:endParaRPr lang="en-US"/>
        </a:p>
      </dgm:t>
    </dgm:pt>
    <dgm:pt modelId="{AE18B21E-4766-0F40-8E37-E62BAAE46066}" type="sibTrans" cxnId="{54F3700A-6DBD-D745-9AC8-C3BBB194B9A7}">
      <dgm:prSet/>
      <dgm:spPr/>
      <dgm:t>
        <a:bodyPr/>
        <a:lstStyle/>
        <a:p>
          <a:endParaRPr lang="en-US"/>
        </a:p>
      </dgm:t>
    </dgm:pt>
    <dgm:pt modelId="{C22BF6AB-E114-4C47-8AAF-21CFD2988FB8}" type="pres">
      <dgm:prSet presAssocID="{59FCE304-41A3-6B48-B542-3EC242FCFF5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A9AEDC6-8059-ED4F-B9DB-39B2DCA6CE68}" type="pres">
      <dgm:prSet presAssocID="{56541004-1C26-7647-89ED-CC86CB4931BC}" presName="linNode" presStyleCnt="0"/>
      <dgm:spPr/>
    </dgm:pt>
    <dgm:pt modelId="{26641BF6-8974-2F40-AE6D-7375272E412F}" type="pres">
      <dgm:prSet presAssocID="{56541004-1C26-7647-89ED-CC86CB4931BC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530FE7-9CC2-E445-9BEA-820CB9AF898D}" type="pres">
      <dgm:prSet presAssocID="{56541004-1C26-7647-89ED-CC86CB4931BC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F1445-545C-BA4C-BCF4-5B23E9578D67}" type="pres">
      <dgm:prSet presAssocID="{1A48BB51-30A2-434D-A862-573DF6803A18}" presName="spacing" presStyleCnt="0"/>
      <dgm:spPr/>
    </dgm:pt>
    <dgm:pt modelId="{F9C06564-D4DD-F44C-8ED0-7A417E991ECE}" type="pres">
      <dgm:prSet presAssocID="{FDFCCFE7-15B2-2A4E-936C-DF404768158E}" presName="linNode" presStyleCnt="0"/>
      <dgm:spPr/>
    </dgm:pt>
    <dgm:pt modelId="{E03D4440-6F86-2C45-9CD8-9DAC4FCD04AF}" type="pres">
      <dgm:prSet presAssocID="{FDFCCFE7-15B2-2A4E-936C-DF404768158E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3C53C5-7005-A444-8D6C-51B2970011B1}" type="pres">
      <dgm:prSet presAssocID="{FDFCCFE7-15B2-2A4E-936C-DF404768158E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610005-CB8D-3B48-8109-BE83CE940CBD}" type="pres">
      <dgm:prSet presAssocID="{A9BC497A-15BA-FA47-B4CD-D1767E932298}" presName="spacing" presStyleCnt="0"/>
      <dgm:spPr/>
    </dgm:pt>
    <dgm:pt modelId="{FD1E6589-5683-724A-9BEB-2F849789A2AC}" type="pres">
      <dgm:prSet presAssocID="{89581683-5288-B641-9F40-D3595892EC2A}" presName="linNode" presStyleCnt="0"/>
      <dgm:spPr/>
    </dgm:pt>
    <dgm:pt modelId="{77F0FA31-24E0-E845-BA2A-646CA0C3D7D8}" type="pres">
      <dgm:prSet presAssocID="{89581683-5288-B641-9F40-D3595892EC2A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775C7-DADB-AB4C-ADD6-BA2CF945993B}" type="pres">
      <dgm:prSet presAssocID="{89581683-5288-B641-9F40-D3595892EC2A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C68320-CE38-6E44-8935-CA3D1A755240}" srcId="{56541004-1C26-7647-89ED-CC86CB4931BC}" destId="{11669D2A-D00B-7740-812E-9DF7C1C8CB8B}" srcOrd="0" destOrd="0" parTransId="{B5936CFC-9042-1245-B72A-54D6CE4B2618}" sibTransId="{16744415-9E4C-F740-A067-54E23DDF3454}"/>
    <dgm:cxn modelId="{54F3700A-6DBD-D745-9AC8-C3BBB194B9A7}" srcId="{89581683-5288-B641-9F40-D3595892EC2A}" destId="{B54006E4-65F4-F145-962E-DC549798BB1B}" srcOrd="0" destOrd="0" parTransId="{94536B3E-329A-1D46-B957-0876F5ACC85D}" sibTransId="{AE18B21E-4766-0F40-8E37-E62BAAE46066}"/>
    <dgm:cxn modelId="{4E807294-4DE5-0048-A966-D97D941135C1}" srcId="{FDFCCFE7-15B2-2A4E-936C-DF404768158E}" destId="{D786ACBC-65D0-B744-B3BE-03ADBAD1AB08}" srcOrd="0" destOrd="0" parTransId="{A5AFC23F-35F5-8341-8FF3-9600BE618D17}" sibTransId="{36CE5D8C-9687-174D-979A-2DD7DB5AFF55}"/>
    <dgm:cxn modelId="{AB0DFEC0-743A-8548-ABB6-4D2F842281EB}" type="presOf" srcId="{B54006E4-65F4-F145-962E-DC549798BB1B}" destId="{9B3775C7-DADB-AB4C-ADD6-BA2CF945993B}" srcOrd="0" destOrd="0" presId="urn:microsoft.com/office/officeart/2005/8/layout/vList6"/>
    <dgm:cxn modelId="{D44F77C2-A423-5D4D-A11F-C668FBB5B38F}" type="presOf" srcId="{89581683-5288-B641-9F40-D3595892EC2A}" destId="{77F0FA31-24E0-E845-BA2A-646CA0C3D7D8}" srcOrd="0" destOrd="0" presId="urn:microsoft.com/office/officeart/2005/8/layout/vList6"/>
    <dgm:cxn modelId="{2022941F-D885-A54E-AE1B-C9F3A4E7F63F}" type="presOf" srcId="{59FCE304-41A3-6B48-B542-3EC242FCFF55}" destId="{C22BF6AB-E114-4C47-8AAF-21CFD2988FB8}" srcOrd="0" destOrd="0" presId="urn:microsoft.com/office/officeart/2005/8/layout/vList6"/>
    <dgm:cxn modelId="{F08FD9A2-936B-3E4E-A3C0-C1125E63DEB3}" type="presOf" srcId="{FDFCCFE7-15B2-2A4E-936C-DF404768158E}" destId="{E03D4440-6F86-2C45-9CD8-9DAC4FCD04AF}" srcOrd="0" destOrd="0" presId="urn:microsoft.com/office/officeart/2005/8/layout/vList6"/>
    <dgm:cxn modelId="{162CA8C0-C652-4542-B94B-A271B3A4C5B1}" type="presOf" srcId="{56541004-1C26-7647-89ED-CC86CB4931BC}" destId="{26641BF6-8974-2F40-AE6D-7375272E412F}" srcOrd="0" destOrd="0" presId="urn:microsoft.com/office/officeart/2005/8/layout/vList6"/>
    <dgm:cxn modelId="{B6E1AEB4-B1DF-3D47-9095-60B55EE3ABC4}" srcId="{59FCE304-41A3-6B48-B542-3EC242FCFF55}" destId="{FDFCCFE7-15B2-2A4E-936C-DF404768158E}" srcOrd="1" destOrd="0" parTransId="{E0DE9ADF-F577-2049-A99A-5E5CFE2484D9}" sibTransId="{A9BC497A-15BA-FA47-B4CD-D1767E932298}"/>
    <dgm:cxn modelId="{4ED62013-1F5D-BC4F-9816-BADC1E35B15C}" type="presOf" srcId="{11669D2A-D00B-7740-812E-9DF7C1C8CB8B}" destId="{37530FE7-9CC2-E445-9BEA-820CB9AF898D}" srcOrd="0" destOrd="0" presId="urn:microsoft.com/office/officeart/2005/8/layout/vList6"/>
    <dgm:cxn modelId="{07321EA0-80B5-5E4A-9581-C4B1082A0027}" srcId="{59FCE304-41A3-6B48-B542-3EC242FCFF55}" destId="{56541004-1C26-7647-89ED-CC86CB4931BC}" srcOrd="0" destOrd="0" parTransId="{2002491B-0FC0-AF4B-82EE-85EF5863A639}" sibTransId="{1A48BB51-30A2-434D-A862-573DF6803A18}"/>
    <dgm:cxn modelId="{735E0540-9275-FB43-987A-1ECF11CB246F}" type="presOf" srcId="{D786ACBC-65D0-B744-B3BE-03ADBAD1AB08}" destId="{163C53C5-7005-A444-8D6C-51B2970011B1}" srcOrd="0" destOrd="0" presId="urn:microsoft.com/office/officeart/2005/8/layout/vList6"/>
    <dgm:cxn modelId="{F42504E1-5D7D-EB4B-BE9C-9048C70781DF}" srcId="{59FCE304-41A3-6B48-B542-3EC242FCFF55}" destId="{89581683-5288-B641-9F40-D3595892EC2A}" srcOrd="2" destOrd="0" parTransId="{93447B47-9AA6-574A-906F-F79B43868DE3}" sibTransId="{51DD16BC-29F9-2F4D-97F6-39A791304EBB}"/>
    <dgm:cxn modelId="{DEF40801-F1C5-3C4F-8BF9-FCADFA2F841F}" type="presParOf" srcId="{C22BF6AB-E114-4C47-8AAF-21CFD2988FB8}" destId="{5A9AEDC6-8059-ED4F-B9DB-39B2DCA6CE68}" srcOrd="0" destOrd="0" presId="urn:microsoft.com/office/officeart/2005/8/layout/vList6"/>
    <dgm:cxn modelId="{37CBE494-8E3E-4541-971D-AAF3F81DE11D}" type="presParOf" srcId="{5A9AEDC6-8059-ED4F-B9DB-39B2DCA6CE68}" destId="{26641BF6-8974-2F40-AE6D-7375272E412F}" srcOrd="0" destOrd="0" presId="urn:microsoft.com/office/officeart/2005/8/layout/vList6"/>
    <dgm:cxn modelId="{2D8ED17B-D282-0A4A-B23F-8FA8247824CB}" type="presParOf" srcId="{5A9AEDC6-8059-ED4F-B9DB-39B2DCA6CE68}" destId="{37530FE7-9CC2-E445-9BEA-820CB9AF898D}" srcOrd="1" destOrd="0" presId="urn:microsoft.com/office/officeart/2005/8/layout/vList6"/>
    <dgm:cxn modelId="{865C874E-6065-9741-B0F9-6C3EA1A59D1D}" type="presParOf" srcId="{C22BF6AB-E114-4C47-8AAF-21CFD2988FB8}" destId="{6DAF1445-545C-BA4C-BCF4-5B23E9578D67}" srcOrd="1" destOrd="0" presId="urn:microsoft.com/office/officeart/2005/8/layout/vList6"/>
    <dgm:cxn modelId="{41448D82-791C-EC43-9DEC-20BDD78C535D}" type="presParOf" srcId="{C22BF6AB-E114-4C47-8AAF-21CFD2988FB8}" destId="{F9C06564-D4DD-F44C-8ED0-7A417E991ECE}" srcOrd="2" destOrd="0" presId="urn:microsoft.com/office/officeart/2005/8/layout/vList6"/>
    <dgm:cxn modelId="{87B844C7-AFE1-6949-A34A-3FC937880049}" type="presParOf" srcId="{F9C06564-D4DD-F44C-8ED0-7A417E991ECE}" destId="{E03D4440-6F86-2C45-9CD8-9DAC4FCD04AF}" srcOrd="0" destOrd="0" presId="urn:microsoft.com/office/officeart/2005/8/layout/vList6"/>
    <dgm:cxn modelId="{1D8E3CA5-747C-8842-9E6A-076C6F379348}" type="presParOf" srcId="{F9C06564-D4DD-F44C-8ED0-7A417E991ECE}" destId="{163C53C5-7005-A444-8D6C-51B2970011B1}" srcOrd="1" destOrd="0" presId="urn:microsoft.com/office/officeart/2005/8/layout/vList6"/>
    <dgm:cxn modelId="{9FF69B8F-FC50-CA44-8AC2-6B8DBB7F97E0}" type="presParOf" srcId="{C22BF6AB-E114-4C47-8AAF-21CFD2988FB8}" destId="{2C610005-CB8D-3B48-8109-BE83CE940CBD}" srcOrd="3" destOrd="0" presId="urn:microsoft.com/office/officeart/2005/8/layout/vList6"/>
    <dgm:cxn modelId="{626B1423-AA2C-664B-AF75-21097BEB84E6}" type="presParOf" srcId="{C22BF6AB-E114-4C47-8AAF-21CFD2988FB8}" destId="{FD1E6589-5683-724A-9BEB-2F849789A2AC}" srcOrd="4" destOrd="0" presId="urn:microsoft.com/office/officeart/2005/8/layout/vList6"/>
    <dgm:cxn modelId="{965BE7CF-0F3D-FC48-BBF3-462D2EA9A96E}" type="presParOf" srcId="{FD1E6589-5683-724A-9BEB-2F849789A2AC}" destId="{77F0FA31-24E0-E845-BA2A-646CA0C3D7D8}" srcOrd="0" destOrd="0" presId="urn:microsoft.com/office/officeart/2005/8/layout/vList6"/>
    <dgm:cxn modelId="{F88C3046-1255-0C43-ADA3-51D707D04863}" type="presParOf" srcId="{FD1E6589-5683-724A-9BEB-2F849789A2AC}" destId="{9B3775C7-DADB-AB4C-ADD6-BA2CF945993B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xmlns:a="http://schemas.openxmlformats.org/drawingml/2006/main" xmlns:dgm="http://schemas.openxmlformats.org/drawingml/2006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530FE7-9CC2-E445-9BEA-820CB9AF898D}">
      <dsp:nvSpPr>
        <dsp:cNvPr id="0" name=""/>
        <dsp:cNvSpPr/>
      </dsp:nvSpPr>
      <dsp:spPr>
        <a:xfrm>
          <a:off x="1950719" y="0"/>
          <a:ext cx="2926080" cy="13096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How did the Civil War cause the rise of Realism?</a:t>
          </a:r>
          <a:endParaRPr lang="en-US" sz="1700" kern="1200" dirty="0"/>
        </a:p>
      </dsp:txBody>
      <dsp:txXfrm>
        <a:off x="1950719" y="0"/>
        <a:ext cx="2926080" cy="1309687"/>
      </dsp:txXfrm>
    </dsp:sp>
    <dsp:sp modelId="{26641BF6-8974-2F40-AE6D-7375272E412F}">
      <dsp:nvSpPr>
        <dsp:cNvPr id="0" name=""/>
        <dsp:cNvSpPr/>
      </dsp:nvSpPr>
      <dsp:spPr>
        <a:xfrm>
          <a:off x="0" y="0"/>
          <a:ext cx="1950720" cy="130968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CIVIL WAR</a:t>
          </a:r>
          <a:endParaRPr lang="en-US" sz="2000" kern="1200" dirty="0"/>
        </a:p>
      </dsp:txBody>
      <dsp:txXfrm>
        <a:off x="0" y="0"/>
        <a:ext cx="1950720" cy="1309687"/>
      </dsp:txXfrm>
    </dsp:sp>
    <dsp:sp modelId="{163C53C5-7005-A444-8D6C-51B2970011B1}">
      <dsp:nvSpPr>
        <dsp:cNvPr id="0" name=""/>
        <dsp:cNvSpPr/>
      </dsp:nvSpPr>
      <dsp:spPr>
        <a:xfrm>
          <a:off x="1950719" y="1440656"/>
          <a:ext cx="2926080" cy="13096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What was the impact of city life and immigration to literature in the United States?</a:t>
          </a:r>
          <a:endParaRPr lang="en-US" sz="1700" kern="1200" dirty="0"/>
        </a:p>
      </dsp:txBody>
      <dsp:txXfrm>
        <a:off x="1950719" y="1440656"/>
        <a:ext cx="2926080" cy="1309687"/>
      </dsp:txXfrm>
    </dsp:sp>
    <dsp:sp modelId="{E03D4440-6F86-2C45-9CD8-9DAC4FCD04AF}">
      <dsp:nvSpPr>
        <dsp:cNvPr id="0" name=""/>
        <dsp:cNvSpPr/>
      </dsp:nvSpPr>
      <dsp:spPr>
        <a:xfrm>
          <a:off x="0" y="1440656"/>
          <a:ext cx="1950720" cy="130968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CITY LIFE  &amp; IMMIGRATION</a:t>
          </a:r>
          <a:endParaRPr lang="en-US" sz="2000" kern="1200" dirty="0"/>
        </a:p>
      </dsp:txBody>
      <dsp:txXfrm>
        <a:off x="0" y="1440656"/>
        <a:ext cx="1950720" cy="1309687"/>
      </dsp:txXfrm>
    </dsp:sp>
    <dsp:sp modelId="{9B3775C7-DADB-AB4C-ADD6-BA2CF945993B}">
      <dsp:nvSpPr>
        <dsp:cNvPr id="0" name=""/>
        <dsp:cNvSpPr/>
      </dsp:nvSpPr>
      <dsp:spPr>
        <a:xfrm>
          <a:off x="1950719" y="2881312"/>
          <a:ext cx="2926080" cy="13096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What effect would growing audiences have on writers?</a:t>
          </a:r>
          <a:endParaRPr lang="en-US" sz="1700" kern="1200" dirty="0"/>
        </a:p>
      </dsp:txBody>
      <dsp:txXfrm>
        <a:off x="1950719" y="2881312"/>
        <a:ext cx="2926080" cy="1309687"/>
      </dsp:txXfrm>
    </dsp:sp>
    <dsp:sp modelId="{77F0FA31-24E0-E845-BA2A-646CA0C3D7D8}">
      <dsp:nvSpPr>
        <dsp:cNvPr id="0" name=""/>
        <dsp:cNvSpPr/>
      </dsp:nvSpPr>
      <dsp:spPr>
        <a:xfrm>
          <a:off x="0" y="2881312"/>
          <a:ext cx="1950720" cy="130968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LITERACY RATES</a:t>
          </a:r>
          <a:endParaRPr lang="en-US" sz="2000" kern="1200" dirty="0"/>
        </a:p>
      </dsp:txBody>
      <dsp:txXfrm>
        <a:off x="0" y="2881312"/>
        <a:ext cx="1950720" cy="1309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0BCA4E9-4E66-8A4E-8007-B533E0C71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F83AA-13F7-094D-9380-E6D1BCEA9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9E135-8182-A44C-AB1D-9E911F404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325ED-2F38-A24D-99D7-472C1F846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DEC03-0876-A944-A902-5258C4869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AB5A9-7F35-FB4B-BA69-FAFDD8D9B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39250-87BD-8740-9A14-750F7C63D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C0EDA-C855-7B4B-8875-6F554223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F4D4A-3D02-134F-A6DE-EA8AE0578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43783-98DD-E242-A647-7988D08A5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AF69A-8E05-CF48-A67C-9DB2BAF7C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186DC0C-53A2-4544-B211-0084F4736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0" r:id="rId2"/>
    <p:sldLayoutId id="2147484138" r:id="rId3"/>
    <p:sldLayoutId id="2147484131" r:id="rId4"/>
    <p:sldLayoutId id="2147484132" r:id="rId5"/>
    <p:sldLayoutId id="2147484133" r:id="rId6"/>
    <p:sldLayoutId id="2147484134" r:id="rId7"/>
    <p:sldLayoutId id="2147484139" r:id="rId8"/>
    <p:sldLayoutId id="2147484140" r:id="rId9"/>
    <p:sldLayoutId id="2147484135" r:id="rId10"/>
    <p:sldLayoutId id="21474841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-108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-108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-108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-65" charset="2"/>
        <a:buChar char=""/>
        <a:defRPr sz="26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-65" charset="2"/>
        <a:buChar char="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-65" charset="2"/>
        <a:buChar char="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-65" charset="2"/>
        <a:buChar char="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nell Roundhand Black"/>
                <a:cs typeface="Snell Roundhand Black"/>
              </a:rPr>
              <a:t>American Realism 1860-1920</a:t>
            </a:r>
            <a:endParaRPr lang="en-US" dirty="0">
              <a:latin typeface="Snell Roundhand Black"/>
              <a:cs typeface="Snell Roundhand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latin typeface="Avenir Next Condensed Regular"/>
                <a:cs typeface="Avenir Next Condensed Regular"/>
              </a:rPr>
              <a:t>UNIT GOAL</a:t>
            </a:r>
            <a:r>
              <a:rPr lang="en-US" dirty="0" smtClean="0">
                <a:latin typeface="Avenir Next Condensed Regular"/>
                <a:cs typeface="Avenir Next Condensed Regular"/>
              </a:rPr>
              <a:t>: </a:t>
            </a:r>
            <a:r>
              <a:rPr lang="en-US" dirty="0">
                <a:latin typeface="Avenir Next Condensed Regular"/>
                <a:cs typeface="Avenir Next Condensed Regular"/>
              </a:rPr>
              <a:t>Write an expository essay that evaluates how REALIST artists and author’s effectively use </a:t>
            </a:r>
            <a:r>
              <a:rPr lang="en-US" b="1" dirty="0">
                <a:latin typeface="Avenir Next Condensed Regular"/>
                <a:cs typeface="Avenir Next Condensed Regular"/>
              </a:rPr>
              <a:t>ethos, pathos, and/or logos </a:t>
            </a:r>
            <a:r>
              <a:rPr lang="en-US" dirty="0">
                <a:latin typeface="Avenir Next Condensed Regular"/>
                <a:cs typeface="Avenir Next Condensed Regular"/>
              </a:rPr>
              <a:t>to communicate and support and their ideas about </a:t>
            </a:r>
            <a:r>
              <a:rPr lang="en-US" b="1" dirty="0">
                <a:solidFill>
                  <a:srgbClr val="FF0000"/>
                </a:solidFill>
                <a:latin typeface="Avenir Next Condensed Regular"/>
                <a:cs typeface="Avenir Next Condensed Regular"/>
              </a:rPr>
              <a:t>(</a:t>
            </a:r>
            <a:r>
              <a:rPr lang="en-US" b="1" dirty="0" err="1">
                <a:solidFill>
                  <a:srgbClr val="FF0000"/>
                </a:solidFill>
                <a:latin typeface="Avenir Next Condensed Regular"/>
                <a:cs typeface="Avenir Next Condensed Regular"/>
              </a:rPr>
              <a:t>in)justice</a:t>
            </a:r>
            <a:r>
              <a:rPr lang="en-US" b="1" dirty="0">
                <a:solidFill>
                  <a:srgbClr val="FF0000"/>
                </a:solidFill>
                <a:latin typeface="Avenir Next Condensed Regular"/>
                <a:cs typeface="Avenir Next Condensed Regular"/>
              </a:rPr>
              <a:t>. </a:t>
            </a:r>
            <a:r>
              <a:rPr lang="en-US" b="1" dirty="0" smtClean="0">
                <a:solidFill>
                  <a:srgbClr val="FF0000"/>
                </a:solidFill>
                <a:latin typeface="Avenir Next Condensed Regular"/>
                <a:cs typeface="Avenir Next Condensed Regular"/>
              </a:rPr>
              <a:t> </a:t>
            </a:r>
          </a:p>
          <a:p>
            <a:pPr>
              <a:buFontTx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Avenir Next Condensed Regular"/>
                <a:cs typeface="Avenir Next Condensed Regular"/>
              </a:rPr>
              <a:t>Background paragraph on Realism</a:t>
            </a:r>
          </a:p>
          <a:p>
            <a:pPr>
              <a:buFontTx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Avenir Next Condensed Regular"/>
                <a:cs typeface="Avenir Next Condensed Regular"/>
              </a:rPr>
              <a:t>Gallery Walk on ideas about American (</a:t>
            </a:r>
            <a:r>
              <a:rPr lang="en-US" b="1" dirty="0" err="1" smtClean="0">
                <a:solidFill>
                  <a:srgbClr val="FF0000"/>
                </a:solidFill>
                <a:latin typeface="Avenir Next Condensed Regular"/>
                <a:cs typeface="Avenir Next Condensed Regular"/>
              </a:rPr>
              <a:t>in)justice</a:t>
            </a:r>
            <a:r>
              <a:rPr lang="en-US" b="1" dirty="0" smtClean="0">
                <a:solidFill>
                  <a:srgbClr val="FF0000"/>
                </a:solidFill>
                <a:latin typeface="Avenir Next Condensed Regular"/>
                <a:cs typeface="Avenir Next Condensed Regular"/>
              </a:rPr>
              <a:t>.</a:t>
            </a:r>
            <a:endParaRPr lang="en-US" b="1" dirty="0">
              <a:solidFill>
                <a:srgbClr val="FF0000"/>
              </a:solidFill>
              <a:latin typeface="Avenir Next Condensed Regular"/>
              <a:cs typeface="Avenir Next Condensed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IS THIS REALISM?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312474"/>
            <a:ext cx="6934200" cy="5140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IS THIS REALISM?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066800"/>
            <a:ext cx="6496050" cy="5275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IS THIS REALISM?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14400"/>
            <a:ext cx="7623481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Which is REALISM?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95402"/>
            <a:ext cx="4052591" cy="503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295400"/>
            <a:ext cx="4081580" cy="4986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477962"/>
          </a:xfrm>
        </p:spPr>
        <p:txBody>
          <a:bodyPr/>
          <a:lstStyle/>
          <a:p>
            <a:r>
              <a:rPr lang="en-US" sz="3200" dirty="0" smtClean="0"/>
              <a:t>By completing a cause and effect map, you will be able to define REALISM explain its historical causes.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1828800"/>
            <a:ext cx="113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CAUSES</a:t>
            </a:r>
            <a:endParaRPr lang="en-US" dirty="0"/>
          </a:p>
        </p:txBody>
      </p:sp>
      <p:graphicFrame>
        <p:nvGraphicFramePr>
          <p:cNvPr id="12" name="Diagram 11"/>
          <p:cNvGraphicFramePr/>
          <p:nvPr/>
        </p:nvGraphicFramePr>
        <p:xfrm>
          <a:off x="152400" y="2209800"/>
          <a:ext cx="4876800" cy="4191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/>
          <p:cNvSpPr/>
          <p:nvPr/>
        </p:nvSpPr>
        <p:spPr>
          <a:xfrm>
            <a:off x="5105400" y="2286000"/>
            <a:ext cx="3048000" cy="40386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TextBox 14"/>
          <p:cNvSpPr txBox="1"/>
          <p:nvPr/>
        </p:nvSpPr>
        <p:spPr>
          <a:xfrm>
            <a:off x="5257801" y="2438400"/>
            <a:ext cx="28194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What is REALISM?  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When did it gain momentum as a literary movement? 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What are its features? How is it different from Romanticism?  Rationalism?  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>
                <a:latin typeface="Port Credit" pitchFamily="2" charset="0"/>
                <a:ea typeface="ＭＳ Ｐゴシック" pitchFamily="-65" charset="-128"/>
                <a:cs typeface="ＭＳ Ｐゴシック" pitchFamily="-65" charset="-128"/>
              </a:rPr>
              <a:t>What is Realism?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371600"/>
            <a:ext cx="4283075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  <a:ea typeface="ＭＳ Ｐゴシック" pitchFamily="-65" charset="-128"/>
                <a:cs typeface="ＭＳ Ｐゴシック" pitchFamily="-65" charset="-128"/>
              </a:rPr>
              <a:t>A</a:t>
            </a:r>
            <a:r>
              <a:rPr lang="en-US" sz="2400" dirty="0" smtClean="0">
                <a:solidFill>
                  <a:schemeClr val="tx2"/>
                </a:solidFill>
                <a:ea typeface="ＭＳ Ｐゴシック" pitchFamily="-65" charset="-128"/>
                <a:cs typeface="ＭＳ Ｐゴシック" pitchFamily="-65" charset="-128"/>
              </a:rPr>
              <a:t> movement which called for </a:t>
            </a:r>
            <a:r>
              <a:rPr lang="en-US" sz="2400" i="1" dirty="0" smtClean="0">
                <a:solidFill>
                  <a:schemeClr val="tx2"/>
                </a:solidFill>
                <a:ea typeface="ＭＳ Ｐゴシック" pitchFamily="-65" charset="-128"/>
                <a:cs typeface="ＭＳ Ｐゴシック" pitchFamily="-65" charset="-128"/>
              </a:rPr>
              <a:t>faithful </a:t>
            </a:r>
            <a:r>
              <a:rPr lang="en-US" sz="2400" i="1" dirty="0">
                <a:solidFill>
                  <a:schemeClr val="tx2"/>
                </a:solidFill>
                <a:ea typeface="ＭＳ Ｐゴシック" pitchFamily="-65" charset="-128"/>
                <a:cs typeface="ＭＳ Ｐゴシック" pitchFamily="-65" charset="-128"/>
              </a:rPr>
              <a:t>representation of reality in literature</a:t>
            </a:r>
            <a:r>
              <a:rPr lang="en-US" sz="2400" dirty="0">
                <a:solidFill>
                  <a:schemeClr val="tx2"/>
                </a:solidFill>
                <a:ea typeface="ＭＳ Ｐゴシック" pitchFamily="-65" charset="-128"/>
                <a:cs typeface="ＭＳ Ｐゴシック" pitchFamily="-65" charset="-128"/>
              </a:rPr>
              <a:t>, also known as “</a:t>
            </a:r>
            <a:r>
              <a:rPr lang="en-US" sz="2400" b="1" dirty="0">
                <a:solidFill>
                  <a:schemeClr val="tx2"/>
                </a:solidFill>
                <a:ea typeface="ＭＳ Ｐゴシック" pitchFamily="-65" charset="-128"/>
                <a:cs typeface="ＭＳ Ｐゴシック" pitchFamily="-65" charset="-128"/>
              </a:rPr>
              <a:t>verisimilitude</a:t>
            </a:r>
            <a:r>
              <a:rPr lang="en-US" sz="2400" dirty="0">
                <a:solidFill>
                  <a:schemeClr val="tx2"/>
                </a:solidFill>
                <a:ea typeface="ＭＳ Ｐゴシック" pitchFamily="-65" charset="-128"/>
                <a:cs typeface="ＭＳ Ｐゴシック" pitchFamily="-65" charset="-128"/>
              </a:rPr>
              <a:t>” through the use of heavy </a:t>
            </a:r>
            <a:r>
              <a:rPr lang="en-US" sz="2400" u="sng" dirty="0">
                <a:solidFill>
                  <a:schemeClr val="tx2"/>
                </a:solidFill>
                <a:ea typeface="ＭＳ Ｐゴシック" pitchFamily="-65" charset="-128"/>
                <a:cs typeface="ＭＳ Ｐゴシック" pitchFamily="-65" charset="-128"/>
              </a:rPr>
              <a:t>details</a:t>
            </a:r>
            <a:r>
              <a:rPr lang="en-US" sz="2400" dirty="0">
                <a:solidFill>
                  <a:schemeClr val="tx2"/>
                </a:solidFill>
                <a:ea typeface="ＭＳ Ｐゴシック" pitchFamily="-65" charset="-128"/>
                <a:cs typeface="ＭＳ Ｐゴシック" pitchFamily="-65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  <a:ea typeface="ＭＳ Ｐゴシック" pitchFamily="-65" charset="-128"/>
                <a:cs typeface="ＭＳ Ｐゴシック" pitchFamily="-65" charset="-128"/>
              </a:rPr>
              <a:t>Emphasis on development of </a:t>
            </a:r>
            <a:r>
              <a:rPr lang="en-US" sz="2400" b="1" dirty="0">
                <a:solidFill>
                  <a:schemeClr val="tx2"/>
                </a:solidFill>
                <a:ea typeface="ＭＳ Ｐゴシック" pitchFamily="-65" charset="-128"/>
                <a:cs typeface="ＭＳ Ｐゴシック" pitchFamily="-65" charset="-128"/>
              </a:rPr>
              <a:t>realistic</a:t>
            </a:r>
            <a:r>
              <a:rPr lang="en-US" sz="2400" dirty="0">
                <a:solidFill>
                  <a:schemeClr val="tx2"/>
                </a:solidFill>
                <a:ea typeface="ＭＳ Ｐゴシック" pitchFamily="-65" charset="-128"/>
                <a:cs typeface="ＭＳ Ｐゴシック" pitchFamily="-65" charset="-128"/>
              </a:rPr>
              <a:t>, </a:t>
            </a:r>
            <a:r>
              <a:rPr lang="en-US" sz="2400" b="1" dirty="0">
                <a:solidFill>
                  <a:schemeClr val="tx2"/>
                </a:solidFill>
                <a:ea typeface="ＭＳ Ｐゴシック" pitchFamily="-65" charset="-128"/>
                <a:cs typeface="ＭＳ Ｐゴシック" pitchFamily="-65" charset="-128"/>
              </a:rPr>
              <a:t>believable </a:t>
            </a:r>
            <a:r>
              <a:rPr lang="en-US" sz="2400" dirty="0">
                <a:solidFill>
                  <a:schemeClr val="tx2"/>
                </a:solidFill>
                <a:ea typeface="ＭＳ Ｐゴシック" pitchFamily="-65" charset="-128"/>
                <a:cs typeface="ＭＳ Ｐゴシック" pitchFamily="-65" charset="-128"/>
              </a:rPr>
              <a:t>characters.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  <a:ea typeface="ＭＳ Ｐゴシック" pitchFamily="-65" charset="-128"/>
                <a:cs typeface="ＭＳ Ｐゴシック" pitchFamily="-65" charset="-128"/>
              </a:rPr>
              <a:t>Dialogue that sounds like the real thing. Thus, written in natural </a:t>
            </a:r>
            <a:r>
              <a:rPr lang="en-US" sz="2400" b="1" dirty="0">
                <a:solidFill>
                  <a:schemeClr val="tx2"/>
                </a:solidFill>
                <a:ea typeface="ＭＳ Ｐゴシック" pitchFamily="-65" charset="-128"/>
                <a:cs typeface="ＭＳ Ｐゴシック" pitchFamily="-65" charset="-128"/>
              </a:rPr>
              <a:t>vernacular</a:t>
            </a:r>
            <a:r>
              <a:rPr lang="en-US" sz="2400" dirty="0">
                <a:solidFill>
                  <a:schemeClr val="tx2"/>
                </a:solidFill>
                <a:ea typeface="ＭＳ Ｐゴシック" pitchFamily="-65" charset="-128"/>
                <a:cs typeface="ＭＳ Ｐゴシック" pitchFamily="-65" charset="-128"/>
              </a:rPr>
              <a:t>, or </a:t>
            </a:r>
            <a:r>
              <a:rPr lang="en-US" sz="2400" b="1" dirty="0">
                <a:solidFill>
                  <a:schemeClr val="tx2"/>
                </a:solidFill>
                <a:ea typeface="ＭＳ Ｐゴシック" pitchFamily="-65" charset="-128"/>
                <a:cs typeface="ＭＳ Ｐゴシック" pitchFamily="-65" charset="-128"/>
              </a:rPr>
              <a:t>dialect</a:t>
            </a:r>
            <a:r>
              <a:rPr lang="en-US" sz="2400" dirty="0">
                <a:solidFill>
                  <a:schemeClr val="tx2"/>
                </a:solidFill>
                <a:ea typeface="ＭＳ Ｐゴシック" pitchFamily="-65" charset="-128"/>
                <a:cs typeface="ＭＳ Ｐゴシック" pitchFamily="-65" charset="-128"/>
              </a:rPr>
              <a:t>—</a:t>
            </a:r>
            <a:r>
              <a:rPr lang="en-US" sz="2400" i="1" dirty="0">
                <a:solidFill>
                  <a:schemeClr val="tx2"/>
                </a:solidFill>
                <a:ea typeface="ＭＳ Ｐゴシック" pitchFamily="-65" charset="-128"/>
                <a:cs typeface="ＭＳ Ｐゴシック" pitchFamily="-65" charset="-128"/>
              </a:rPr>
              <a:t>characteristic language habits of a particular community it is aiming to represent. 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  <a:ea typeface="ＭＳ Ｐゴシック" pitchFamily="-65" charset="-128"/>
                <a:cs typeface="ＭＳ Ｐゴシック" pitchFamily="-65" charset="-128"/>
              </a:rPr>
              <a:t>Prominent from 1860-1890.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solidFill>
                <a:schemeClr val="tx2"/>
              </a:solidFill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solidFill>
                <a:schemeClr val="tx2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675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447800"/>
            <a:ext cx="3896102" cy="459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05800" cy="1295400"/>
          </a:xfrm>
        </p:spPr>
        <p:txBody>
          <a:bodyPr/>
          <a:lstStyle/>
          <a:p>
            <a:pPr eaLnBrk="1" hangingPunct="1"/>
            <a:r>
              <a:rPr lang="en-US" sz="4800" dirty="0">
                <a:latin typeface="Port Credit" pitchFamily="2" charset="0"/>
                <a:ea typeface="ＭＳ Ｐゴシック" pitchFamily="-65" charset="-128"/>
                <a:cs typeface="ＭＳ Ｐゴシック" pitchFamily="-65" charset="-128"/>
              </a:rPr>
              <a:t>Why did Realism develop</a:t>
            </a:r>
            <a:r>
              <a:rPr lang="en-US" sz="4800" dirty="0" smtClean="0">
                <a:latin typeface="Port Credit" pitchFamily="2" charset="0"/>
                <a:ea typeface="ＭＳ Ｐゴシック" pitchFamily="-65" charset="-128"/>
                <a:cs typeface="ＭＳ Ｐゴシック" pitchFamily="-65" charset="-128"/>
              </a:rPr>
              <a:t>? THE CIVIL WAR</a:t>
            </a:r>
            <a:endParaRPr lang="en-US" sz="4800" dirty="0">
              <a:latin typeface="Port Credit" pitchFamily="2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676400"/>
            <a:ext cx="2895600" cy="434340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chemeClr val="tx2"/>
                </a:solidFill>
                <a:ea typeface="ＭＳ Ｐゴシック" pitchFamily="-65" charset="-128"/>
                <a:cs typeface="ＭＳ Ｐゴシック" pitchFamily="-65" charset="-128"/>
              </a:rPr>
              <a:t>The Civil War inspired a reaction to Romanticism.</a:t>
            </a:r>
          </a:p>
          <a:p>
            <a:pPr eaLnBrk="1" hangingPunct="1"/>
            <a:r>
              <a:rPr lang="en-US" sz="2800" dirty="0">
                <a:solidFill>
                  <a:schemeClr val="tx2"/>
                </a:solidFill>
                <a:ea typeface="ＭＳ Ｐゴシック" pitchFamily="-65" charset="-128"/>
                <a:cs typeface="ＭＳ Ｐゴシック" pitchFamily="-65" charset="-128"/>
              </a:rPr>
              <a:t>The conflict between regions was ugly and not Romantic at all.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523999"/>
            <a:ext cx="3581400" cy="4696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dirty="0">
                <a:latin typeface="Port Credit" pitchFamily="2" charset="0"/>
                <a:ea typeface="ＭＳ Ｐゴシック" pitchFamily="-65" charset="-128"/>
                <a:cs typeface="ＭＳ Ｐゴシック" pitchFamily="-65" charset="-128"/>
              </a:rPr>
              <a:t>Why did Realism develop</a:t>
            </a:r>
            <a:r>
              <a:rPr lang="en-US" sz="4800" dirty="0" smtClean="0">
                <a:latin typeface="Port Credit" pitchFamily="2" charset="0"/>
                <a:ea typeface="ＭＳ Ｐゴシック" pitchFamily="-65" charset="-128"/>
                <a:cs typeface="ＭＳ Ｐゴシック" pitchFamily="-65" charset="-128"/>
              </a:rPr>
              <a:t>? CITIES &amp; IMMIGRATION</a:t>
            </a:r>
            <a:endParaRPr lang="en-US" sz="4800" dirty="0">
              <a:latin typeface="Port Credit" pitchFamily="2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447800"/>
            <a:ext cx="3749675" cy="45720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tx2"/>
                </a:solidFill>
                <a:ea typeface="ＭＳ Ｐゴシック" pitchFamily="-65" charset="-128"/>
                <a:cs typeface="ＭＳ Ｐゴシック" pitchFamily="-65" charset="-128"/>
              </a:rPr>
              <a:t>The </a:t>
            </a:r>
            <a:r>
              <a:rPr lang="en-US" sz="2800" b="1" smtClean="0">
                <a:solidFill>
                  <a:schemeClr val="tx2"/>
                </a:solidFill>
                <a:ea typeface="ＭＳ Ｐゴシック" pitchFamily="-65" charset="-128"/>
                <a:cs typeface="ＭＳ Ｐゴシック" pitchFamily="-65" charset="-128"/>
              </a:rPr>
              <a:t>urbanization </a:t>
            </a:r>
            <a:r>
              <a:rPr lang="en-US" sz="2800" smtClean="0">
                <a:solidFill>
                  <a:schemeClr val="tx2"/>
                </a:solidFill>
                <a:ea typeface="ＭＳ Ｐゴシック" pitchFamily="-65" charset="-128"/>
                <a:cs typeface="ＭＳ Ｐゴシック" pitchFamily="-65" charset="-128"/>
              </a:rPr>
              <a:t>and </a:t>
            </a:r>
            <a:r>
              <a:rPr lang="en-US" sz="2800" b="1" smtClean="0">
                <a:solidFill>
                  <a:schemeClr val="tx2"/>
                </a:solidFill>
                <a:ea typeface="ＭＳ Ｐゴシック" pitchFamily="-65" charset="-128"/>
                <a:cs typeface="ＭＳ Ｐゴシック" pitchFamily="-65" charset="-128"/>
              </a:rPr>
              <a:t>industrialization </a:t>
            </a:r>
            <a:r>
              <a:rPr lang="en-US" sz="2800" smtClean="0">
                <a:solidFill>
                  <a:schemeClr val="tx2"/>
                </a:solidFill>
                <a:ea typeface="ＭＳ Ｐゴシック" pitchFamily="-65" charset="-128"/>
                <a:cs typeface="ＭＳ Ｐゴシック" pitchFamily="-65" charset="-128"/>
              </a:rPr>
              <a:t>of America brought created a new reality and a new American to be represented.</a:t>
            </a:r>
          </a:p>
          <a:p>
            <a:pPr eaLnBrk="1" hangingPunct="1"/>
            <a:r>
              <a:rPr lang="en-US" sz="2800" b="1" smtClean="0">
                <a:solidFill>
                  <a:schemeClr val="tx2"/>
                </a:solidFill>
                <a:ea typeface="ＭＳ Ｐゴシック" pitchFamily="-65" charset="-128"/>
                <a:cs typeface="ＭＳ Ｐゴシック" pitchFamily="-65" charset="-128"/>
              </a:rPr>
              <a:t>Upheaval </a:t>
            </a:r>
            <a:r>
              <a:rPr lang="en-US" sz="2800" smtClean="0">
                <a:solidFill>
                  <a:schemeClr val="tx2"/>
                </a:solidFill>
                <a:ea typeface="ＭＳ Ｐゴシック" pitchFamily="-65" charset="-128"/>
                <a:cs typeface="ＭＳ Ｐゴシック" pitchFamily="-65" charset="-128"/>
              </a:rPr>
              <a:t>and </a:t>
            </a:r>
            <a:r>
              <a:rPr lang="en-US" sz="2800" b="1" smtClean="0">
                <a:solidFill>
                  <a:schemeClr val="tx2"/>
                </a:solidFill>
                <a:ea typeface="ＭＳ Ｐゴシック" pitchFamily="-65" charset="-128"/>
                <a:cs typeface="ＭＳ Ｐゴシック" pitchFamily="-65" charset="-128"/>
              </a:rPr>
              <a:t>social change</a:t>
            </a:r>
            <a:r>
              <a:rPr lang="en-US" sz="2800" smtClean="0">
                <a:solidFill>
                  <a:schemeClr val="tx2"/>
                </a:solidFill>
                <a:ea typeface="ＭＳ Ｐゴシック" pitchFamily="-65" charset="-128"/>
                <a:cs typeface="ＭＳ Ｐゴシック" pitchFamily="-65" charset="-128"/>
              </a:rPr>
              <a:t> in the latter half of the 19</a:t>
            </a:r>
            <a:r>
              <a:rPr lang="en-US" sz="2800" baseline="30000" smtClean="0">
                <a:solidFill>
                  <a:schemeClr val="tx2"/>
                </a:solidFill>
                <a:ea typeface="ＭＳ Ｐゴシック" pitchFamily="-65" charset="-128"/>
                <a:cs typeface="ＭＳ Ｐゴシック" pitchFamily="-65" charset="-128"/>
              </a:rPr>
              <a:t>th</a:t>
            </a:r>
            <a:r>
              <a:rPr lang="en-US" sz="2800" smtClean="0">
                <a:solidFill>
                  <a:schemeClr val="tx2"/>
                </a:solidFill>
                <a:ea typeface="ＭＳ Ｐゴシック" pitchFamily="-65" charset="-128"/>
                <a:cs typeface="ＭＳ Ｐゴシック" pitchFamily="-65" charset="-128"/>
              </a:rPr>
              <a:t> century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676400"/>
            <a:ext cx="4431030" cy="3598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dirty="0">
                <a:latin typeface="Port Credit" pitchFamily="2" charset="0"/>
                <a:ea typeface="ＭＳ Ｐゴシック" pitchFamily="-65" charset="-128"/>
                <a:cs typeface="ＭＳ Ｐゴシック" pitchFamily="-65" charset="-128"/>
              </a:rPr>
              <a:t>Why did Realism develop</a:t>
            </a:r>
            <a:r>
              <a:rPr lang="en-US" sz="4800" dirty="0" smtClean="0">
                <a:latin typeface="Port Credit" pitchFamily="2" charset="0"/>
                <a:ea typeface="ＭＳ Ｐゴシック" pitchFamily="-65" charset="-128"/>
                <a:cs typeface="ＭＳ Ｐゴシック" pitchFamily="-65" charset="-128"/>
              </a:rPr>
              <a:t>? LITERACY RATES</a:t>
            </a:r>
            <a:endParaRPr lang="en-US" sz="4800" dirty="0">
              <a:latin typeface="Port Credit" pitchFamily="2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752600"/>
            <a:ext cx="3429000" cy="457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  <a:ea typeface="ＭＳ Ｐゴシック" pitchFamily="-65" charset="-128"/>
                <a:cs typeface="ＭＳ Ｐゴシック" pitchFamily="-65" charset="-128"/>
              </a:rPr>
              <a:t>A new middle class and </a:t>
            </a:r>
            <a:r>
              <a:rPr lang="en-US" b="1" dirty="0" smtClean="0">
                <a:solidFill>
                  <a:schemeClr val="tx2"/>
                </a:solidFill>
                <a:ea typeface="ＭＳ Ｐゴシック" pitchFamily="-65" charset="-128"/>
                <a:cs typeface="ＭＳ Ｐゴシック" pitchFamily="-65" charset="-128"/>
              </a:rPr>
              <a:t>increasing rates of democracy and literacy</a:t>
            </a:r>
            <a:endParaRPr lang="en-US" dirty="0" smtClean="0">
              <a:solidFill>
                <a:schemeClr val="tx2"/>
              </a:solidFill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/>
            <a:r>
              <a:rPr lang="en-US" dirty="0" smtClean="0">
                <a:solidFill>
                  <a:schemeClr val="tx2"/>
                </a:solidFill>
                <a:ea typeface="ＭＳ Ｐゴシック" pitchFamily="-65" charset="-128"/>
                <a:cs typeface="ＭＳ Ｐゴシック" pitchFamily="-65" charset="-128"/>
              </a:rPr>
              <a:t>Poor people and women were learning to read and they wanted to see themselves represented.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905000"/>
            <a:ext cx="3896102" cy="459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</a:t>
            </a:r>
            <a:r>
              <a:rPr lang="en-US" b="1" dirty="0" smtClean="0"/>
              <a:t>DEFINE </a:t>
            </a:r>
            <a:r>
              <a:rPr lang="en-US" dirty="0" smtClean="0"/>
              <a:t>“REALISM” &amp; DESCRIBE ITS CAUSES?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305800" cy="4572000"/>
          </a:xfrm>
        </p:spPr>
        <p:txBody>
          <a:bodyPr/>
          <a:lstStyle/>
          <a:p>
            <a:r>
              <a:rPr lang="en-US" dirty="0" smtClean="0"/>
              <a:t>EVIDENCE: Use your cause and effect map and notes to write a paragraph that defines REALISM and describes its causes.  You may use the following paragraph frame for support. 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/>
              <a:t>_____________ can be defined as________.  Artistic features and attitudes of __________ include _____________. This movement gained popularity during _________.  It was caused by _______________.  Another reason that _____, was _____. Additionally, _______________.  In contrast </a:t>
            </a:r>
            <a:r>
              <a:rPr lang="en-US" b="1" smtClean="0"/>
              <a:t>to </a:t>
            </a:r>
            <a:r>
              <a:rPr lang="en-US" b="1" smtClean="0">
                <a:solidFill>
                  <a:srgbClr val="FF0000"/>
                </a:solidFill>
              </a:rPr>
              <a:t>ROMANTICISM</a:t>
            </a:r>
            <a:r>
              <a:rPr lang="en-US" b="1" smtClean="0"/>
              <a:t>, </a:t>
            </a:r>
            <a:r>
              <a:rPr lang="en-US" b="1" dirty="0" smtClean="0"/>
              <a:t>it is concerned/interested/fascinated _____________.  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Introduction to American Realism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36688"/>
            <a:ext cx="8229600" cy="5116512"/>
          </a:xfrm>
        </p:spPr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OBJECTIVES: </a:t>
            </a: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Define American Realism and identify its features.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+mn-ea"/>
              <a:cs typeface="Arial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Arial"/>
              <a:buAutoNum type="arabicPeriod"/>
              <a:defRPr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Explain what caused the rise of realism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+mn-ea"/>
              <a:cs typeface="Arial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+mn-ea"/>
              <a:cs typeface="Arial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ACTIVITIES: </a:t>
            </a: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BELONGS or DOESN’T</a:t>
            </a: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Notes on Cause &amp; Effect Map</a:t>
            </a: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+mn-ea"/>
              <a:cs typeface="Arial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EVIDENCE of your learning:</a:t>
            </a: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rPr>
              <a:t>	You will use notes &amp; cause and effect map to write a paragraph that defines American Realism and explains historical context which caused its rise as a literary movement. </a:t>
            </a: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+mn-ea"/>
              <a:cs typeface="Arial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65" charset="-128"/>
                <a:cs typeface="ＭＳ Ｐゴシック" pitchFamily="-65" charset="-128"/>
              </a:rPr>
              <a:t>BELONGS or DOESN’T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65" charset="-128"/>
                <a:cs typeface="ＭＳ Ｐゴシック" pitchFamily="-65" charset="-128"/>
              </a:rPr>
              <a:t>You will be shown a series of pictures and text.  </a:t>
            </a:r>
          </a:p>
          <a:p>
            <a:pPr eaLnBrk="1" hangingPunct="1"/>
            <a:r>
              <a:rPr lang="en-US" smtClean="0">
                <a:ea typeface="ＭＳ Ｐゴシック" pitchFamily="-65" charset="-128"/>
                <a:cs typeface="ＭＳ Ｐゴシック" pitchFamily="-65" charset="-128"/>
              </a:rPr>
              <a:t>The pictures and text will depict relationships.</a:t>
            </a:r>
          </a:p>
          <a:p>
            <a:pPr eaLnBrk="1" hangingPunct="1"/>
            <a:r>
              <a:rPr lang="en-US" smtClean="0">
                <a:ea typeface="ＭＳ Ｐゴシック" pitchFamily="-65" charset="-128"/>
                <a:cs typeface="ＭＳ Ｐゴシック" pitchFamily="-65" charset="-128"/>
              </a:rPr>
              <a:t>Determine which belong and which do not and why.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65" charset="-128"/>
                <a:cs typeface="ＭＳ Ｐゴシック" pitchFamily="-65" charset="-128"/>
              </a:rPr>
              <a:t>What is realism?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 eaLnBrk="1" hangingPunct="1">
              <a:buFont typeface="Wingdings 2" pitchFamily="-65" charset="2"/>
              <a:buNone/>
            </a:pPr>
            <a:r>
              <a:rPr lang="en-US" sz="4300" smtClean="0">
                <a:ea typeface="ＭＳ Ｐゴシック" pitchFamily="-65" charset="-128"/>
                <a:cs typeface="ＭＳ Ｐゴシック" pitchFamily="-65" charset="-128"/>
              </a:rPr>
              <a:t>“Realism is nothing more and nothing less than the truthful treatment of material.” --William Dean Howells, “Editor’s Study,” </a:t>
            </a:r>
            <a:r>
              <a:rPr lang="en-US" sz="4300" i="1" smtClean="0">
                <a:ea typeface="ＭＳ Ｐゴシック" pitchFamily="-65" charset="-128"/>
                <a:cs typeface="ＭＳ Ｐゴシック" pitchFamily="-65" charset="-128"/>
              </a:rPr>
              <a:t>Harper's New Monthly Magazine (November 1889), p. 966.</a:t>
            </a:r>
            <a:endParaRPr lang="en-US" sz="4300" smtClean="0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THIS IS REALISM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219200"/>
            <a:ext cx="6553200" cy="49229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THIS IS NOT REALISM</a:t>
            </a:r>
          </a:p>
        </p:txBody>
      </p:sp>
      <p:pic>
        <p:nvPicPr>
          <p:cNvPr id="17411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725" y="1382713"/>
            <a:ext cx="7577138" cy="5229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THIS IS REALISM</a:t>
            </a:r>
            <a:endParaRPr lang="en-US" dirty="0" smtClean="0"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90600"/>
            <a:ext cx="7010400" cy="5424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THIS IS REALISM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66800"/>
            <a:ext cx="6705600" cy="5012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IS THIS REALISM?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9980</TotalTime>
  <Words>604</Words>
  <Application>Microsoft Macintosh PowerPoint</Application>
  <PresentationFormat>On-screen Show (4:3)</PresentationFormat>
  <Paragraphs>61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Equity</vt:lpstr>
      <vt:lpstr>American Realism 1860-1920</vt:lpstr>
      <vt:lpstr>Introduction to American Realism</vt:lpstr>
      <vt:lpstr>BELONGS or DOESN’T</vt:lpstr>
      <vt:lpstr>What is realism?</vt:lpstr>
      <vt:lpstr>THIS IS REALISM</vt:lpstr>
      <vt:lpstr>THIS IS NOT REALISM</vt:lpstr>
      <vt:lpstr>THIS IS REALISM</vt:lpstr>
      <vt:lpstr>THIS IS REALISM</vt:lpstr>
      <vt:lpstr>IS THIS REALISM?</vt:lpstr>
      <vt:lpstr>IS THIS REALISM?</vt:lpstr>
      <vt:lpstr>IS THIS REALISM?</vt:lpstr>
      <vt:lpstr>IS THIS REALISM?</vt:lpstr>
      <vt:lpstr>Which is REALISM?</vt:lpstr>
      <vt:lpstr>By completing a cause and effect map, you will be able to define REALISM explain its historical causes.</vt:lpstr>
      <vt:lpstr>What is Realism?</vt:lpstr>
      <vt:lpstr>Why did Realism develop? THE CIVIL WAR</vt:lpstr>
      <vt:lpstr>Why did Realism develop? CITIES &amp; IMMIGRATION</vt:lpstr>
      <vt:lpstr>Why did Realism develop? LITERACY RATES</vt:lpstr>
      <vt:lpstr>CAN YOU DEFINE “REALISM” &amp; DESCRIBE ITS CAUSES?  </vt:lpstr>
    </vt:vector>
  </TitlesOfParts>
  <Company>The Weber School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Regionalism, Realism, and Naturalism</dc:title>
  <dc:creator>Dana Huff</dc:creator>
  <cp:lastModifiedBy>adriana alba</cp:lastModifiedBy>
  <cp:revision>9</cp:revision>
  <dcterms:created xsi:type="dcterms:W3CDTF">2015-02-01T22:58:51Z</dcterms:created>
  <dcterms:modified xsi:type="dcterms:W3CDTF">2015-02-01T23:24:53Z</dcterms:modified>
</cp:coreProperties>
</file>