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0" r:id="rId4"/>
    <p:sldId id="265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E6FE-CA67-3D43-9DA0-998F6FDA4579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C7B86E-DEDE-0047-81A6-D8D46152BD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charset="0"/>
                <a:ea typeface="ＭＳ Ｐゴシック" charset="-128"/>
                <a:cs typeface="ＭＳ Ｐゴシック" charset="-128"/>
              </a:rPr>
              <a:t>Have students use circle map to write a paragraph on Jonathan Edwards.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D95C00-C8D6-DD45-AF64-24029982C4F4}" type="slidenum">
              <a:rPr lang="en-US" smtClean="0">
                <a:latin typeface="Arial" charset="0"/>
                <a:ea typeface="ＭＳ Ｐゴシック" charset="-128"/>
                <a:cs typeface="ＭＳ Ｐゴシック" charset="-128"/>
              </a:rPr>
              <a:pPr/>
              <a:t>5</a:t>
            </a:fld>
            <a:endParaRPr lang="en-US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60F74-8EBD-AC44-ADC9-43AA919248A1}" type="datetimeFigureOut">
              <a:rPr lang="en-US" smtClean="0"/>
              <a:pPr/>
              <a:t>1/31/15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DE732-90A5-C944-A239-3E6D5BB2BB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American Realism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latin typeface="Avenir Next Condensed Regular"/>
                <a:cs typeface="Avenir Next Condensed Regular"/>
              </a:rPr>
              <a:t>UNIT GOAL</a:t>
            </a:r>
            <a:r>
              <a:rPr lang="en-US" dirty="0" smtClean="0">
                <a:latin typeface="Avenir Next Condensed Regular"/>
                <a:cs typeface="Avenir Next Condensed Regular"/>
              </a:rPr>
              <a:t>: </a:t>
            </a:r>
            <a:r>
              <a:rPr lang="en-US" dirty="0">
                <a:latin typeface="Avenir Next Condensed Regular"/>
                <a:cs typeface="Avenir Next Condensed Regular"/>
              </a:rPr>
              <a:t>Write an expository essay that evaluates how REALIST artists and author’s effectively use </a:t>
            </a:r>
            <a:r>
              <a:rPr lang="en-US" b="1" dirty="0">
                <a:latin typeface="Avenir Next Condensed Regular"/>
                <a:cs typeface="Avenir Next Condensed Regular"/>
              </a:rPr>
              <a:t>ethos, pathos, and/or logos </a:t>
            </a:r>
            <a:r>
              <a:rPr lang="en-US" dirty="0">
                <a:latin typeface="Avenir Next Condensed Regular"/>
                <a:cs typeface="Avenir Next Condensed Regular"/>
              </a:rPr>
              <a:t>to communicate and support and their ideas about 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(</a:t>
            </a:r>
            <a:r>
              <a:rPr lang="en-US" b="1" dirty="0" err="1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 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 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Background paragraph on Realism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Gallery Walk on ideas about American (</a:t>
            </a:r>
            <a:r>
              <a:rPr lang="en-US" b="1" dirty="0" err="1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.</a:t>
            </a:r>
          </a:p>
          <a:p>
            <a:pPr>
              <a:buFontTx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The Rhetorical Triangle: Ethos, Pathos, Logos</a:t>
            </a:r>
            <a:endParaRPr lang="en-US" b="1" dirty="0">
              <a:solidFill>
                <a:srgbClr val="FF0000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968" y="334265"/>
            <a:ext cx="4582387" cy="6195041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05921" y="334265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2" y="556243"/>
            <a:ext cx="2447185" cy="4505560"/>
          </a:xfrm>
        </p:spPr>
        <p:txBody>
          <a:bodyPr>
            <a:noAutofit/>
          </a:bodyPr>
          <a:lstStyle/>
          <a:p>
            <a:r>
              <a:rPr lang="en-US" sz="3300" dirty="0" smtClean="0"/>
              <a:t>COMPLETE </a:t>
            </a:r>
            <a:r>
              <a:rPr lang="en-US" sz="3300" b="1" dirty="0" smtClean="0"/>
              <a:t>SOAPS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dirty="0" smtClean="0"/>
              <a:t>TO IDENTIFY AUTHOR’S PURPOSE &amp; CONTEXT 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407" y="264576"/>
            <a:ext cx="4817794" cy="6528527"/>
          </a:xfrm>
          <a:prstGeom prst="rect">
            <a:avLst/>
          </a:prstGeom>
        </p:spPr>
      </p:pic>
      <p:sp>
        <p:nvSpPr>
          <p:cNvPr id="8" name="Right Arrow Callout 7"/>
          <p:cNvSpPr/>
          <p:nvPr/>
        </p:nvSpPr>
        <p:spPr>
          <a:xfrm>
            <a:off x="305921" y="329473"/>
            <a:ext cx="4010048" cy="5775125"/>
          </a:xfrm>
          <a:prstGeom prst="right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232" y="556243"/>
            <a:ext cx="2447185" cy="4505560"/>
          </a:xfrm>
        </p:spPr>
        <p:txBody>
          <a:bodyPr>
            <a:noAutofit/>
          </a:bodyPr>
          <a:lstStyle/>
          <a:p>
            <a:r>
              <a:rPr lang="en-US" sz="3300" dirty="0" smtClean="0"/>
              <a:t>COMPLETE </a:t>
            </a:r>
            <a:r>
              <a:rPr lang="en-US" sz="3300" b="1" dirty="0" smtClean="0"/>
              <a:t>SUMMARY</a:t>
            </a:r>
            <a:br>
              <a:rPr lang="en-US" sz="3300" b="1" dirty="0" smtClean="0"/>
            </a:br>
            <a:r>
              <a:rPr lang="en-US" sz="3300" b="1" dirty="0" smtClean="0"/>
              <a:t>TEMPLATE </a:t>
            </a:r>
            <a:r>
              <a:rPr lang="en-US" sz="3300" dirty="0" smtClean="0"/>
              <a:t>SUMMARIZE </a:t>
            </a:r>
            <a:r>
              <a:rPr lang="en-US" sz="3300" dirty="0" err="1" smtClean="0"/>
              <a:t>SPEECH’s</a:t>
            </a:r>
            <a:r>
              <a:rPr lang="en-US" sz="3300" dirty="0" smtClean="0"/>
              <a:t> MAIN IDEAS</a:t>
            </a:r>
            <a:endParaRPr lang="en-US" sz="3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…with “Liberty” and “Justice” for </a:t>
            </a:r>
            <a:r>
              <a:rPr lang="en-US" u="sng" dirty="0" smtClean="0">
                <a:latin typeface="Snell Roundhand Black"/>
                <a:cs typeface="Snell Roundhand Black"/>
              </a:rPr>
              <a:t>ALL</a:t>
            </a:r>
            <a:r>
              <a:rPr lang="en-US" dirty="0" smtClean="0">
                <a:latin typeface="Snell Roundhand Black"/>
                <a:cs typeface="Snell Roundhand Black"/>
              </a:rPr>
              <a:t>?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3886200"/>
            <a:ext cx="7954127" cy="175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OBJECTIVE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: By completing notes on Rhetorical Triangle students will be able to define the strategies used by Realist writers to communicate their views and opinions on (</a:t>
            </a:r>
            <a:r>
              <a:rPr lang="en-US" dirty="0" err="1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.</a:t>
            </a:r>
            <a:endParaRPr lang="en-US" dirty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8"/>
          <p:cNvSpPr txBox="1">
            <a:spLocks noChangeArrowheads="1"/>
          </p:cNvSpPr>
          <p:nvPr/>
        </p:nvSpPr>
        <p:spPr bwMode="auto">
          <a:xfrm>
            <a:off x="2057400" y="163513"/>
            <a:ext cx="5562600" cy="3698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entury Gothic" charset="0"/>
              </a:rPr>
              <a:t>Rhetorical Devices or Persuasive Strategies</a:t>
            </a:r>
          </a:p>
        </p:txBody>
      </p:sp>
      <p:sp>
        <p:nvSpPr>
          <p:cNvPr id="22531" name="TextBox 9"/>
          <p:cNvSpPr txBox="1">
            <a:spLocks noChangeArrowheads="1"/>
          </p:cNvSpPr>
          <p:nvPr/>
        </p:nvSpPr>
        <p:spPr bwMode="auto">
          <a:xfrm>
            <a:off x="76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LOGICAL APPEALS </a:t>
            </a:r>
          </a:p>
          <a:p>
            <a:pPr algn="ctr"/>
            <a:r>
              <a:rPr lang="en-US" sz="1400">
                <a:latin typeface="Century Gothic" charset="0"/>
              </a:rPr>
              <a:t>a.k.a. LOGOS</a:t>
            </a:r>
          </a:p>
        </p:txBody>
      </p:sp>
      <p:sp>
        <p:nvSpPr>
          <p:cNvPr id="22532" name="TextBox 12"/>
          <p:cNvSpPr txBox="1">
            <a:spLocks noChangeArrowheads="1"/>
          </p:cNvSpPr>
          <p:nvPr/>
        </p:nvSpPr>
        <p:spPr bwMode="auto">
          <a:xfrm>
            <a:off x="33528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EMOTIONAL APPEALS</a:t>
            </a:r>
          </a:p>
          <a:p>
            <a:pPr algn="ctr"/>
            <a:r>
              <a:rPr lang="en-US" sz="1400">
                <a:latin typeface="Century Gothic" charset="0"/>
              </a:rPr>
              <a:t>a.k.a. PATHOS</a:t>
            </a:r>
          </a:p>
        </p:txBody>
      </p:sp>
      <p:sp>
        <p:nvSpPr>
          <p:cNvPr id="22533" name="TextBox 13"/>
          <p:cNvSpPr txBox="1">
            <a:spLocks noChangeArrowheads="1"/>
          </p:cNvSpPr>
          <p:nvPr/>
        </p:nvSpPr>
        <p:spPr bwMode="auto">
          <a:xfrm>
            <a:off x="6553200" y="914400"/>
            <a:ext cx="2438400" cy="5238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ETHICAL APPEALS</a:t>
            </a:r>
          </a:p>
          <a:p>
            <a:pPr algn="ctr"/>
            <a:r>
              <a:rPr lang="en-US" sz="1400">
                <a:latin typeface="Century Gothic" charset="0"/>
              </a:rPr>
              <a:t>a.k.a. ETHOS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1867694" y="724694"/>
            <a:ext cx="381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4569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7428707" y="723106"/>
            <a:ext cx="381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537" name="TextBox 21"/>
          <p:cNvSpPr txBox="1">
            <a:spLocks noChangeArrowheads="1"/>
          </p:cNvSpPr>
          <p:nvPr/>
        </p:nvSpPr>
        <p:spPr bwMode="auto">
          <a:xfrm>
            <a:off x="76200" y="1914525"/>
            <a:ext cx="2438400" cy="7397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facts </a:t>
            </a:r>
            <a:r>
              <a:rPr lang="en-US" sz="1400">
                <a:latin typeface="Century Gothic" charset="0"/>
              </a:rPr>
              <a:t>and </a:t>
            </a:r>
            <a:r>
              <a:rPr lang="en-US" sz="1400" b="1">
                <a:latin typeface="Century Gothic" charset="0"/>
              </a:rPr>
              <a:t>logic </a:t>
            </a:r>
            <a:r>
              <a:rPr lang="en-US" sz="1400">
                <a:latin typeface="Century Gothic" charset="0"/>
              </a:rPr>
              <a:t>to convince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8" name="TextBox 22"/>
          <p:cNvSpPr txBox="1">
            <a:spLocks noChangeArrowheads="1"/>
          </p:cNvSpPr>
          <p:nvPr/>
        </p:nvSpPr>
        <p:spPr bwMode="auto">
          <a:xfrm>
            <a:off x="3352800" y="1905000"/>
            <a:ext cx="2438400" cy="7381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Using </a:t>
            </a:r>
            <a:r>
              <a:rPr lang="en-US" sz="1400" b="1">
                <a:latin typeface="Century Gothic" charset="0"/>
              </a:rPr>
              <a:t>emotions </a:t>
            </a:r>
            <a:r>
              <a:rPr lang="en-US" sz="1400">
                <a:latin typeface="Century Gothic" charset="0"/>
              </a:rPr>
              <a:t>to convince the audience.</a:t>
            </a:r>
          </a:p>
          <a:p>
            <a:pPr algn="ctr"/>
            <a:endParaRPr lang="en-US" sz="1400">
              <a:latin typeface="Century Gothic" charset="0"/>
            </a:endParaRPr>
          </a:p>
        </p:txBody>
      </p:sp>
      <p:sp>
        <p:nvSpPr>
          <p:cNvPr id="22539" name="TextBox 23"/>
          <p:cNvSpPr txBox="1">
            <a:spLocks noChangeArrowheads="1"/>
          </p:cNvSpPr>
          <p:nvPr/>
        </p:nvSpPr>
        <p:spPr bwMode="auto">
          <a:xfrm>
            <a:off x="6553200" y="1905000"/>
            <a:ext cx="2438400" cy="95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entury Gothic" charset="0"/>
              </a:rPr>
              <a:t>Establish </a:t>
            </a:r>
            <a:r>
              <a:rPr lang="en-US" sz="1400" b="1" dirty="0">
                <a:latin typeface="Century Gothic" charset="0"/>
              </a:rPr>
              <a:t>credibility </a:t>
            </a:r>
            <a:r>
              <a:rPr lang="en-US" sz="1400" dirty="0">
                <a:latin typeface="Century Gothic" charset="0"/>
              </a:rPr>
              <a:t>and appeal to your readers’ </a:t>
            </a:r>
            <a:r>
              <a:rPr lang="en-US" sz="1400" b="1" dirty="0">
                <a:latin typeface="Century Gothic" charset="0"/>
              </a:rPr>
              <a:t>ethics and/</a:t>
            </a:r>
            <a:r>
              <a:rPr lang="en-US" sz="1400" dirty="0">
                <a:latin typeface="Century Gothic" charset="0"/>
              </a:rPr>
              <a:t>or </a:t>
            </a:r>
            <a:r>
              <a:rPr lang="en-US" sz="1400" b="1" dirty="0">
                <a:latin typeface="Century Gothic" charset="0"/>
              </a:rPr>
              <a:t>moral values</a:t>
            </a:r>
            <a:r>
              <a:rPr lang="en-US" sz="1400" dirty="0">
                <a:latin typeface="Century Gothic" charset="0"/>
              </a:rPr>
              <a:t>.</a:t>
            </a:r>
          </a:p>
        </p:txBody>
      </p:sp>
      <p:sp>
        <p:nvSpPr>
          <p:cNvPr id="22540" name="TextBox 24"/>
          <p:cNvSpPr txBox="1">
            <a:spLocks noChangeArrowheads="1"/>
          </p:cNvSpPr>
          <p:nvPr/>
        </p:nvSpPr>
        <p:spPr bwMode="auto">
          <a:xfrm>
            <a:off x="76200" y="3263900"/>
            <a:ext cx="2438400" cy="1600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A snickers bar is 280 calories.  4 out 5 doctors agree that eating one daily is not very healthy. </a:t>
            </a:r>
          </a:p>
          <a:p>
            <a:pPr algn="ctr"/>
            <a:r>
              <a:rPr lang="en-US" sz="1400">
                <a:latin typeface="Century Gothic" charset="0"/>
              </a:rPr>
              <a:t>   </a:t>
            </a:r>
          </a:p>
        </p:txBody>
      </p:sp>
      <p:sp>
        <p:nvSpPr>
          <p:cNvPr id="22541" name="TextBox 25"/>
          <p:cNvSpPr txBox="1">
            <a:spLocks noChangeArrowheads="1"/>
          </p:cNvSpPr>
          <p:nvPr/>
        </p:nvSpPr>
        <p:spPr bwMode="auto">
          <a:xfrm>
            <a:off x="3352800" y="32766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Your donation will help this puppy find a safe loving home and have a chance at a bright future.</a:t>
            </a:r>
          </a:p>
        </p:txBody>
      </p:sp>
      <p:sp>
        <p:nvSpPr>
          <p:cNvPr id="22542" name="TextBox 26"/>
          <p:cNvSpPr txBox="1">
            <a:spLocks noChangeArrowheads="1"/>
          </p:cNvSpPr>
          <p:nvPr/>
        </p:nvSpPr>
        <p:spPr bwMode="auto">
          <a:xfrm>
            <a:off x="6553200" y="3263900"/>
            <a:ext cx="2438400" cy="13843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entury Gothic" charset="0"/>
              </a:rPr>
              <a:t>For example:</a:t>
            </a:r>
          </a:p>
          <a:p>
            <a:pPr algn="ctr"/>
            <a:endParaRPr lang="en-US" sz="1400">
              <a:latin typeface="Century Gothic" charset="0"/>
            </a:endParaRPr>
          </a:p>
          <a:p>
            <a:pPr algn="ctr"/>
            <a:r>
              <a:rPr lang="en-US" sz="1400">
                <a:latin typeface="Century Gothic" charset="0"/>
              </a:rPr>
              <a:t>Believe me, I have been through your struggle and I know what it is like to be unemployed. </a:t>
            </a:r>
          </a:p>
        </p:txBody>
      </p:sp>
      <p:cxnSp>
        <p:nvCxnSpPr>
          <p:cNvPr id="28" name="Straight Connector 27"/>
          <p:cNvCxnSpPr>
            <a:endCxn id="22537" idx="0"/>
          </p:cNvCxnSpPr>
          <p:nvPr/>
        </p:nvCxnSpPr>
        <p:spPr>
          <a:xfrm rot="5400000">
            <a:off x="1062831" y="1680369"/>
            <a:ext cx="4667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2540" idx="0"/>
          </p:cNvCxnSpPr>
          <p:nvPr/>
        </p:nvCxnSpPr>
        <p:spPr>
          <a:xfrm rot="5400000">
            <a:off x="992981" y="2959894"/>
            <a:ext cx="606425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4140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7385844" y="1680369"/>
            <a:ext cx="4667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4344194" y="2969419"/>
            <a:ext cx="606425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6200000" flipH="1">
            <a:off x="7412038" y="3065463"/>
            <a:ext cx="414337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49" name="Picture 3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8768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0" name="Picture 3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0" y="4876800"/>
            <a:ext cx="132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23075" y="4800600"/>
            <a:ext cx="1597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248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Snell Roundhand Black"/>
                <a:cs typeface="Snell Roundhand Black"/>
              </a:rPr>
              <a:t>…with “Liberty” and “Justice” for </a:t>
            </a:r>
            <a:r>
              <a:rPr lang="en-US" u="sng" dirty="0" smtClean="0">
                <a:latin typeface="Snell Roundhand Black"/>
                <a:cs typeface="Snell Roundhand Black"/>
              </a:rPr>
              <a:t>ALL</a:t>
            </a:r>
            <a:r>
              <a:rPr lang="en-US" dirty="0" smtClean="0">
                <a:latin typeface="Snell Roundhand Black"/>
                <a:cs typeface="Snell Roundhand Black"/>
              </a:rPr>
              <a:t>?</a:t>
            </a:r>
            <a:endParaRPr lang="en-US" dirty="0">
              <a:latin typeface="Snell Roundhand Black"/>
              <a:cs typeface="Snell Roundhand Black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9" y="1817056"/>
            <a:ext cx="7954127" cy="476514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OBJECTIVE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: After CLOSE READING an excerpt from Frederick Douglass’s “What to the Slave is the Fourth of July?” students will analyze the use of </a:t>
            </a:r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IMAGERY &amp; the rhetorical triangle (ethos, pathos, logos) </a:t>
            </a: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to support his philosophical beliefs about </a:t>
            </a:r>
            <a:r>
              <a:rPr lang="en-US" b="1" dirty="0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(</a:t>
            </a:r>
            <a:r>
              <a:rPr lang="en-US" b="1" dirty="0" err="1" smtClean="0">
                <a:solidFill>
                  <a:srgbClr val="FF0000"/>
                </a:solidFill>
                <a:latin typeface="Avenir Next Condensed Regular"/>
                <a:cs typeface="Avenir Next Condensed Regular"/>
              </a:rPr>
              <a:t>in)justice</a:t>
            </a:r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.</a:t>
            </a:r>
          </a:p>
          <a:p>
            <a:endParaRPr lang="en-US" b="1" i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Evidence: 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Annotations and Marginalia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SAYS-MEANS-MATTERS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Expository Summary</a:t>
            </a:r>
          </a:p>
          <a:p>
            <a:pPr>
              <a:buFontTx/>
              <a:buChar char="•"/>
            </a:pPr>
            <a:r>
              <a:rPr lang="en-US" dirty="0" smtClean="0">
                <a:solidFill>
                  <a:schemeClr val="tx1"/>
                </a:solidFill>
                <a:latin typeface="Avenir Next Condensed Regular"/>
                <a:cs typeface="Avenir Next Condensed Regular"/>
              </a:rPr>
              <a:t>SOAPS</a:t>
            </a:r>
          </a:p>
          <a:p>
            <a:pPr>
              <a:buFontTx/>
              <a:buChar char="•"/>
            </a:pPr>
            <a:endParaRPr lang="en-US" b="1" dirty="0" smtClean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  <a:p>
            <a:endParaRPr lang="en-US" dirty="0">
              <a:solidFill>
                <a:schemeClr val="tx1"/>
              </a:solidFill>
              <a:latin typeface="Avenir Next Condensed Regular"/>
              <a:cs typeface="Avenir Next Condensed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smtClean="0">
                <a:ea typeface="ＭＳ Ｐゴシック" charset="-128"/>
                <a:cs typeface="ＭＳ Ｐゴシック" charset="-128"/>
              </a:rPr>
              <a:t>After you share with your partner, use circle map info to write background paragraph.  </a:t>
            </a:r>
          </a:p>
        </p:txBody>
      </p:sp>
      <p:sp>
        <p:nvSpPr>
          <p:cNvPr id="4" name="Oval 3"/>
          <p:cNvSpPr/>
          <p:nvPr/>
        </p:nvSpPr>
        <p:spPr>
          <a:xfrm>
            <a:off x="142848" y="1801813"/>
            <a:ext cx="5063735" cy="4712926"/>
          </a:xfrm>
          <a:prstGeom prst="ellipse">
            <a:avLst/>
          </a:prstGeom>
          <a:noFill/>
          <a:ln w="825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3012" y="3545118"/>
            <a:ext cx="1575200" cy="1245222"/>
          </a:xfrm>
          <a:prstGeom prst="ellipse">
            <a:avLst/>
          </a:prstGeom>
          <a:noFill/>
          <a:ln w="3492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869" name="TextBox 6"/>
          <p:cNvSpPr txBox="1">
            <a:spLocks noChangeArrowheads="1"/>
          </p:cNvSpPr>
          <p:nvPr/>
        </p:nvSpPr>
        <p:spPr bwMode="auto">
          <a:xfrm>
            <a:off x="858838" y="2860675"/>
            <a:ext cx="40925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300" dirty="0">
                <a:solidFill>
                  <a:srgbClr val="FF0000"/>
                </a:solidFill>
              </a:rPr>
              <a:t>As you watch video, fill in circle map with important information about</a:t>
            </a:r>
            <a:r>
              <a:rPr lang="en-US" sz="1300" dirty="0" smtClean="0">
                <a:solidFill>
                  <a:srgbClr val="FF0000"/>
                </a:solidFill>
              </a:rPr>
              <a:t> the author’s background</a:t>
            </a:r>
            <a:r>
              <a:rPr lang="en-US" sz="13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6870" name="TextBox 7"/>
          <p:cNvSpPr txBox="1">
            <a:spLocks noChangeArrowheads="1"/>
          </p:cNvSpPr>
          <p:nvPr/>
        </p:nvSpPr>
        <p:spPr bwMode="auto">
          <a:xfrm>
            <a:off x="5603875" y="1995488"/>
            <a:ext cx="33035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/>
              <a:t>Use the following paragraph frame: </a:t>
            </a:r>
          </a:p>
          <a:p>
            <a:endParaRPr lang="en-US"/>
          </a:p>
          <a:p>
            <a:r>
              <a:rPr lang="en-US" sz="1700"/>
              <a:t>_______can be described as ______.  He was born</a:t>
            </a:r>
          </a:p>
          <a:p>
            <a:r>
              <a:rPr lang="en-US" sz="1700"/>
              <a:t>________ and spent most of his life________.  While ________, he became interested in ________.</a:t>
            </a:r>
          </a:p>
          <a:p>
            <a:r>
              <a:rPr lang="en-US" sz="1700"/>
              <a:t>Additionally, ________________.  His writing attempts to ______________ by _______________.</a:t>
            </a:r>
          </a:p>
        </p:txBody>
      </p:sp>
      <p:sp>
        <p:nvSpPr>
          <p:cNvPr id="36871" name="TextBox 8"/>
          <p:cNvSpPr txBox="1">
            <a:spLocks noChangeArrowheads="1"/>
          </p:cNvSpPr>
          <p:nvPr/>
        </p:nvSpPr>
        <p:spPr bwMode="auto">
          <a:xfrm>
            <a:off x="2155670" y="3744913"/>
            <a:ext cx="12625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/>
              <a:t>Frederick Douglass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Before you read… 1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st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Number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the Paragraphs.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Look at the title and use your background knowledge to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predict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what he will be arguing in this essay.</a:t>
            </a:r>
          </a:p>
          <a:p>
            <a:pPr eaLnBrk="1" hangingPunct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Quick-Read: 3 minutes</a:t>
            </a:r>
          </a:p>
          <a:p>
            <a:pPr lvl="1"/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Skim through the article and </a:t>
            </a:r>
            <a:r>
              <a:rPr lang="en-US" b="1" dirty="0" smtClean="0">
                <a:latin typeface="+mj-lt"/>
                <a:ea typeface="ＭＳ Ｐゴシック" charset="-128"/>
                <a:cs typeface="ＭＳ Ｐゴシック" charset="-128"/>
              </a:rPr>
              <a:t>circle KEY words 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that seem to be important to what he will be arguing or communicating.  </a:t>
            </a:r>
            <a:endParaRPr lang="en-US" dirty="0" smtClean="0">
              <a:latin typeface="+mj-lt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As you read… 2</a:t>
            </a:r>
            <a:r>
              <a:rPr lang="en-US" baseline="30000" dirty="0" smtClean="0">
                <a:ea typeface="ＭＳ Ｐゴシック" charset="-128"/>
                <a:cs typeface="ＭＳ Ｐゴシック" charset="-128"/>
              </a:rPr>
              <a:t>nd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read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lnSpcReduction="10000"/>
          </a:bodyPr>
          <a:lstStyle/>
          <a:p>
            <a:pPr eaLnBrk="1" hangingPunct="1">
              <a:buNone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Underline phrases which help you answer the following: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purpose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in writing this speech?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 about justice?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How does he use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ethos, pathos, logos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to accomplish his purpose and communicate his argument?</a:t>
            </a:r>
          </a:p>
          <a:p>
            <a:pPr lvl="3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089025" y="274638"/>
            <a:ext cx="7272338" cy="9588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After your 2nd read…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67" y="1233488"/>
            <a:ext cx="8084822" cy="48926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the author’s purpose in writing this essay? In other words, what is he trying to accomplish?</a:t>
            </a: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What is his </a:t>
            </a:r>
            <a:r>
              <a:rPr lang="en-US" b="1" dirty="0" smtClean="0">
                <a:ea typeface="ＭＳ Ｐゴシック" charset="-128"/>
                <a:cs typeface="ＭＳ Ｐゴシック" charset="-128"/>
              </a:rPr>
              <a:t>central claim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or argument?</a:t>
            </a:r>
          </a:p>
          <a:p>
            <a:pPr>
              <a:buNone/>
            </a:pPr>
            <a:r>
              <a:rPr lang="en-US" b="1" dirty="0" smtClean="0"/>
              <a:t>Simple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speech argues that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Sufficient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According to ______, ____________.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Sophisticated</a:t>
            </a:r>
            <a:r>
              <a:rPr lang="en-US" dirty="0" smtClean="0"/>
              <a:t>: </a:t>
            </a:r>
          </a:p>
          <a:p>
            <a:pPr>
              <a:buNone/>
            </a:pPr>
            <a:r>
              <a:rPr lang="en-US" i="1" dirty="0" smtClean="0">
                <a:solidFill>
                  <a:srgbClr val="FF0000"/>
                </a:solidFill>
              </a:rPr>
              <a:t>In the speech, “________,” _____ asserts/ proposes/ claims _______________.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2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lvl="1"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read: </a:t>
            </a:r>
            <a:r>
              <a:rPr lang="en-US" sz="4200" dirty="0" smtClean="0">
                <a:solidFill>
                  <a:srgbClr val="FF0000"/>
                </a:solidFill>
              </a:rPr>
              <a:t>MARGINALIA</a:t>
            </a:r>
            <a:endParaRPr lang="en-US" sz="4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29" y="1613646"/>
            <a:ext cx="8242572" cy="4512517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Explain your annotations along the margins:</a:t>
            </a:r>
          </a:p>
          <a:p>
            <a:pPr lvl="1">
              <a:buNone/>
            </a:pPr>
            <a:r>
              <a:rPr lang="en-US" sz="3200" dirty="0" smtClean="0"/>
              <a:t>	*  Identify and Summarize Main Ideas: </a:t>
            </a:r>
            <a:r>
              <a:rPr lang="en-US" sz="3200" dirty="0" smtClean="0">
                <a:solidFill>
                  <a:srgbClr val="FF0000"/>
                </a:solidFill>
              </a:rPr>
              <a:t>i.e. </a:t>
            </a:r>
            <a:r>
              <a:rPr lang="en-US" sz="3200" i="1" dirty="0" smtClean="0">
                <a:solidFill>
                  <a:srgbClr val="FF0000"/>
                </a:solidFill>
              </a:rPr>
              <a:t>This explains that___.  </a:t>
            </a:r>
          </a:p>
          <a:p>
            <a:pPr lvl="1">
              <a:buNone/>
            </a:pPr>
            <a:r>
              <a:rPr lang="en-US" sz="3200" dirty="0" smtClean="0">
                <a:latin typeface="Zapf Dingbats"/>
                <a:ea typeface="Zapf Dingbats"/>
                <a:cs typeface="Zapf Dingbats"/>
              </a:rPr>
              <a:t>	✔  </a:t>
            </a:r>
            <a:r>
              <a:rPr lang="en-US" sz="3200" dirty="0" smtClean="0">
                <a:latin typeface="+mj-lt"/>
                <a:ea typeface="Zapf Dingbats"/>
                <a:cs typeface="Zapf Dingbats"/>
              </a:rPr>
              <a:t>Evidence used to support argument:</a:t>
            </a:r>
          </a:p>
          <a:p>
            <a:pPr lvl="1">
              <a:buNone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Zapf Dingbats"/>
                <a:cs typeface="Zapf Dingbats"/>
              </a:rPr>
              <a:t> i.e. </a:t>
            </a: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This demonstrates/ illustrates/conveys.</a:t>
            </a:r>
          </a:p>
          <a:p>
            <a:pPr lvl="1">
              <a:buNone/>
            </a:pPr>
            <a:r>
              <a:rPr lang="en-US" sz="3200" dirty="0" smtClean="0">
                <a:ea typeface="Zapf Dingbats"/>
                <a:cs typeface="Zapf Dingbats"/>
              </a:rPr>
              <a:t>	?	 Clarify questions and confusion: </a:t>
            </a:r>
          </a:p>
          <a:p>
            <a:pPr lvl="1">
              <a:buNone/>
            </a:pPr>
            <a:r>
              <a:rPr lang="en-US" sz="3200" i="1" dirty="0" smtClean="0">
                <a:solidFill>
                  <a:srgbClr val="FF0000"/>
                </a:solidFill>
                <a:ea typeface="Zapf Dingbats"/>
                <a:cs typeface="Zapf Dingbats"/>
              </a:rPr>
              <a:t>i.e. I don’t understand ____.  What does ___ mean? I wonder why____.</a:t>
            </a:r>
          </a:p>
          <a:p>
            <a:pPr lvl="1">
              <a:buNone/>
            </a:pPr>
            <a:endParaRPr lang="en-US" sz="3200" dirty="0" smtClean="0"/>
          </a:p>
          <a:p>
            <a:endParaRPr lang="en-US" sz="34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675</Words>
  <Application>Microsoft Macintosh PowerPoint</Application>
  <PresentationFormat>On-screen Show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American Realism</vt:lpstr>
      <vt:lpstr>…with “Liberty” and “Justice” for ALL?</vt:lpstr>
      <vt:lpstr>Slide 3</vt:lpstr>
      <vt:lpstr>…with “Liberty” and “Justice” for ALL?</vt:lpstr>
      <vt:lpstr>After you share with your partner, use circle map info to write background paragraph.  </vt:lpstr>
      <vt:lpstr>Before you read… 1st read</vt:lpstr>
      <vt:lpstr>As you read… 2nd read</vt:lpstr>
      <vt:lpstr>After your 2nd read…</vt:lpstr>
      <vt:lpstr>THIRD read: MARGINALIA</vt:lpstr>
      <vt:lpstr>COMPLETE SOAPS TEMPLATE TO IDENTIFY AUTHOR’S PURPOSE &amp; CONTEXT </vt:lpstr>
      <vt:lpstr>COMPLETE SUMMARY TEMPLATE SUMMARIZE SPEECH’s MAIN IDEAS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Realism</dc:title>
  <dc:creator>gghs</dc:creator>
  <cp:lastModifiedBy>Adriana Alba</cp:lastModifiedBy>
  <cp:revision>3</cp:revision>
  <dcterms:created xsi:type="dcterms:W3CDTF">2015-02-01T04:16:39Z</dcterms:created>
  <dcterms:modified xsi:type="dcterms:W3CDTF">2015-02-01T04:17:40Z</dcterms:modified>
</cp:coreProperties>
</file>