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65" r:id="rId3"/>
    <p:sldId id="261" r:id="rId4"/>
    <p:sldId id="269" r:id="rId5"/>
    <p:sldId id="270" r:id="rId6"/>
    <p:sldId id="271" r:id="rId7"/>
    <p:sldId id="272" r:id="rId8"/>
    <p:sldId id="273" r:id="rId9"/>
    <p:sldId id="262" r:id="rId10"/>
    <p:sldId id="263" r:id="rId11"/>
    <p:sldId id="264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14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BE6FE-CA67-3D43-9DA0-998F6FDA4579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7B86E-DEDE-0047-81A6-D8D46152B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Calibri" charset="0"/>
                <a:ea typeface="ＭＳ Ｐゴシック" charset="-128"/>
                <a:cs typeface="ＭＳ Ｐゴシック" charset="-128"/>
              </a:rPr>
              <a:t>Have students use circle map to write a paragraph on Jonathan Edwards.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D95C00-C8D6-DD45-AF64-24029982C4F4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60F74-8EBD-AC44-ADC9-43AA919248A1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nell Roundhand Black"/>
                <a:cs typeface="Snell Roundhand Black"/>
              </a:rPr>
              <a:t>American Realism</a:t>
            </a:r>
            <a:endParaRPr lang="en-US" dirty="0">
              <a:latin typeface="Snell Roundhand Black"/>
              <a:cs typeface="Snell Roundhand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732"/>
            <a:ext cx="8229600" cy="490243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latin typeface="Avenir Next Condensed Regular"/>
                <a:cs typeface="Avenir Next Condensed Regular"/>
              </a:rPr>
              <a:t>UNIT GOAL</a:t>
            </a:r>
            <a:r>
              <a:rPr lang="en-US" dirty="0" smtClean="0">
                <a:latin typeface="Avenir Next Condensed Regular"/>
                <a:cs typeface="Avenir Next Condensed Regular"/>
              </a:rPr>
              <a:t>: </a:t>
            </a:r>
            <a:r>
              <a:rPr lang="en-US" dirty="0">
                <a:latin typeface="Avenir Next Condensed Regular"/>
                <a:cs typeface="Avenir Next Condensed Regular"/>
              </a:rPr>
              <a:t>Write an expository essay that evaluates how REALIST artists and author’s effectively use </a:t>
            </a:r>
            <a:r>
              <a:rPr lang="en-US" b="1" dirty="0">
                <a:latin typeface="Avenir Next Condensed Regular"/>
                <a:cs typeface="Avenir Next Condensed Regular"/>
              </a:rPr>
              <a:t>ethos, pathos, and/or logos </a:t>
            </a:r>
            <a:r>
              <a:rPr lang="en-US" dirty="0">
                <a:latin typeface="Avenir Next Condensed Regular"/>
                <a:cs typeface="Avenir Next Condensed Regular"/>
              </a:rPr>
              <a:t>to communicate and support and their ideas about </a:t>
            </a:r>
            <a:r>
              <a:rPr lang="en-US" b="1" dirty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in)justice</a:t>
            </a:r>
            <a:r>
              <a:rPr lang="en-US" b="1" dirty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. </a:t>
            </a:r>
            <a:r>
              <a:rPr lang="en-US" b="1" dirty="0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 </a:t>
            </a:r>
          </a:p>
          <a:p>
            <a:pPr>
              <a:buFont typeface="Wingdings" charset="2"/>
              <a:buChar char="ü"/>
            </a:pPr>
            <a:r>
              <a:rPr lang="en-US" b="1" dirty="0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Background paragraph on Realism</a:t>
            </a:r>
          </a:p>
          <a:p>
            <a:pPr>
              <a:buFont typeface="Wingdings" charset="2"/>
              <a:buChar char="ü"/>
            </a:pPr>
            <a:r>
              <a:rPr lang="en-US" b="1" dirty="0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Gallery Walk on ideas about American (</a:t>
            </a:r>
            <a:r>
              <a:rPr lang="en-US" b="1" dirty="0" err="1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in)justice</a:t>
            </a:r>
            <a:r>
              <a:rPr lang="en-US" b="1" dirty="0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.</a:t>
            </a:r>
          </a:p>
          <a:p>
            <a:pPr>
              <a:buFont typeface="Wingdings" charset="2"/>
              <a:buChar char="ü"/>
            </a:pPr>
            <a:r>
              <a:rPr lang="en-US" b="1" dirty="0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The Rhetorical Triangle: Ethos, Pathos, </a:t>
            </a:r>
            <a:r>
              <a:rPr lang="en-US" b="1" dirty="0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Logos</a:t>
            </a:r>
          </a:p>
          <a:p>
            <a:pPr>
              <a:buFont typeface="Wingdings" charset="2"/>
              <a:buChar char="ü"/>
            </a:pPr>
            <a:r>
              <a:rPr lang="en-US" b="1" dirty="0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Identified Ethos, Pathos, Logos in “Am I not A Man and a Brother” </a:t>
            </a:r>
          </a:p>
          <a:p>
            <a:pPr>
              <a:buFont typeface="Wingdings" charset="2"/>
              <a:buChar char="ü"/>
            </a:pPr>
            <a:r>
              <a:rPr lang="en-US" b="1" dirty="0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Analyzed the use of the rhetorical triangle in “Narrative of the Life of Frederick Douglass” to convey views of JUSTICE.</a:t>
            </a:r>
            <a:endParaRPr lang="en-US" b="1" dirty="0">
              <a:solidFill>
                <a:srgbClr val="FF0000"/>
              </a:solidFill>
              <a:latin typeface="Avenir Next Condensed Regular"/>
              <a:cs typeface="Avenir Next Condensed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89025" y="274638"/>
            <a:ext cx="7272338" cy="9588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As you read… 2</a:t>
            </a:r>
            <a:r>
              <a:rPr lang="en-US" baseline="30000" dirty="0" smtClean="0">
                <a:ea typeface="ＭＳ Ｐゴシック" charset="-128"/>
                <a:cs typeface="ＭＳ Ｐゴシック" charset="-128"/>
              </a:rPr>
              <a:t>nd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67" y="1233488"/>
            <a:ext cx="8084822" cy="4892675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Underline phrases which help you answer the following: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What is the author’s 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purpose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in writing this speech? In other words, what is he trying to accomplish?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What is his 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central claim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or argument about justice?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How does he use 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ethos, pathos, logos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to accomplish his purpose and communicate his argument?</a:t>
            </a:r>
          </a:p>
          <a:p>
            <a:pPr lvl="3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89025" y="274638"/>
            <a:ext cx="7272338" cy="9588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After your 2nd read…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67" y="1233488"/>
            <a:ext cx="8084822" cy="489267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What is the author’s purpose in writing this essay? In other words, what is he trying to accomplish?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What is his 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central claim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or argument?</a:t>
            </a:r>
          </a:p>
          <a:p>
            <a:pPr>
              <a:buNone/>
            </a:pPr>
            <a:r>
              <a:rPr lang="en-US" b="1" dirty="0" smtClean="0"/>
              <a:t>Simple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The</a:t>
            </a:r>
            <a:r>
              <a:rPr lang="en-US" i="1" dirty="0" smtClean="0">
                <a:solidFill>
                  <a:srgbClr val="FF0000"/>
                </a:solidFill>
              </a:rPr>
              <a:t> text </a:t>
            </a:r>
            <a:r>
              <a:rPr lang="en-US" i="1" dirty="0" smtClean="0">
                <a:solidFill>
                  <a:srgbClr val="FF0000"/>
                </a:solidFill>
              </a:rPr>
              <a:t>argues that ____________.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Sufficient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According to ______, ____________.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Sophisticated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In the speech, “________,” _____ asserts/ proposes/ claims _______________.</a:t>
            </a:r>
          </a:p>
          <a:p>
            <a:pPr eaLnBrk="1" hangingPunct="1">
              <a:buNone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2"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read: </a:t>
            </a:r>
            <a:r>
              <a:rPr lang="en-US" sz="4200" dirty="0" smtClean="0">
                <a:solidFill>
                  <a:srgbClr val="FF0000"/>
                </a:solidFill>
              </a:rPr>
              <a:t>MARGINALIA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29" y="1613646"/>
            <a:ext cx="8242572" cy="4512517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3200" dirty="0" smtClean="0"/>
              <a:t>Explain your annotations along the margins:</a:t>
            </a:r>
          </a:p>
          <a:p>
            <a:pPr lvl="1">
              <a:buNone/>
            </a:pPr>
            <a:r>
              <a:rPr lang="en-US" sz="3200" dirty="0" smtClean="0"/>
              <a:t>	*  Identify and Summarize Main Ideas: </a:t>
            </a:r>
            <a:r>
              <a:rPr lang="en-US" sz="3200" dirty="0" smtClean="0">
                <a:solidFill>
                  <a:srgbClr val="FF0000"/>
                </a:solidFill>
              </a:rPr>
              <a:t>i.e. </a:t>
            </a:r>
            <a:r>
              <a:rPr lang="en-US" sz="3200" i="1" dirty="0" smtClean="0">
                <a:solidFill>
                  <a:srgbClr val="FF0000"/>
                </a:solidFill>
              </a:rPr>
              <a:t>This explains that___.  </a:t>
            </a:r>
          </a:p>
          <a:p>
            <a:pPr lvl="1">
              <a:buNone/>
            </a:pPr>
            <a:r>
              <a:rPr lang="en-US" sz="3200" dirty="0" smtClean="0">
                <a:latin typeface="Zapf Dingbats"/>
                <a:ea typeface="Zapf Dingbats"/>
                <a:cs typeface="Zapf Dingbats"/>
              </a:rPr>
              <a:t>	✔  </a:t>
            </a:r>
            <a:r>
              <a:rPr lang="en-US" sz="3200" dirty="0" smtClean="0">
                <a:latin typeface="+mj-lt"/>
                <a:ea typeface="Zapf Dingbats"/>
                <a:cs typeface="Zapf Dingbats"/>
              </a:rPr>
              <a:t>Evidence used to support argument: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FF0000"/>
                </a:solidFill>
                <a:latin typeface="+mj-lt"/>
                <a:ea typeface="Zapf Dingbats"/>
                <a:cs typeface="Zapf Dingbats"/>
              </a:rPr>
              <a:t> i.e. </a:t>
            </a:r>
            <a:r>
              <a:rPr lang="en-US" sz="3200" i="1" dirty="0" smtClean="0">
                <a:solidFill>
                  <a:srgbClr val="FF0000"/>
                </a:solidFill>
                <a:ea typeface="Zapf Dingbats"/>
                <a:cs typeface="Zapf Dingbats"/>
              </a:rPr>
              <a:t>This demonstrates/ illustrates/conveys.</a:t>
            </a:r>
          </a:p>
          <a:p>
            <a:pPr lvl="1">
              <a:buNone/>
            </a:pPr>
            <a:r>
              <a:rPr lang="en-US" sz="3200" dirty="0" smtClean="0">
                <a:ea typeface="Zapf Dingbats"/>
                <a:cs typeface="Zapf Dingbats"/>
              </a:rPr>
              <a:t>	?	 Clarify questions and confusion: </a:t>
            </a:r>
          </a:p>
          <a:p>
            <a:pPr lvl="1">
              <a:buNone/>
            </a:pPr>
            <a:r>
              <a:rPr lang="en-US" sz="3200" i="1" dirty="0" smtClean="0">
                <a:solidFill>
                  <a:srgbClr val="FF0000"/>
                </a:solidFill>
                <a:ea typeface="Zapf Dingbats"/>
                <a:cs typeface="Zapf Dingbats"/>
              </a:rPr>
              <a:t>i.e. I don’t understand ____.  What does ___ mean? I wonder why____.</a:t>
            </a:r>
          </a:p>
          <a:p>
            <a:pPr lvl="1">
              <a:buNone/>
            </a:pPr>
            <a:endParaRPr lang="en-US" sz="3200" dirty="0" smtClean="0"/>
          </a:p>
          <a:p>
            <a:endParaRPr lang="en-US" sz="34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968" y="334265"/>
            <a:ext cx="4582387" cy="6195041"/>
          </a:xfrm>
          <a:prstGeom prst="rect">
            <a:avLst/>
          </a:prstGeom>
        </p:spPr>
      </p:pic>
      <p:sp>
        <p:nvSpPr>
          <p:cNvPr id="8" name="Right Arrow Callout 7"/>
          <p:cNvSpPr/>
          <p:nvPr/>
        </p:nvSpPr>
        <p:spPr>
          <a:xfrm>
            <a:off x="305921" y="334265"/>
            <a:ext cx="4010048" cy="5775125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32" y="556243"/>
            <a:ext cx="2447185" cy="4505560"/>
          </a:xfrm>
        </p:spPr>
        <p:txBody>
          <a:bodyPr>
            <a:noAutofit/>
          </a:bodyPr>
          <a:lstStyle/>
          <a:p>
            <a:r>
              <a:rPr lang="en-US" sz="3300" dirty="0" smtClean="0"/>
              <a:t>COMPLETE </a:t>
            </a:r>
            <a:r>
              <a:rPr lang="en-US" sz="3300" b="1" dirty="0" smtClean="0"/>
              <a:t>SOAPS</a:t>
            </a:r>
            <a:br>
              <a:rPr lang="en-US" sz="3300" b="1" dirty="0" smtClean="0"/>
            </a:br>
            <a:r>
              <a:rPr lang="en-US" sz="3300" b="1" dirty="0" smtClean="0"/>
              <a:t>TEMPLATE </a:t>
            </a:r>
            <a:r>
              <a:rPr lang="en-US" sz="3300" dirty="0" smtClean="0"/>
              <a:t>TO IDENTIFY AUTHOR’S PURPOSE &amp; CONTEXT 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407" y="264576"/>
            <a:ext cx="4817794" cy="6528527"/>
          </a:xfrm>
          <a:prstGeom prst="rect">
            <a:avLst/>
          </a:prstGeom>
        </p:spPr>
      </p:pic>
      <p:sp>
        <p:nvSpPr>
          <p:cNvPr id="8" name="Right Arrow Callout 7"/>
          <p:cNvSpPr/>
          <p:nvPr/>
        </p:nvSpPr>
        <p:spPr>
          <a:xfrm>
            <a:off x="305921" y="329473"/>
            <a:ext cx="4010048" cy="5775125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32" y="556243"/>
            <a:ext cx="2447185" cy="4505560"/>
          </a:xfrm>
        </p:spPr>
        <p:txBody>
          <a:bodyPr>
            <a:noAutofit/>
          </a:bodyPr>
          <a:lstStyle/>
          <a:p>
            <a:r>
              <a:rPr lang="en-US" sz="3300" dirty="0" smtClean="0"/>
              <a:t>COMPLETE </a:t>
            </a:r>
            <a:r>
              <a:rPr lang="en-US" sz="3300" b="1" dirty="0" smtClean="0"/>
              <a:t>SUMMARY</a:t>
            </a:r>
            <a:br>
              <a:rPr lang="en-US" sz="3300" b="1" dirty="0" smtClean="0"/>
            </a:br>
            <a:r>
              <a:rPr lang="en-US" sz="3300" b="1" dirty="0" smtClean="0"/>
              <a:t>TEMPLATE </a:t>
            </a:r>
            <a:r>
              <a:rPr lang="en-US" sz="3300" dirty="0" smtClean="0"/>
              <a:t>SUMMARIZE </a:t>
            </a:r>
            <a:r>
              <a:rPr lang="en-US" sz="3300" dirty="0" err="1" smtClean="0"/>
              <a:t>SPEECH’s</a:t>
            </a:r>
            <a:r>
              <a:rPr lang="en-US" sz="3300" dirty="0" smtClean="0"/>
              <a:t> MAIN IDEAS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1248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Snell Roundhand Black"/>
                <a:cs typeface="Snell Roundhand Black"/>
              </a:rPr>
              <a:t>…with “Liberty” and “Justice” for </a:t>
            </a:r>
            <a:r>
              <a:rPr lang="en-US" u="sng" dirty="0" smtClean="0">
                <a:latin typeface="Snell Roundhand Black"/>
                <a:cs typeface="Snell Roundhand Black"/>
              </a:rPr>
              <a:t>ALL</a:t>
            </a:r>
            <a:r>
              <a:rPr lang="en-US" dirty="0" smtClean="0">
                <a:latin typeface="Snell Roundhand Black"/>
                <a:cs typeface="Snell Roundhand Black"/>
              </a:rPr>
              <a:t>?</a:t>
            </a:r>
            <a:endParaRPr lang="en-US" dirty="0">
              <a:latin typeface="Snell Roundhand Black"/>
              <a:cs typeface="Snell Roundhand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1817056"/>
            <a:ext cx="7954127" cy="476514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OBJECTIVE</a:t>
            </a: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: After CLOSE READING</a:t>
            </a: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Mark Twain’s essay, “The Lowest Animal,” </a:t>
            </a: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students </a:t>
            </a: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will analyze the use of</a:t>
            </a: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SATIRE AND IRONY as a part the </a:t>
            </a:r>
            <a:r>
              <a:rPr lang="en-US" b="1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rhetorical triangle (ethos, pathos, logos) </a:t>
            </a: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to support his philosophical beliefs about </a:t>
            </a:r>
            <a:r>
              <a:rPr lang="en-US" b="1" dirty="0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in)justice</a:t>
            </a:r>
            <a:r>
              <a:rPr lang="en-US" b="1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.</a:t>
            </a:r>
          </a:p>
          <a:p>
            <a:endParaRPr lang="en-US" b="1" i="1" dirty="0" smtClean="0">
              <a:solidFill>
                <a:schemeClr val="tx1"/>
              </a:solidFill>
              <a:latin typeface="Avenir Next Condensed Regular"/>
              <a:cs typeface="Avenir Next Condensed Regular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Evidence: 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Annotations and Marginalia</a:t>
            </a:r>
            <a:endParaRPr lang="en-US" dirty="0" smtClean="0">
              <a:solidFill>
                <a:schemeClr val="tx1"/>
              </a:solidFill>
              <a:latin typeface="Avenir Next Condensed Regular"/>
              <a:cs typeface="Avenir Next Condensed Regular"/>
            </a:endParaRP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Dialectical Journal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SOAPS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Progress Check</a:t>
            </a:r>
            <a:endParaRPr lang="en-US" dirty="0" smtClean="0">
              <a:solidFill>
                <a:schemeClr val="tx1"/>
              </a:solidFill>
              <a:latin typeface="Avenir Next Condensed Regular"/>
              <a:cs typeface="Avenir Next Condensed Regular"/>
            </a:endParaRPr>
          </a:p>
          <a:p>
            <a:pPr>
              <a:buFontTx/>
              <a:buChar char="•"/>
            </a:pPr>
            <a:endParaRPr lang="en-US" b="1" dirty="0" smtClean="0">
              <a:solidFill>
                <a:schemeClr val="tx1"/>
              </a:solidFill>
              <a:latin typeface="Avenir Next Condensed Regular"/>
              <a:cs typeface="Avenir Next Condensed Regular"/>
            </a:endParaRPr>
          </a:p>
          <a:p>
            <a:endParaRPr lang="en-US" dirty="0">
              <a:solidFill>
                <a:schemeClr val="tx1"/>
              </a:solidFill>
              <a:latin typeface="Avenir Next Condensed Regular"/>
              <a:cs typeface="Avenir Next Condensed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smtClean="0">
                <a:ea typeface="ＭＳ Ｐゴシック" charset="-128"/>
                <a:cs typeface="ＭＳ Ｐゴシック" charset="-128"/>
              </a:rPr>
              <a:t>After you share with your partner, use circle map info to write background paragraph.  </a:t>
            </a:r>
          </a:p>
        </p:txBody>
      </p:sp>
      <p:sp>
        <p:nvSpPr>
          <p:cNvPr id="4" name="Oval 3"/>
          <p:cNvSpPr/>
          <p:nvPr/>
        </p:nvSpPr>
        <p:spPr>
          <a:xfrm>
            <a:off x="142848" y="1801813"/>
            <a:ext cx="5063735" cy="4712926"/>
          </a:xfrm>
          <a:prstGeom prst="ellipse">
            <a:avLst/>
          </a:prstGeom>
          <a:noFill/>
          <a:ln w="825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43012" y="3545118"/>
            <a:ext cx="1575200" cy="1245222"/>
          </a:xfrm>
          <a:prstGeom prst="ellipse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858838" y="2860675"/>
            <a:ext cx="40925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</a:rPr>
              <a:t>As you watch video, fill in circle map with important information about</a:t>
            </a:r>
            <a:r>
              <a:rPr lang="en-US" sz="1300" dirty="0" smtClean="0">
                <a:solidFill>
                  <a:srgbClr val="FF0000"/>
                </a:solidFill>
              </a:rPr>
              <a:t> the author’s background</a:t>
            </a:r>
            <a:r>
              <a:rPr lang="en-US" sz="13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6870" name="TextBox 7"/>
          <p:cNvSpPr txBox="1">
            <a:spLocks noChangeArrowheads="1"/>
          </p:cNvSpPr>
          <p:nvPr/>
        </p:nvSpPr>
        <p:spPr bwMode="auto">
          <a:xfrm>
            <a:off x="5603875" y="1995488"/>
            <a:ext cx="330358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/>
              <a:t>Use the following paragraph frame: </a:t>
            </a:r>
          </a:p>
          <a:p>
            <a:endParaRPr lang="en-US"/>
          </a:p>
          <a:p>
            <a:r>
              <a:rPr lang="en-US" sz="1700"/>
              <a:t>_______can be described as ______.  He was born</a:t>
            </a:r>
          </a:p>
          <a:p>
            <a:r>
              <a:rPr lang="en-US" sz="1700"/>
              <a:t>________ and spent most of his life________.  While ________, he became interested in ________.</a:t>
            </a:r>
          </a:p>
          <a:p>
            <a:r>
              <a:rPr lang="en-US" sz="1700"/>
              <a:t>Additionally, ________________.  His writing attempts to ______________ by _______________.</a:t>
            </a:r>
          </a:p>
        </p:txBody>
      </p:sp>
      <p:sp>
        <p:nvSpPr>
          <p:cNvPr id="36871" name="TextBox 8"/>
          <p:cNvSpPr txBox="1">
            <a:spLocks noChangeArrowheads="1"/>
          </p:cNvSpPr>
          <p:nvPr/>
        </p:nvSpPr>
        <p:spPr bwMode="auto">
          <a:xfrm>
            <a:off x="1979534" y="3929579"/>
            <a:ext cx="12625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Mark Twain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8"/>
          <p:cNvSpPr txBox="1">
            <a:spLocks noChangeArrowheads="1"/>
          </p:cNvSpPr>
          <p:nvPr/>
        </p:nvSpPr>
        <p:spPr bwMode="auto">
          <a:xfrm>
            <a:off x="2057400" y="163513"/>
            <a:ext cx="5562600" cy="3698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entury Gothic" charset="0"/>
              </a:rPr>
              <a:t>Rhetorical Devices or Persuasive Strategies</a:t>
            </a:r>
          </a:p>
        </p:txBody>
      </p:sp>
      <p:sp>
        <p:nvSpPr>
          <p:cNvPr id="22531" name="TextBox 9"/>
          <p:cNvSpPr txBox="1">
            <a:spLocks noChangeArrowheads="1"/>
          </p:cNvSpPr>
          <p:nvPr/>
        </p:nvSpPr>
        <p:spPr bwMode="auto">
          <a:xfrm>
            <a:off x="76200" y="914400"/>
            <a:ext cx="2438400" cy="523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LOGICAL APPEALS </a:t>
            </a:r>
          </a:p>
          <a:p>
            <a:pPr algn="ctr"/>
            <a:r>
              <a:rPr lang="en-US" sz="1400">
                <a:latin typeface="Century Gothic" charset="0"/>
              </a:rPr>
              <a:t>a.k.a. LOGOS</a:t>
            </a:r>
          </a:p>
        </p:txBody>
      </p:sp>
      <p:sp>
        <p:nvSpPr>
          <p:cNvPr id="22532" name="TextBox 12"/>
          <p:cNvSpPr txBox="1">
            <a:spLocks noChangeArrowheads="1"/>
          </p:cNvSpPr>
          <p:nvPr/>
        </p:nvSpPr>
        <p:spPr bwMode="auto">
          <a:xfrm>
            <a:off x="3352800" y="914400"/>
            <a:ext cx="2438400" cy="523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EMOTIONAL APPEALS</a:t>
            </a:r>
          </a:p>
          <a:p>
            <a:pPr algn="ctr"/>
            <a:r>
              <a:rPr lang="en-US" sz="1400">
                <a:latin typeface="Century Gothic" charset="0"/>
              </a:rPr>
              <a:t>a.k.a. PATHOS</a:t>
            </a:r>
          </a:p>
        </p:txBody>
      </p:sp>
      <p:sp>
        <p:nvSpPr>
          <p:cNvPr id="22533" name="TextBox 13"/>
          <p:cNvSpPr txBox="1">
            <a:spLocks noChangeArrowheads="1"/>
          </p:cNvSpPr>
          <p:nvPr/>
        </p:nvSpPr>
        <p:spPr bwMode="auto">
          <a:xfrm>
            <a:off x="6553200" y="914400"/>
            <a:ext cx="2438400" cy="523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ETHICAL APPEALS</a:t>
            </a:r>
          </a:p>
          <a:p>
            <a:pPr algn="ctr"/>
            <a:r>
              <a:rPr lang="en-US" sz="1400">
                <a:latin typeface="Century Gothic" charset="0"/>
              </a:rPr>
              <a:t>a.k.a. ETHOS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1867694" y="724694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456907" y="723106"/>
            <a:ext cx="381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7428707" y="723106"/>
            <a:ext cx="381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7" name="TextBox 21"/>
          <p:cNvSpPr txBox="1">
            <a:spLocks noChangeArrowheads="1"/>
          </p:cNvSpPr>
          <p:nvPr/>
        </p:nvSpPr>
        <p:spPr bwMode="auto">
          <a:xfrm>
            <a:off x="76200" y="1914525"/>
            <a:ext cx="2438400" cy="739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Using </a:t>
            </a:r>
            <a:r>
              <a:rPr lang="en-US" sz="1400" b="1">
                <a:latin typeface="Century Gothic" charset="0"/>
              </a:rPr>
              <a:t>facts </a:t>
            </a:r>
            <a:r>
              <a:rPr lang="en-US" sz="1400">
                <a:latin typeface="Century Gothic" charset="0"/>
              </a:rPr>
              <a:t>and </a:t>
            </a:r>
            <a:r>
              <a:rPr lang="en-US" sz="1400" b="1">
                <a:latin typeface="Century Gothic" charset="0"/>
              </a:rPr>
              <a:t>logic </a:t>
            </a:r>
            <a:r>
              <a:rPr lang="en-US" sz="1400">
                <a:latin typeface="Century Gothic" charset="0"/>
              </a:rPr>
              <a:t>to convince audience.</a:t>
            </a:r>
          </a:p>
          <a:p>
            <a:pPr algn="ctr"/>
            <a:endParaRPr lang="en-US" sz="1400">
              <a:latin typeface="Century Gothic" charset="0"/>
            </a:endParaRPr>
          </a:p>
        </p:txBody>
      </p:sp>
      <p:sp>
        <p:nvSpPr>
          <p:cNvPr id="22538" name="TextBox 22"/>
          <p:cNvSpPr txBox="1">
            <a:spLocks noChangeArrowheads="1"/>
          </p:cNvSpPr>
          <p:nvPr/>
        </p:nvSpPr>
        <p:spPr bwMode="auto">
          <a:xfrm>
            <a:off x="3352800" y="1905000"/>
            <a:ext cx="2438400" cy="7381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Using </a:t>
            </a:r>
            <a:r>
              <a:rPr lang="en-US" sz="1400" b="1">
                <a:latin typeface="Century Gothic" charset="0"/>
              </a:rPr>
              <a:t>emotions </a:t>
            </a:r>
            <a:r>
              <a:rPr lang="en-US" sz="1400">
                <a:latin typeface="Century Gothic" charset="0"/>
              </a:rPr>
              <a:t>to convince the audience.</a:t>
            </a:r>
          </a:p>
          <a:p>
            <a:pPr algn="ctr"/>
            <a:endParaRPr lang="en-US" sz="1400">
              <a:latin typeface="Century Gothic" charset="0"/>
            </a:endParaRPr>
          </a:p>
        </p:txBody>
      </p:sp>
      <p:sp>
        <p:nvSpPr>
          <p:cNvPr id="22539" name="TextBox 23"/>
          <p:cNvSpPr txBox="1">
            <a:spLocks noChangeArrowheads="1"/>
          </p:cNvSpPr>
          <p:nvPr/>
        </p:nvSpPr>
        <p:spPr bwMode="auto">
          <a:xfrm>
            <a:off x="6553200" y="1905000"/>
            <a:ext cx="2438400" cy="9540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Century Gothic" charset="0"/>
              </a:rPr>
              <a:t>Establish </a:t>
            </a:r>
            <a:r>
              <a:rPr lang="en-US" sz="1400" b="1" dirty="0">
                <a:latin typeface="Century Gothic" charset="0"/>
              </a:rPr>
              <a:t>credibility </a:t>
            </a:r>
            <a:r>
              <a:rPr lang="en-US" sz="1400" dirty="0">
                <a:latin typeface="Century Gothic" charset="0"/>
              </a:rPr>
              <a:t>and appeal to your readers’ </a:t>
            </a:r>
            <a:r>
              <a:rPr lang="en-US" sz="1400" b="1" dirty="0">
                <a:latin typeface="Century Gothic" charset="0"/>
              </a:rPr>
              <a:t>ethics and/</a:t>
            </a:r>
            <a:r>
              <a:rPr lang="en-US" sz="1400" dirty="0">
                <a:latin typeface="Century Gothic" charset="0"/>
              </a:rPr>
              <a:t>or </a:t>
            </a:r>
            <a:r>
              <a:rPr lang="en-US" sz="1400" b="1" dirty="0">
                <a:latin typeface="Century Gothic" charset="0"/>
              </a:rPr>
              <a:t>moral values</a:t>
            </a:r>
            <a:r>
              <a:rPr lang="en-US" sz="1400" dirty="0">
                <a:latin typeface="Century Gothic" charset="0"/>
              </a:rPr>
              <a:t>.</a:t>
            </a:r>
          </a:p>
        </p:txBody>
      </p:sp>
      <p:sp>
        <p:nvSpPr>
          <p:cNvPr id="22540" name="TextBox 24"/>
          <p:cNvSpPr txBox="1">
            <a:spLocks noChangeArrowheads="1"/>
          </p:cNvSpPr>
          <p:nvPr/>
        </p:nvSpPr>
        <p:spPr bwMode="auto">
          <a:xfrm>
            <a:off x="76200" y="3263900"/>
            <a:ext cx="2438400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For example:</a:t>
            </a:r>
          </a:p>
          <a:p>
            <a:pPr algn="ctr"/>
            <a:endParaRPr lang="en-US" sz="1400">
              <a:latin typeface="Century Gothic" charset="0"/>
            </a:endParaRPr>
          </a:p>
          <a:p>
            <a:pPr algn="ctr"/>
            <a:r>
              <a:rPr lang="en-US" sz="1400">
                <a:latin typeface="Century Gothic" charset="0"/>
              </a:rPr>
              <a:t>A snickers bar is 280 calories.  4 out 5 doctors agree that eating one daily is not very healthy. </a:t>
            </a:r>
          </a:p>
          <a:p>
            <a:pPr algn="ctr"/>
            <a:r>
              <a:rPr lang="en-US" sz="1400">
                <a:latin typeface="Century Gothic" charset="0"/>
              </a:rPr>
              <a:t>   </a:t>
            </a:r>
          </a:p>
        </p:txBody>
      </p:sp>
      <p:sp>
        <p:nvSpPr>
          <p:cNvPr id="22541" name="TextBox 25"/>
          <p:cNvSpPr txBox="1">
            <a:spLocks noChangeArrowheads="1"/>
          </p:cNvSpPr>
          <p:nvPr/>
        </p:nvSpPr>
        <p:spPr bwMode="auto">
          <a:xfrm>
            <a:off x="3352800" y="3276600"/>
            <a:ext cx="2438400" cy="1384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For example:</a:t>
            </a:r>
          </a:p>
          <a:p>
            <a:pPr algn="ctr"/>
            <a:endParaRPr lang="en-US" sz="1400">
              <a:latin typeface="Century Gothic" charset="0"/>
            </a:endParaRPr>
          </a:p>
          <a:p>
            <a:pPr algn="ctr"/>
            <a:r>
              <a:rPr lang="en-US" sz="1400">
                <a:latin typeface="Century Gothic" charset="0"/>
              </a:rPr>
              <a:t>Your donation will help this puppy find a safe loving home and have a chance at a bright future.</a:t>
            </a:r>
          </a:p>
        </p:txBody>
      </p:sp>
      <p:sp>
        <p:nvSpPr>
          <p:cNvPr id="22542" name="TextBox 26"/>
          <p:cNvSpPr txBox="1">
            <a:spLocks noChangeArrowheads="1"/>
          </p:cNvSpPr>
          <p:nvPr/>
        </p:nvSpPr>
        <p:spPr bwMode="auto">
          <a:xfrm>
            <a:off x="6553200" y="3263900"/>
            <a:ext cx="2438400" cy="1384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For example:</a:t>
            </a:r>
          </a:p>
          <a:p>
            <a:pPr algn="ctr"/>
            <a:endParaRPr lang="en-US" sz="1400">
              <a:latin typeface="Century Gothic" charset="0"/>
            </a:endParaRPr>
          </a:p>
          <a:p>
            <a:pPr algn="ctr"/>
            <a:r>
              <a:rPr lang="en-US" sz="1400">
                <a:latin typeface="Century Gothic" charset="0"/>
              </a:rPr>
              <a:t>Believe me, I have been through your struggle and I know what it is like to be unemployed. </a:t>
            </a:r>
          </a:p>
        </p:txBody>
      </p:sp>
      <p:cxnSp>
        <p:nvCxnSpPr>
          <p:cNvPr id="28" name="Straight Connector 27"/>
          <p:cNvCxnSpPr>
            <a:endCxn id="22537" idx="0"/>
          </p:cNvCxnSpPr>
          <p:nvPr/>
        </p:nvCxnSpPr>
        <p:spPr>
          <a:xfrm rot="5400000">
            <a:off x="1062831" y="1680369"/>
            <a:ext cx="4667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2540" idx="0"/>
          </p:cNvCxnSpPr>
          <p:nvPr/>
        </p:nvCxnSpPr>
        <p:spPr>
          <a:xfrm rot="5400000">
            <a:off x="992981" y="2959894"/>
            <a:ext cx="6064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14044" y="1680369"/>
            <a:ext cx="4667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385844" y="1680369"/>
            <a:ext cx="4667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344194" y="2969419"/>
            <a:ext cx="6064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7412038" y="3065463"/>
            <a:ext cx="414337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549" name="Picture 3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876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3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0" y="4876800"/>
            <a:ext cx="132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Picture 3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3075" y="4800600"/>
            <a:ext cx="15970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TERMS: Define </a:t>
            </a:r>
            <a:r>
              <a:rPr lang="en-US" b="1" dirty="0" smtClean="0"/>
              <a:t>Satire &amp; Irony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Satire</a:t>
            </a:r>
            <a:r>
              <a:rPr lang="en-US" dirty="0" smtClean="0"/>
              <a:t> uses humor to critique people, traditions, and/ or institutions </a:t>
            </a:r>
            <a:r>
              <a:rPr lang="en-US" b="1" u="sng" dirty="0" smtClean="0"/>
              <a:t>with the intention of improving or changing them.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TWO SATIRICAL TECHNIQUES:</a:t>
            </a:r>
          </a:p>
          <a:p>
            <a:pPr>
              <a:buNone/>
            </a:pPr>
            <a:r>
              <a:rPr lang="en-US" dirty="0" smtClean="0"/>
              <a:t>1.</a:t>
            </a:r>
            <a:r>
              <a:rPr lang="en-US" b="1" dirty="0" smtClean="0"/>
              <a:t> EXAGGERATION</a:t>
            </a:r>
            <a:r>
              <a:rPr lang="en-US" dirty="0" smtClean="0"/>
              <a:t>, overstating something to make it look ridiculous.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</a:t>
            </a:r>
            <a:r>
              <a:rPr lang="en-US" b="1" dirty="0" smtClean="0"/>
              <a:t>IRONY</a:t>
            </a:r>
            <a:r>
              <a:rPr lang="en-US" dirty="0" smtClean="0"/>
              <a:t>: Stating the opposite of what is really meant.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WI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738"/>
            <a:ext cx="9144000" cy="51299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3769"/>
            <a:ext cx="8229600" cy="3054414"/>
          </a:xfrm>
        </p:spPr>
        <p:txBody>
          <a:bodyPr>
            <a:normAutofit/>
          </a:bodyPr>
          <a:lstStyle/>
          <a:p>
            <a:r>
              <a:rPr lang="en-US" dirty="0" smtClean="0"/>
              <a:t>What is being </a:t>
            </a:r>
            <a:r>
              <a:rPr lang="en-US" b="1" dirty="0" smtClean="0"/>
              <a:t>satirized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3111" i="1" dirty="0" smtClean="0">
                <a:solidFill>
                  <a:srgbClr val="FF0000"/>
                </a:solidFill>
              </a:rPr>
              <a:t>The idea that ________ is being satirized by showing/depicting/ illustrating____________.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 smtClean="0"/>
              <a:t>is </a:t>
            </a:r>
            <a:r>
              <a:rPr lang="en-US" b="1" dirty="0" smtClean="0"/>
              <a:t>ironic</a:t>
            </a:r>
            <a:r>
              <a:rPr lang="en-US" dirty="0" smtClean="0"/>
              <a:t> about the image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3111" i="1" dirty="0" smtClean="0">
                <a:solidFill>
                  <a:srgbClr val="FF0000"/>
                </a:solidFill>
              </a:rPr>
              <a:t>The  image is ironic because________.</a:t>
            </a:r>
            <a:endParaRPr lang="en-US" sz="3111" i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atirical Darwin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14780" b="6089"/>
          <a:stretch>
            <a:fillRect/>
          </a:stretch>
        </p:blipFill>
        <p:spPr>
          <a:xfrm>
            <a:off x="0" y="-533574"/>
            <a:ext cx="9005183" cy="415478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cial Darwinism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31873" r="-31873"/>
          <a:stretch>
            <a:fillRect/>
          </a:stretch>
        </p:blipFill>
        <p:spPr>
          <a:xfrm>
            <a:off x="-1392715" y="274638"/>
            <a:ext cx="7290316" cy="4009393"/>
          </a:xfrm>
        </p:spPr>
      </p:pic>
      <p:pic>
        <p:nvPicPr>
          <p:cNvPr id="7" name="Picture 6" descr="SatiricalSocialDarwinism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488" y="2744276"/>
            <a:ext cx="5160661" cy="3872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75524" y="2744276"/>
            <a:ext cx="48446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/>
              <a:t>A Satirical and Ironic Take on Social Darwinism</a:t>
            </a:r>
            <a:endParaRPr lang="en-US" sz="17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89025" y="274638"/>
            <a:ext cx="7272338" cy="9588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Before you read… 1</a:t>
            </a:r>
            <a:r>
              <a:rPr lang="en-US" baseline="30000" dirty="0" smtClean="0">
                <a:ea typeface="ＭＳ Ｐゴシック" charset="-128"/>
                <a:cs typeface="ＭＳ Ｐゴシック" charset="-128"/>
              </a:rPr>
              <a:t>st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67" y="1233488"/>
            <a:ext cx="8084822" cy="489267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ea typeface="ＭＳ Ｐゴシック" charset="-128"/>
                <a:cs typeface="ＭＳ Ｐゴシック" charset="-128"/>
              </a:rPr>
              <a:t>Number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the Paragraphs.</a:t>
            </a:r>
          </a:p>
          <a:p>
            <a:pPr eaLnBrk="1" hangingPunct="1"/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Look at the title and use your background knowledge to </a:t>
            </a:r>
            <a:r>
              <a:rPr lang="en-US" b="1" dirty="0" smtClean="0">
                <a:latin typeface="+mj-lt"/>
                <a:ea typeface="ＭＳ Ｐゴシック" charset="-128"/>
                <a:cs typeface="ＭＳ Ｐゴシック" charset="-128"/>
              </a:rPr>
              <a:t>predict </a:t>
            </a: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what he will be arguing in this essay.</a:t>
            </a:r>
          </a:p>
          <a:p>
            <a:pPr eaLnBrk="1" hangingPunct="1"/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Quick-Read: 3 minutes</a:t>
            </a:r>
          </a:p>
          <a:p>
            <a:pPr lvl="1"/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Skim through the article and </a:t>
            </a:r>
            <a:r>
              <a:rPr lang="en-US" b="1" dirty="0" smtClean="0">
                <a:latin typeface="+mj-lt"/>
                <a:ea typeface="ＭＳ Ｐゴシック" charset="-128"/>
                <a:cs typeface="ＭＳ Ｐゴシック" charset="-128"/>
              </a:rPr>
              <a:t>circle KEY words </a:t>
            </a: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that seem to be important to what he will be arguing or communicating.  </a:t>
            </a:r>
            <a:endParaRPr lang="en-US" dirty="0" smtClean="0">
              <a:latin typeface="+mj-lt"/>
            </a:endParaRPr>
          </a:p>
          <a:p>
            <a:pPr lvl="2"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765</Words>
  <Application>Microsoft Macintosh PowerPoint</Application>
  <PresentationFormat>On-screen Show (4:3)</PresentationFormat>
  <Paragraphs>85</Paragraphs>
  <Slides>14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American Realism</vt:lpstr>
      <vt:lpstr>…with “Liberty” and “Justice” for ALL?</vt:lpstr>
      <vt:lpstr>After you share with your partner, use circle map info to write background paragraph.  </vt:lpstr>
      <vt:lpstr>Slide 4</vt:lpstr>
      <vt:lpstr>TERMS: Define Satire &amp; Irony</vt:lpstr>
      <vt:lpstr>Slide 6</vt:lpstr>
      <vt:lpstr>What is being satirized? The idea that ________ is being satirized by showing/depicting/ illustrating____________.   What is ironic about the image? The  image is ironic because________.</vt:lpstr>
      <vt:lpstr>Slide 8</vt:lpstr>
      <vt:lpstr>Before you read… 1st read</vt:lpstr>
      <vt:lpstr>As you read… 2nd read</vt:lpstr>
      <vt:lpstr>After your 2nd read…</vt:lpstr>
      <vt:lpstr>THIRD read: MARGINALIA</vt:lpstr>
      <vt:lpstr>COMPLETE SOAPS TEMPLATE TO IDENTIFY AUTHOR’S PURPOSE &amp; CONTEXT </vt:lpstr>
      <vt:lpstr>COMPLETE SUMMARY TEMPLATE SUMMARIZE SPEECH’s MAIN IDEAS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Realism</dc:title>
  <dc:creator>gghs</dc:creator>
  <cp:lastModifiedBy>gghs</cp:lastModifiedBy>
  <cp:revision>4</cp:revision>
  <dcterms:created xsi:type="dcterms:W3CDTF">2015-02-19T15:07:24Z</dcterms:created>
  <dcterms:modified xsi:type="dcterms:W3CDTF">2015-02-19T15:47:27Z</dcterms:modified>
</cp:coreProperties>
</file>