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21"/>
  </p:notesMasterIdLst>
  <p:sldIdLst>
    <p:sldId id="284" r:id="rId2"/>
    <p:sldId id="256" r:id="rId3"/>
    <p:sldId id="257" r:id="rId4"/>
    <p:sldId id="259" r:id="rId5"/>
    <p:sldId id="260" r:id="rId6"/>
    <p:sldId id="271" r:id="rId7"/>
    <p:sldId id="286" r:id="rId8"/>
    <p:sldId id="287" r:id="rId9"/>
    <p:sldId id="288" r:id="rId10"/>
    <p:sldId id="285" r:id="rId11"/>
    <p:sldId id="269" r:id="rId12"/>
    <p:sldId id="270" r:id="rId13"/>
    <p:sldId id="281" r:id="rId14"/>
    <p:sldId id="264" r:id="rId15"/>
    <p:sldId id="265" r:id="rId16"/>
    <p:sldId id="262" r:id="rId17"/>
    <p:sldId id="268" r:id="rId18"/>
    <p:sldId id="267" r:id="rId19"/>
    <p:sldId id="282" r:id="rId2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65" charset="0"/>
        <a:ea typeface="ＭＳ Ｐゴシック" pitchFamily="-65" charset="-128"/>
        <a:cs typeface="ＭＳ Ｐゴシック" pitchFamily="-65" charset="-128"/>
      </a:defRPr>
    </a:lvl1pPr>
    <a:lvl2pPr marL="457200" algn="l" rtl="0" eaLnBrk="0" fontAlgn="base" hangingPunct="0">
      <a:spcBef>
        <a:spcPct val="0"/>
      </a:spcBef>
      <a:spcAft>
        <a:spcPct val="0"/>
      </a:spcAft>
      <a:defRPr sz="2400" kern="1200">
        <a:solidFill>
          <a:schemeClr val="tx1"/>
        </a:solidFill>
        <a:latin typeface="Arial" pitchFamily="-65" charset="0"/>
        <a:ea typeface="ＭＳ Ｐゴシック" pitchFamily="-65" charset="-128"/>
        <a:cs typeface="ＭＳ Ｐゴシック" pitchFamily="-65" charset="-128"/>
      </a:defRPr>
    </a:lvl2pPr>
    <a:lvl3pPr marL="914400" algn="l" rtl="0" eaLnBrk="0" fontAlgn="base" hangingPunct="0">
      <a:spcBef>
        <a:spcPct val="0"/>
      </a:spcBef>
      <a:spcAft>
        <a:spcPct val="0"/>
      </a:spcAft>
      <a:defRPr sz="2400" kern="1200">
        <a:solidFill>
          <a:schemeClr val="tx1"/>
        </a:solidFill>
        <a:latin typeface="Arial" pitchFamily="-65" charset="0"/>
        <a:ea typeface="ＭＳ Ｐゴシック" pitchFamily="-65" charset="-128"/>
        <a:cs typeface="ＭＳ Ｐゴシック" pitchFamily="-65" charset="-128"/>
      </a:defRPr>
    </a:lvl3pPr>
    <a:lvl4pPr marL="1371600" algn="l" rtl="0" eaLnBrk="0" fontAlgn="base" hangingPunct="0">
      <a:spcBef>
        <a:spcPct val="0"/>
      </a:spcBef>
      <a:spcAft>
        <a:spcPct val="0"/>
      </a:spcAft>
      <a:defRPr sz="2400" kern="1200">
        <a:solidFill>
          <a:schemeClr val="tx1"/>
        </a:solidFill>
        <a:latin typeface="Arial" pitchFamily="-65" charset="0"/>
        <a:ea typeface="ＭＳ Ｐゴシック" pitchFamily="-65" charset="-128"/>
        <a:cs typeface="ＭＳ Ｐゴシック" pitchFamily="-65" charset="-128"/>
      </a:defRPr>
    </a:lvl4pPr>
    <a:lvl5pPr marL="1828800" algn="l" rtl="0" eaLnBrk="0" fontAlgn="base" hangingPunct="0">
      <a:spcBef>
        <a:spcPct val="0"/>
      </a:spcBef>
      <a:spcAft>
        <a:spcPct val="0"/>
      </a:spcAft>
      <a:defRPr sz="2400" kern="1200">
        <a:solidFill>
          <a:schemeClr val="tx1"/>
        </a:solidFill>
        <a:latin typeface="Arial" pitchFamily="-65" charset="0"/>
        <a:ea typeface="ＭＳ Ｐゴシック" pitchFamily="-65" charset="-128"/>
        <a:cs typeface="ＭＳ Ｐゴシック" pitchFamily="-65" charset="-128"/>
      </a:defRPr>
    </a:lvl5pPr>
    <a:lvl6pPr marL="2286000" algn="l" defTabSz="457200" rtl="0" eaLnBrk="1" latinLnBrk="0" hangingPunct="1">
      <a:defRPr sz="2400" kern="1200">
        <a:solidFill>
          <a:schemeClr val="tx1"/>
        </a:solidFill>
        <a:latin typeface="Arial" pitchFamily="-65" charset="0"/>
        <a:ea typeface="ＭＳ Ｐゴシック" pitchFamily="-65" charset="-128"/>
        <a:cs typeface="ＭＳ Ｐゴシック" pitchFamily="-65" charset="-128"/>
      </a:defRPr>
    </a:lvl6pPr>
    <a:lvl7pPr marL="2743200" algn="l" defTabSz="457200" rtl="0" eaLnBrk="1" latinLnBrk="0" hangingPunct="1">
      <a:defRPr sz="2400" kern="1200">
        <a:solidFill>
          <a:schemeClr val="tx1"/>
        </a:solidFill>
        <a:latin typeface="Arial" pitchFamily="-65" charset="0"/>
        <a:ea typeface="ＭＳ Ｐゴシック" pitchFamily="-65" charset="-128"/>
        <a:cs typeface="ＭＳ Ｐゴシック" pitchFamily="-65" charset="-128"/>
      </a:defRPr>
    </a:lvl7pPr>
    <a:lvl8pPr marL="3200400" algn="l" defTabSz="457200" rtl="0" eaLnBrk="1" latinLnBrk="0" hangingPunct="1">
      <a:defRPr sz="2400" kern="1200">
        <a:solidFill>
          <a:schemeClr val="tx1"/>
        </a:solidFill>
        <a:latin typeface="Arial" pitchFamily="-65" charset="0"/>
        <a:ea typeface="ＭＳ Ｐゴシック" pitchFamily="-65" charset="-128"/>
        <a:cs typeface="ＭＳ Ｐゴシック" pitchFamily="-65" charset="-128"/>
      </a:defRPr>
    </a:lvl8pPr>
    <a:lvl9pPr marL="3657600" algn="l" defTabSz="457200" rtl="0" eaLnBrk="1" latinLnBrk="0" hangingPunct="1">
      <a:defRPr sz="2400" kern="1200">
        <a:solidFill>
          <a:schemeClr val="tx1"/>
        </a:solidFill>
        <a:latin typeface="Arial" pitchFamily="-65" charset="0"/>
        <a:ea typeface="ＭＳ Ｐゴシック" pitchFamily="-65" charset="-128"/>
        <a:cs typeface="ＭＳ Ｐゴシック" pitchFamily="-65"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37" d="100"/>
          <a:sy n="137" d="100"/>
        </p:scale>
        <p:origin x="-87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92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fld id="{DCC051B0-2534-D44C-92AA-4028E25C97A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412DDA67-1039-DD47-9673-1346657F7600}" type="slidenum">
              <a:rPr lang="en-US">
                <a:latin typeface="Arial" pitchFamily="-65" charset="0"/>
                <a:ea typeface="ＭＳ Ｐゴシック" pitchFamily="-65" charset="-128"/>
                <a:cs typeface="ＭＳ Ｐゴシック" pitchFamily="-65" charset="-128"/>
              </a:rPr>
              <a:pPr/>
              <a:t>2</a:t>
            </a:fld>
            <a:endParaRPr lang="en-US">
              <a:latin typeface="Arial" pitchFamily="-65" charset="0"/>
              <a:ea typeface="ＭＳ Ｐゴシック" pitchFamily="-65" charset="-128"/>
              <a:cs typeface="ＭＳ Ｐゴシック" pitchFamily="-65" charset="-128"/>
            </a:endParaRPr>
          </a:p>
        </p:txBody>
      </p:sp>
      <p:sp>
        <p:nvSpPr>
          <p:cNvPr id="15363" name="Rectangle 2"/>
          <p:cNvSpPr>
            <a:spLocks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F8075656-8515-0B45-8CD6-730EC8D4A013}" type="slidenum">
              <a:rPr lang="en-US">
                <a:latin typeface="Arial" pitchFamily="-65" charset="0"/>
                <a:ea typeface="ＭＳ Ｐゴシック" pitchFamily="-65" charset="-128"/>
                <a:cs typeface="ＭＳ Ｐゴシック" pitchFamily="-65" charset="-128"/>
              </a:rPr>
              <a:pPr/>
              <a:t>17</a:t>
            </a:fld>
            <a:endParaRPr lang="en-US">
              <a:latin typeface="Arial" pitchFamily="-65" charset="0"/>
              <a:ea typeface="ＭＳ Ｐゴシック" pitchFamily="-65" charset="-128"/>
              <a:cs typeface="ＭＳ Ｐゴシック" pitchFamily="-65" charset="-128"/>
            </a:endParaRPr>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958A25B-59AB-1540-AAE1-39C680425523}" type="slidenum">
              <a:rPr lang="en-US">
                <a:latin typeface="Arial" pitchFamily="-65" charset="0"/>
                <a:ea typeface="ＭＳ Ｐゴシック" pitchFamily="-65" charset="-128"/>
                <a:cs typeface="ＭＳ Ｐゴシック" pitchFamily="-65" charset="-128"/>
              </a:rPr>
              <a:pPr/>
              <a:t>18</a:t>
            </a:fld>
            <a:endParaRPr lang="en-US">
              <a:latin typeface="Arial" pitchFamily="-65" charset="0"/>
              <a:ea typeface="ＭＳ Ｐゴシック" pitchFamily="-65" charset="-128"/>
              <a:cs typeface="ＭＳ Ｐゴシック" pitchFamily="-65" charset="-128"/>
            </a:endParaRPr>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88EB4464-BB51-3943-92B9-C5105275A3EE}" type="slidenum">
              <a:rPr lang="en-US">
                <a:latin typeface="Arial" pitchFamily="-65" charset="0"/>
                <a:ea typeface="ＭＳ Ｐゴシック" pitchFamily="-65" charset="-128"/>
                <a:cs typeface="ＭＳ Ｐゴシック" pitchFamily="-65" charset="-128"/>
              </a:rPr>
              <a:pPr/>
              <a:t>3</a:t>
            </a:fld>
            <a:endParaRPr lang="en-US">
              <a:latin typeface="Arial" pitchFamily="-65" charset="0"/>
              <a:ea typeface="ＭＳ Ｐゴシック" pitchFamily="-65" charset="-128"/>
              <a:cs typeface="ＭＳ Ｐゴシック" pitchFamily="-65" charset="-128"/>
            </a:endParaRPr>
          </a:p>
        </p:txBody>
      </p:sp>
      <p:sp>
        <p:nvSpPr>
          <p:cNvPr id="17411" name="Rectangle 2"/>
          <p:cNvSpPr>
            <a:spLocks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75C7A52F-F16D-6F47-B92B-9F7E011D80B7}" type="slidenum">
              <a:rPr lang="en-US">
                <a:latin typeface="Arial" pitchFamily="-65" charset="0"/>
                <a:ea typeface="ＭＳ Ｐゴシック" pitchFamily="-65" charset="-128"/>
                <a:cs typeface="ＭＳ Ｐゴシック" pitchFamily="-65" charset="-128"/>
              </a:rPr>
              <a:pPr/>
              <a:t>4</a:t>
            </a:fld>
            <a:endParaRPr lang="en-US">
              <a:latin typeface="Arial" pitchFamily="-65" charset="0"/>
              <a:ea typeface="ＭＳ Ｐゴシック" pitchFamily="-65" charset="-128"/>
              <a:cs typeface="ＭＳ Ｐゴシック" pitchFamily="-65" charset="-128"/>
            </a:endParaRPr>
          </a:p>
        </p:txBody>
      </p:sp>
      <p:sp>
        <p:nvSpPr>
          <p:cNvPr id="19459" name="Rectangle 2"/>
          <p:cNvSpPr>
            <a:spLocks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A25028C-CCCC-8B41-921C-662F3C8BB5A6}" type="slidenum">
              <a:rPr lang="en-US">
                <a:latin typeface="Arial" pitchFamily="-65" charset="0"/>
                <a:ea typeface="ＭＳ Ｐゴシック" pitchFamily="-65" charset="-128"/>
                <a:cs typeface="ＭＳ Ｐゴシック" pitchFamily="-65" charset="-128"/>
              </a:rPr>
              <a:pPr/>
              <a:t>5</a:t>
            </a:fld>
            <a:endParaRPr lang="en-US">
              <a:latin typeface="Arial" pitchFamily="-65" charset="0"/>
              <a:ea typeface="ＭＳ Ｐゴシック" pitchFamily="-65" charset="-128"/>
              <a:cs typeface="ＭＳ Ｐゴシック" pitchFamily="-65" charset="-128"/>
            </a:endParaRPr>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4818990F-2D5C-7F43-A7D4-54ACBAEE92F7}" type="slidenum">
              <a:rPr lang="en-US">
                <a:latin typeface="Arial" pitchFamily="-65" charset="0"/>
                <a:ea typeface="ＭＳ Ｐゴシック" pitchFamily="-65" charset="-128"/>
                <a:cs typeface="ＭＳ Ｐゴシック" pitchFamily="-65" charset="-128"/>
              </a:rPr>
              <a:pPr/>
              <a:t>11</a:t>
            </a:fld>
            <a:endParaRPr lang="en-US">
              <a:latin typeface="Arial" pitchFamily="-65" charset="0"/>
              <a:ea typeface="ＭＳ Ｐゴシック" pitchFamily="-65" charset="-128"/>
              <a:cs typeface="ＭＳ Ｐゴシック" pitchFamily="-65" charset="-128"/>
            </a:endParaRPr>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760A0D80-F1F3-BF47-B86A-91E10F6030E6}" type="slidenum">
              <a:rPr lang="en-US">
                <a:latin typeface="Arial" pitchFamily="-65" charset="0"/>
                <a:ea typeface="ＭＳ Ｐゴシック" pitchFamily="-65" charset="-128"/>
                <a:cs typeface="ＭＳ Ｐゴシック" pitchFamily="-65" charset="-128"/>
              </a:rPr>
              <a:pPr/>
              <a:t>12</a:t>
            </a:fld>
            <a:endParaRPr lang="en-US">
              <a:latin typeface="Arial" pitchFamily="-65" charset="0"/>
              <a:ea typeface="ＭＳ Ｐゴシック" pitchFamily="-65" charset="-128"/>
              <a:cs typeface="ＭＳ Ｐゴシック" pitchFamily="-65" charset="-128"/>
            </a:endParaRPr>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52619EC4-0C3F-8548-BB39-002FE441CA6E}" type="slidenum">
              <a:rPr lang="en-US">
                <a:latin typeface="Arial" pitchFamily="-65" charset="0"/>
                <a:ea typeface="ＭＳ Ｐゴシック" pitchFamily="-65" charset="-128"/>
                <a:cs typeface="ＭＳ Ｐゴシック" pitchFamily="-65" charset="-128"/>
              </a:rPr>
              <a:pPr/>
              <a:t>14</a:t>
            </a:fld>
            <a:endParaRPr lang="en-US">
              <a:latin typeface="Arial" pitchFamily="-65" charset="0"/>
              <a:ea typeface="ＭＳ Ｐゴシック" pitchFamily="-65" charset="-128"/>
              <a:cs typeface="ＭＳ Ｐゴシック" pitchFamily="-65" charset="-128"/>
            </a:endParaRPr>
          </a:p>
        </p:txBody>
      </p:sp>
      <p:sp>
        <p:nvSpPr>
          <p:cNvPr id="33795" name="Rectangle 2"/>
          <p:cNvSpPr>
            <a:spLocks noChangeArrowheads="1"/>
          </p:cNvSpPr>
          <p:nvPr>
            <p:ph type="sldImg"/>
          </p:nvPr>
        </p:nvSpPr>
        <p:spPr>
          <a:solidFill>
            <a:srgbClr val="FFFFFF"/>
          </a:solidFill>
          <a:ln/>
        </p:spPr>
      </p:sp>
      <p:sp>
        <p:nvSpPr>
          <p:cNvPr id="3379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D2C7B77-FFFE-C949-853C-3CC1A3375157}" type="slidenum">
              <a:rPr lang="en-US">
                <a:latin typeface="Arial" pitchFamily="-65" charset="0"/>
                <a:ea typeface="ＭＳ Ｐゴシック" pitchFamily="-65" charset="-128"/>
                <a:cs typeface="ＭＳ Ｐゴシック" pitchFamily="-65" charset="-128"/>
              </a:rPr>
              <a:pPr/>
              <a:t>15</a:t>
            </a:fld>
            <a:endParaRPr lang="en-US">
              <a:latin typeface="Arial" pitchFamily="-65" charset="0"/>
              <a:ea typeface="ＭＳ Ｐゴシック" pitchFamily="-65" charset="-128"/>
              <a:cs typeface="ＭＳ Ｐゴシック" pitchFamily="-65" charset="-128"/>
            </a:endParaRPr>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FE23001-5B0C-3244-9176-9E4499CABC87}" type="slidenum">
              <a:rPr lang="en-US">
                <a:latin typeface="Arial" pitchFamily="-65" charset="0"/>
                <a:ea typeface="ＭＳ Ｐゴシック" pitchFamily="-65" charset="-128"/>
                <a:cs typeface="ＭＳ Ｐゴシック" pitchFamily="-65" charset="-128"/>
              </a:rPr>
              <a:pPr/>
              <a:t>16</a:t>
            </a:fld>
            <a:endParaRPr lang="en-US">
              <a:latin typeface="Arial" pitchFamily="-65" charset="0"/>
              <a:ea typeface="ＭＳ Ｐゴシック" pitchFamily="-65" charset="-128"/>
              <a:cs typeface="ＭＳ Ｐゴシック" pitchFamily="-65" charset="-128"/>
            </a:endParaRPr>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578DF2-569A-AD4A-A217-5C5687424FA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CA2B6B-FE70-E640-AFD0-3ACF68F36DA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4F015C-A2CC-FB46-8B61-255C53F9E6B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EB671B-3EE1-2D4A-9AEB-462EDE3C110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A629FA-38A8-444B-9283-DD0F899C3F9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599D79-E159-874C-952F-BFAB968255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C927E2A-CFBF-0F48-9390-DBFE3AB9C9B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20A0AF5-9C25-DD46-9BEC-A7B7785BA3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89098F7-0CAA-0546-A991-400BE2C05EF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51FE64-ED0D-B34B-815A-DF02427E1C9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973FB1-BFCB-C645-9596-67B978448C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128"/>
                <a:cs typeface="ＭＳ Ｐゴシック"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128"/>
                <a:cs typeface="ＭＳ Ｐゴシック"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charset="-128"/>
                <a:cs typeface="ＭＳ Ｐゴシック" charset="-128"/>
              </a:defRPr>
            </a:lvl1pPr>
          </a:lstStyle>
          <a:p>
            <a:pPr>
              <a:defRPr/>
            </a:pPr>
            <a:fld id="{E21A5885-3A8B-9044-AF1D-374E6FEACFB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rcRect t="4456" b="40541"/>
          <a:stretch>
            <a:fillRect/>
          </a:stretch>
        </p:blipFill>
        <p:spPr>
          <a:xfrm>
            <a:off x="0" y="-61527"/>
            <a:ext cx="9246502" cy="6919527"/>
          </a:xfrm>
          <a:prstGeom prst="rect">
            <a:avLst/>
          </a:prstGeom>
        </p:spPr>
      </p:pic>
      <p:sp>
        <p:nvSpPr>
          <p:cNvPr id="5" name="TextBox 4"/>
          <p:cNvSpPr txBox="1"/>
          <p:nvPr/>
        </p:nvSpPr>
        <p:spPr>
          <a:xfrm>
            <a:off x="457200" y="4724400"/>
            <a:ext cx="7913261" cy="1246495"/>
          </a:xfrm>
          <a:prstGeom prst="rect">
            <a:avLst/>
          </a:prstGeom>
          <a:noFill/>
        </p:spPr>
        <p:txBody>
          <a:bodyPr wrap="square" rtlCol="0">
            <a:spAutoFit/>
          </a:bodyPr>
          <a:lstStyle/>
          <a:p>
            <a:r>
              <a:rPr lang="en-US" sz="7500" dirty="0" smtClean="0">
                <a:effectLst>
                  <a:outerShdw blurRad="50800" dist="101600" dir="2700000">
                    <a:srgbClr val="000000">
                      <a:alpha val="43000"/>
                    </a:srgbClr>
                  </a:outerShdw>
                </a:effectLst>
                <a:latin typeface="Avenir Heavy"/>
                <a:cs typeface="Avenir Heavy"/>
              </a:rPr>
              <a:t>Socratic Seminar</a:t>
            </a:r>
            <a:endParaRPr lang="en-US" sz="7500" dirty="0">
              <a:effectLst>
                <a:outerShdw blurRad="50800" dist="101600" dir="2700000">
                  <a:srgbClr val="000000">
                    <a:alpha val="43000"/>
                  </a:srgbClr>
                </a:outerShdw>
              </a:effectLst>
              <a:latin typeface="Avenir Heavy"/>
              <a:cs typeface="Avenir Heavy"/>
            </a:endParaRPr>
          </a:p>
        </p:txBody>
      </p:sp>
      <p:sp>
        <p:nvSpPr>
          <p:cNvPr id="6" name="TextBox 5"/>
          <p:cNvSpPr txBox="1"/>
          <p:nvPr/>
        </p:nvSpPr>
        <p:spPr>
          <a:xfrm>
            <a:off x="685800" y="4648200"/>
            <a:ext cx="2714867" cy="461665"/>
          </a:xfrm>
          <a:prstGeom prst="rect">
            <a:avLst/>
          </a:prstGeom>
          <a:noFill/>
        </p:spPr>
        <p:txBody>
          <a:bodyPr wrap="none" rtlCol="0">
            <a:spAutoFit/>
          </a:bodyPr>
          <a:lstStyle/>
          <a:p>
            <a:r>
              <a:rPr lang="en-US" b="1" dirty="0" smtClean="0">
                <a:effectLst>
                  <a:outerShdw blurRad="50800" dist="38100" dir="2700000">
                    <a:srgbClr val="000000">
                      <a:alpha val="43000"/>
                    </a:srgbClr>
                  </a:outerShdw>
                </a:effectLst>
                <a:latin typeface="Avenir Medium"/>
                <a:cs typeface="Avenir Medium"/>
              </a:rPr>
              <a:t>By participating in  </a:t>
            </a:r>
            <a:endParaRPr lang="en-US" b="1" dirty="0">
              <a:effectLst>
                <a:outerShdw blurRad="50800" dist="38100" dir="2700000">
                  <a:srgbClr val="000000">
                    <a:alpha val="43000"/>
                  </a:srgbClr>
                </a:outerShdw>
              </a:effectLst>
              <a:latin typeface="Avenir Medium"/>
              <a:cs typeface="Avenir Medium"/>
            </a:endParaRPr>
          </a:p>
        </p:txBody>
      </p:sp>
      <p:sp>
        <p:nvSpPr>
          <p:cNvPr id="7" name="TextBox 6"/>
          <p:cNvSpPr txBox="1"/>
          <p:nvPr/>
        </p:nvSpPr>
        <p:spPr>
          <a:xfrm>
            <a:off x="762000" y="5867400"/>
            <a:ext cx="8367333" cy="830997"/>
          </a:xfrm>
          <a:prstGeom prst="rect">
            <a:avLst/>
          </a:prstGeom>
          <a:noFill/>
        </p:spPr>
        <p:txBody>
          <a:bodyPr wrap="none" rtlCol="0">
            <a:spAutoFit/>
          </a:bodyPr>
          <a:lstStyle/>
          <a:p>
            <a:r>
              <a:rPr lang="en-US" dirty="0" smtClean="0">
                <a:effectLst>
                  <a:outerShdw blurRad="50800" dist="38100" dir="2700000">
                    <a:srgbClr val="000000">
                      <a:alpha val="43000"/>
                    </a:srgbClr>
                  </a:outerShdw>
                </a:effectLst>
                <a:latin typeface="Avenir Medium"/>
                <a:cs typeface="Avenir Medium"/>
              </a:rPr>
              <a:t>Scholars will practice academic behavior and language that </a:t>
            </a:r>
          </a:p>
          <a:p>
            <a:r>
              <a:rPr lang="en-US" dirty="0">
                <a:effectLst>
                  <a:outerShdw blurRad="50800" dist="38100" dir="2700000">
                    <a:srgbClr val="000000">
                      <a:alpha val="43000"/>
                    </a:srgbClr>
                  </a:outerShdw>
                </a:effectLst>
                <a:latin typeface="Avenir Medium"/>
                <a:cs typeface="Avenir Medium"/>
              </a:rPr>
              <a:t>w</a:t>
            </a:r>
            <a:r>
              <a:rPr lang="en-US" dirty="0" smtClean="0">
                <a:effectLst>
                  <a:outerShdw blurRad="50800" dist="38100" dir="2700000">
                    <a:srgbClr val="000000">
                      <a:alpha val="43000"/>
                    </a:srgbClr>
                  </a:outerShdw>
                </a:effectLst>
                <a:latin typeface="Avenir Medium"/>
                <a:cs typeface="Avenir Medium"/>
              </a:rPr>
              <a:t>ill be expected in a 21</a:t>
            </a:r>
            <a:r>
              <a:rPr lang="en-US" baseline="30000" dirty="0" smtClean="0">
                <a:effectLst>
                  <a:outerShdw blurRad="50800" dist="38100" dir="2700000">
                    <a:srgbClr val="000000">
                      <a:alpha val="43000"/>
                    </a:srgbClr>
                  </a:outerShdw>
                </a:effectLst>
                <a:latin typeface="Avenir Medium"/>
                <a:cs typeface="Avenir Medium"/>
              </a:rPr>
              <a:t>st</a:t>
            </a:r>
            <a:r>
              <a:rPr lang="en-US" dirty="0" smtClean="0">
                <a:effectLst>
                  <a:outerShdw blurRad="50800" dist="38100" dir="2700000">
                    <a:srgbClr val="000000">
                      <a:alpha val="43000"/>
                    </a:srgbClr>
                  </a:outerShdw>
                </a:effectLst>
                <a:latin typeface="Avenir Medium"/>
                <a:cs typeface="Avenir Medium"/>
              </a:rPr>
              <a:t> century classroom &amp; </a:t>
            </a:r>
            <a:r>
              <a:rPr lang="en-US" dirty="0" err="1" smtClean="0">
                <a:effectLst>
                  <a:outerShdw blurRad="50800" dist="38100" dir="2700000">
                    <a:srgbClr val="000000">
                      <a:alpha val="43000"/>
                    </a:srgbClr>
                  </a:outerShdw>
                </a:effectLst>
                <a:latin typeface="Avenir Medium"/>
                <a:cs typeface="Avenir Medium"/>
              </a:rPr>
              <a:t>worksplace</a:t>
            </a:r>
            <a:r>
              <a:rPr lang="en-US" dirty="0" smtClean="0">
                <a:effectLst>
                  <a:outerShdw blurRad="50800" dist="38100" dir="2700000">
                    <a:srgbClr val="000000">
                      <a:alpha val="43000"/>
                    </a:srgbClr>
                  </a:outerShdw>
                </a:effectLst>
                <a:latin typeface="Avenir Medium"/>
                <a:cs typeface="Avenir Medium"/>
              </a:rPr>
              <a:t>.</a:t>
            </a:r>
            <a:endParaRPr lang="en-US" dirty="0">
              <a:effectLst>
                <a:outerShdw blurRad="50800" dist="38100" dir="2700000">
                  <a:srgbClr val="000000">
                    <a:alpha val="43000"/>
                  </a:srgbClr>
                </a:outerShdw>
              </a:effectLst>
              <a:latin typeface="Avenir Medium"/>
              <a:cs typeface="Avenir Medium"/>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endParaRPr lang="en-US"/>
          </a:p>
        </p:txBody>
      </p:sp>
      <p:sp>
        <p:nvSpPr>
          <p:cNvPr id="44035" name="Content Placeholder 2"/>
          <p:cNvSpPr>
            <a:spLocks noGrp="1"/>
          </p:cNvSpPr>
          <p:nvPr>
            <p:ph idx="1"/>
          </p:nvPr>
        </p:nvSpPr>
        <p:spPr/>
        <p:txBody>
          <a:bodyPr/>
          <a:lstStyle/>
          <a:p>
            <a:endParaRPr lang="en-US"/>
          </a:p>
        </p:txBody>
      </p:sp>
      <p:pic>
        <p:nvPicPr>
          <p:cNvPr id="44036" name="Picture 3"/>
          <p:cNvPicPr>
            <a:picLocks noChangeAspect="1"/>
          </p:cNvPicPr>
          <p:nvPr/>
        </p:nvPicPr>
        <p:blipFill>
          <a:blip r:embed="rId2"/>
          <a:srcRect/>
          <a:stretch>
            <a:fillRect/>
          </a:stretch>
        </p:blipFill>
        <p:spPr bwMode="auto">
          <a:xfrm>
            <a:off x="-171450" y="-228600"/>
            <a:ext cx="9486900" cy="731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p:cNvSpPr>
          <p:nvPr/>
        </p:nvSpPr>
        <p:spPr bwMode="auto">
          <a:xfrm>
            <a:off x="457200" y="304800"/>
            <a:ext cx="8077200" cy="4873625"/>
          </a:xfrm>
          <a:prstGeom prst="rect">
            <a:avLst/>
          </a:prstGeom>
          <a:noFill/>
          <a:ln w="9525">
            <a:noFill/>
            <a:miter lim="800000"/>
            <a:headEnd/>
            <a:tailEnd/>
          </a:ln>
        </p:spPr>
        <p:txBody>
          <a:bodyPr>
            <a:prstTxWarp prst="textNoShape">
              <a:avLst/>
            </a:prstTxWarp>
          </a:bodyPr>
          <a:lstStyle/>
          <a:p>
            <a:pPr marL="273050" indent="-273050" algn="ctr" eaLnBrk="1" hangingPunct="1">
              <a:lnSpc>
                <a:spcPct val="90000"/>
              </a:lnSpc>
              <a:spcBef>
                <a:spcPct val="20000"/>
              </a:spcBef>
            </a:pPr>
            <a:r>
              <a:rPr lang="en-US" sz="4000">
                <a:solidFill>
                  <a:srgbClr val="FF0000"/>
                </a:solidFill>
              </a:rPr>
              <a:t>In your groups, choose the three BEST questions.</a:t>
            </a:r>
            <a:endParaRPr lang="en-US" sz="4000"/>
          </a:p>
          <a:p>
            <a:pPr marL="273050" indent="-273050" algn="ctr" eaLnBrk="1" hangingPunct="1">
              <a:lnSpc>
                <a:spcPct val="90000"/>
              </a:lnSpc>
              <a:spcBef>
                <a:spcPct val="20000"/>
              </a:spcBef>
            </a:pPr>
            <a:endParaRPr lang="en-US" sz="4000"/>
          </a:p>
          <a:p>
            <a:pPr marL="273050" indent="-273050" eaLnBrk="1" hangingPunct="1">
              <a:lnSpc>
                <a:spcPct val="90000"/>
              </a:lnSpc>
              <a:spcBef>
                <a:spcPct val="20000"/>
              </a:spcBef>
              <a:buFontTx/>
              <a:buChar char="•"/>
            </a:pPr>
            <a:r>
              <a:rPr lang="en-US" sz="3200"/>
              <a:t>Students will generate three prompts on the right-hand side of their Cornell Notes.</a:t>
            </a:r>
          </a:p>
          <a:p>
            <a:pPr marL="273050" indent="-273050" eaLnBrk="1" hangingPunct="1">
              <a:lnSpc>
                <a:spcPct val="90000"/>
              </a:lnSpc>
              <a:spcBef>
                <a:spcPct val="20000"/>
              </a:spcBef>
              <a:buFontTx/>
              <a:buChar char="•"/>
            </a:pPr>
            <a:r>
              <a:rPr lang="en-US" sz="3200"/>
              <a:t>Students should keep the Focus Questions for the Seminar in mind when designing their prompts.</a:t>
            </a:r>
            <a:endParaRPr lang="en-US" sz="3200" i="1"/>
          </a:p>
          <a:p>
            <a:pPr marL="273050" indent="-273050" eaLnBrk="1" hangingPunct="1">
              <a:lnSpc>
                <a:spcPct val="90000"/>
              </a:lnSpc>
              <a:spcBef>
                <a:spcPct val="20000"/>
              </a:spcBef>
              <a:buFontTx/>
              <a:buChar char="•"/>
            </a:pPr>
            <a:r>
              <a:rPr lang="en-US" sz="3200"/>
              <a:t>Sample Prompt:</a:t>
            </a:r>
          </a:p>
          <a:p>
            <a:pPr marL="639763" lvl="1" indent="-273050" eaLnBrk="1" hangingPunct="1">
              <a:lnSpc>
                <a:spcPct val="90000"/>
              </a:lnSpc>
              <a:spcBef>
                <a:spcPct val="20000"/>
              </a:spcBef>
              <a:buFontTx/>
              <a:buChar char="–"/>
            </a:pPr>
            <a:r>
              <a:rPr lang="en-US" sz="2800">
                <a:solidFill>
                  <a:srgbClr val="FF0000"/>
                </a:solidFill>
              </a:rPr>
              <a:t>Describe</a:t>
            </a:r>
            <a:r>
              <a:rPr lang="en-US" sz="2800"/>
              <a:t> the </a:t>
            </a:r>
            <a:r>
              <a:rPr lang="en-US" sz="2800">
                <a:solidFill>
                  <a:srgbClr val="00B050"/>
                </a:solidFill>
              </a:rPr>
              <a:t>author’s purpose </a:t>
            </a:r>
            <a:r>
              <a:rPr lang="en-US" sz="2800"/>
              <a:t>in writing the essay “Leviathan”.</a:t>
            </a:r>
          </a:p>
          <a:p>
            <a:pPr marL="639763" lvl="1" indent="-273050" eaLnBrk="1" hangingPunct="1">
              <a:lnSpc>
                <a:spcPct val="90000"/>
              </a:lnSpc>
              <a:spcBef>
                <a:spcPct val="20000"/>
              </a:spcBef>
              <a:buFontTx/>
              <a:buChar char="–"/>
            </a:pPr>
            <a:endParaRPr lang="en-US" sz="280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additive="base">
                                        <p:cTn id="2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685800" y="2286000"/>
            <a:ext cx="7772400" cy="1143000"/>
          </a:xfrm>
        </p:spPr>
        <p:txBody>
          <a:bodyPr/>
          <a:lstStyle/>
          <a:p>
            <a:pPr eaLnBrk="1" hangingPunct="1"/>
            <a:r>
              <a:rPr lang="en-US"/>
              <a:t>I DO:  Directions for Socratic Seminar</a:t>
            </a: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457200" y="457200"/>
            <a:ext cx="8001000" cy="5638800"/>
          </a:xfrm>
        </p:spPr>
        <p:txBody>
          <a:bodyPr/>
          <a:lstStyle/>
          <a:p>
            <a:pPr marL="273050" indent="-273050" eaLnBrk="1" hangingPunct="1">
              <a:lnSpc>
                <a:spcPct val="90000"/>
              </a:lnSpc>
            </a:pPr>
            <a:r>
              <a:rPr lang="en-US" sz="2400" b="1" smtClean="0"/>
              <a:t>Students in the Inner-Circle</a:t>
            </a:r>
          </a:p>
          <a:p>
            <a:pPr marL="639763" lvl="1" indent="-273050" eaLnBrk="1" hangingPunct="1">
              <a:lnSpc>
                <a:spcPct val="90000"/>
              </a:lnSpc>
            </a:pPr>
            <a:r>
              <a:rPr lang="en-US" sz="2400" smtClean="0"/>
              <a:t>Students will take notes on the right side of their Cornell Notes</a:t>
            </a:r>
          </a:p>
          <a:p>
            <a:pPr marL="914400" lvl="2" indent="-182563" eaLnBrk="1" hangingPunct="1">
              <a:lnSpc>
                <a:spcPct val="90000"/>
              </a:lnSpc>
            </a:pPr>
            <a:r>
              <a:rPr lang="en-US" smtClean="0"/>
              <a:t>These notes can relate to the questions they created and/or their notes should reflect the critical points made by peers in the discussion.</a:t>
            </a:r>
          </a:p>
          <a:p>
            <a:pPr marL="914400" lvl="2" indent="-182563" eaLnBrk="1" hangingPunct="1">
              <a:lnSpc>
                <a:spcPct val="90000"/>
              </a:lnSpc>
            </a:pPr>
            <a:r>
              <a:rPr lang="en-US" smtClean="0"/>
              <a:t>Students can continue to generate questions and/or copy down questions of their fellow scholars to address.</a:t>
            </a:r>
          </a:p>
          <a:p>
            <a:pPr marL="273050" indent="-273050" eaLnBrk="1" hangingPunct="1">
              <a:lnSpc>
                <a:spcPct val="90000"/>
              </a:lnSpc>
            </a:pPr>
            <a:r>
              <a:rPr lang="en-US" sz="2400" b="1" smtClean="0"/>
              <a:t>Students in the Outer-Circle</a:t>
            </a:r>
          </a:p>
          <a:p>
            <a:pPr marL="639763" lvl="1" indent="-273050" eaLnBrk="1" hangingPunct="1">
              <a:lnSpc>
                <a:spcPct val="90000"/>
              </a:lnSpc>
            </a:pPr>
            <a:r>
              <a:rPr lang="en-US" sz="2400" smtClean="0"/>
              <a:t>Students will evaluate the participation of their A/B partner.</a:t>
            </a:r>
          </a:p>
          <a:p>
            <a:pPr marL="639763" lvl="1" indent="-273050" eaLnBrk="1" hangingPunct="1">
              <a:lnSpc>
                <a:spcPct val="90000"/>
              </a:lnSpc>
            </a:pPr>
            <a:r>
              <a:rPr lang="en-US" sz="2400" smtClean="0"/>
              <a:t>Students will meet and debrief with their A/B partner after the conclusion of the seminar.</a:t>
            </a: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609600"/>
            <a:ext cx="9144000" cy="1295400"/>
          </a:xfrm>
        </p:spPr>
        <p:txBody>
          <a:bodyPr/>
          <a:lstStyle/>
          <a:p>
            <a:pPr eaLnBrk="1" hangingPunct="1"/>
            <a:r>
              <a:rPr lang="en-US"/>
              <a:t>INNER CIRCLE:</a:t>
            </a:r>
            <a:br>
              <a:rPr lang="en-US"/>
            </a:br>
            <a:r>
              <a:rPr lang="en-US"/>
              <a:t>YOU SHOW ACADEMIC BEHAVIOR by</a:t>
            </a:r>
          </a:p>
        </p:txBody>
      </p:sp>
      <p:sp>
        <p:nvSpPr>
          <p:cNvPr id="19459" name="Rectangle 3"/>
          <p:cNvSpPr>
            <a:spLocks noGrp="1" noChangeArrowheads="1"/>
          </p:cNvSpPr>
          <p:nvPr>
            <p:ph type="body" idx="1"/>
          </p:nvPr>
        </p:nvSpPr>
        <p:spPr>
          <a:xfrm>
            <a:off x="685800" y="2286000"/>
            <a:ext cx="7772400" cy="4191000"/>
          </a:xfrm>
        </p:spPr>
        <p:txBody>
          <a:bodyPr/>
          <a:lstStyle/>
          <a:p>
            <a:pPr marL="1371600" lvl="2" indent="-457200" eaLnBrk="1" hangingPunct="1">
              <a:buFontTx/>
              <a:buNone/>
            </a:pPr>
            <a:r>
              <a:rPr lang="en-US">
                <a:latin typeface="Arial Narrow" pitchFamily="-65" charset="0"/>
                <a:ea typeface="Times New Roman" pitchFamily="-65" charset="0"/>
                <a:cs typeface="Times New Roman" pitchFamily="-65" charset="0"/>
              </a:rPr>
              <a:t>a.	</a:t>
            </a:r>
            <a:r>
              <a:rPr lang="en-US">
                <a:latin typeface="Arial Narrow" pitchFamily="-65" charset="0"/>
              </a:rPr>
              <a:t>Participating when it is your turn to speak.</a:t>
            </a:r>
          </a:p>
          <a:p>
            <a:pPr marL="1371600" lvl="2" indent="-457200" eaLnBrk="1" hangingPunct="1">
              <a:buFontTx/>
              <a:buNone/>
            </a:pPr>
            <a:r>
              <a:rPr lang="en-US">
                <a:latin typeface="Arial Narrow" pitchFamily="-65" charset="0"/>
                <a:ea typeface="Times New Roman" pitchFamily="-65" charset="0"/>
                <a:cs typeface="Times New Roman" pitchFamily="-65" charset="0"/>
              </a:rPr>
              <a:t>b.	</a:t>
            </a:r>
            <a:r>
              <a:rPr lang="en-US">
                <a:latin typeface="Arial Narrow" pitchFamily="-65" charset="0"/>
              </a:rPr>
              <a:t>Expressing yourself clearly in </a:t>
            </a:r>
            <a:r>
              <a:rPr lang="en-US" b="1">
                <a:latin typeface="Arial Narrow" pitchFamily="-65" charset="0"/>
              </a:rPr>
              <a:t>sophisticated</a:t>
            </a:r>
            <a:r>
              <a:rPr lang="en-US">
                <a:latin typeface="Arial Narrow" pitchFamily="-65" charset="0"/>
              </a:rPr>
              <a:t> language.</a:t>
            </a:r>
          </a:p>
          <a:p>
            <a:pPr marL="1371600" lvl="2" indent="-457200" eaLnBrk="1" hangingPunct="1">
              <a:buFontTx/>
              <a:buNone/>
            </a:pPr>
            <a:r>
              <a:rPr lang="en-US">
                <a:latin typeface="Arial Narrow" pitchFamily="-65" charset="0"/>
                <a:ea typeface="Times New Roman" pitchFamily="-65" charset="0"/>
                <a:cs typeface="Times New Roman" pitchFamily="-65" charset="0"/>
              </a:rPr>
              <a:t>c.	</a:t>
            </a:r>
            <a:r>
              <a:rPr lang="en-US">
                <a:latin typeface="Arial Narrow" pitchFamily="-65" charset="0"/>
              </a:rPr>
              <a:t>Respecting others by avoiding side conversation and rude behaviors such as negative body language.</a:t>
            </a:r>
          </a:p>
          <a:p>
            <a:pPr marL="1371600" lvl="2" indent="-457200" eaLnBrk="1" hangingPunct="1">
              <a:buFontTx/>
              <a:buNone/>
            </a:pPr>
            <a:r>
              <a:rPr lang="en-US">
                <a:latin typeface="Arial Narrow" pitchFamily="-65" charset="0"/>
                <a:ea typeface="Times New Roman" pitchFamily="-65" charset="0"/>
                <a:cs typeface="Times New Roman" pitchFamily="-65" charset="0"/>
              </a:rPr>
              <a:t>d.	</a:t>
            </a:r>
            <a:r>
              <a:rPr lang="en-US">
                <a:latin typeface="Arial Narrow" pitchFamily="-65" charset="0"/>
              </a:rPr>
              <a:t>Speaking when it only when it is your turn and not interrupting or cutting someone off.  </a:t>
            </a:r>
          </a:p>
          <a:p>
            <a:pPr marL="1371600" lvl="2" indent="-457200" eaLnBrk="1" hangingPunct="1">
              <a:buFontTx/>
              <a:buNone/>
            </a:pPr>
            <a:r>
              <a:rPr lang="en-US">
                <a:latin typeface="Arial Narrow" pitchFamily="-65" charset="0"/>
                <a:ea typeface="Times New Roman" pitchFamily="-65" charset="0"/>
                <a:cs typeface="Times New Roman" pitchFamily="-65" charset="0"/>
              </a:rPr>
              <a:t>e.	</a:t>
            </a:r>
            <a:r>
              <a:rPr lang="en-US">
                <a:latin typeface="Arial Narrow" pitchFamily="-65" charset="0"/>
              </a:rPr>
              <a:t>Making logical comments that are related to the topic and issue being discussed and are backed up though evidence from the text.  </a:t>
            </a:r>
          </a:p>
          <a:p>
            <a:pPr marL="1371600" lvl="2" indent="-457200" eaLnBrk="1" hangingPunct="1">
              <a:buFontTx/>
              <a:buNone/>
            </a:pPr>
            <a:r>
              <a:rPr lang="en-US">
                <a:latin typeface="Arial Narrow" pitchFamily="-65" charset="0"/>
              </a:rPr>
              <a:t>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500"/>
                                        <p:tgtEl>
                                          <p:spTgt spid="1945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459">
                                            <p:txEl>
                                              <p:pRg st="1" end="1"/>
                                            </p:txEl>
                                          </p:spTgt>
                                        </p:tgtEl>
                                        <p:attrNameLst>
                                          <p:attrName>style.visibility</p:attrName>
                                        </p:attrNameLst>
                                      </p:cBhvr>
                                      <p:to>
                                        <p:strVal val="visible"/>
                                      </p:to>
                                    </p:set>
                                    <p:animEffect transition="in" filter="fade">
                                      <p:cBhvr>
                                        <p:cTn id="10" dur="500"/>
                                        <p:tgtEl>
                                          <p:spTgt spid="1945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Effect transition="in" filter="fade">
                                      <p:cBhvr>
                                        <p:cTn id="13" dur="500"/>
                                        <p:tgtEl>
                                          <p:spTgt spid="1945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459">
                                            <p:txEl>
                                              <p:pRg st="3" end="3"/>
                                            </p:txEl>
                                          </p:spTgt>
                                        </p:tgtEl>
                                        <p:attrNameLst>
                                          <p:attrName>style.visibility</p:attrName>
                                        </p:attrNameLst>
                                      </p:cBhvr>
                                      <p:to>
                                        <p:strVal val="visible"/>
                                      </p:to>
                                    </p:set>
                                    <p:animEffect transition="in" filter="fade">
                                      <p:cBhvr>
                                        <p:cTn id="16" dur="500"/>
                                        <p:tgtEl>
                                          <p:spTgt spid="1945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9459">
                                            <p:txEl>
                                              <p:pRg st="4" end="4"/>
                                            </p:txEl>
                                          </p:spTgt>
                                        </p:tgtEl>
                                        <p:attrNameLst>
                                          <p:attrName>style.visibility</p:attrName>
                                        </p:attrNameLst>
                                      </p:cBhvr>
                                      <p:to>
                                        <p:strVal val="visible"/>
                                      </p:to>
                                    </p:set>
                                    <p:animEffect transition="in" filter="fade">
                                      <p:cBhvr>
                                        <p:cTn id="19" dur="500"/>
                                        <p:tgtEl>
                                          <p:spTgt spid="19459">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9459">
                                            <p:txEl>
                                              <p:pRg st="5" end="5"/>
                                            </p:txEl>
                                          </p:spTgt>
                                        </p:tgtEl>
                                        <p:attrNameLst>
                                          <p:attrName>style.visibility</p:attrName>
                                        </p:attrNameLst>
                                      </p:cBhvr>
                                      <p:to>
                                        <p:strVal val="visible"/>
                                      </p:to>
                                    </p:set>
                                    <p:animEffect transition="in" filter="fade">
                                      <p:cBhvr>
                                        <p:cTn id="22" dur="5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62000" y="76200"/>
            <a:ext cx="7772400" cy="1143000"/>
          </a:xfrm>
        </p:spPr>
        <p:txBody>
          <a:bodyPr/>
          <a:lstStyle/>
          <a:p>
            <a:pPr eaLnBrk="1" hangingPunct="1"/>
            <a:r>
              <a:rPr lang="en-US"/>
              <a:t>OUTER CIRCLE</a:t>
            </a:r>
          </a:p>
        </p:txBody>
      </p:sp>
      <p:sp>
        <p:nvSpPr>
          <p:cNvPr id="21507" name="Rectangle 3"/>
          <p:cNvSpPr>
            <a:spLocks noGrp="1" noChangeArrowheads="1"/>
          </p:cNvSpPr>
          <p:nvPr>
            <p:ph type="body" idx="1"/>
          </p:nvPr>
        </p:nvSpPr>
        <p:spPr>
          <a:xfrm>
            <a:off x="685800" y="1219200"/>
            <a:ext cx="7772400" cy="4876800"/>
          </a:xfrm>
        </p:spPr>
        <p:txBody>
          <a:bodyPr/>
          <a:lstStyle/>
          <a:p>
            <a:pPr eaLnBrk="1" hangingPunct="1">
              <a:buFontTx/>
              <a:buNone/>
            </a:pPr>
            <a:r>
              <a:rPr lang="en-US"/>
              <a:t>You show academic behavior by:  </a:t>
            </a:r>
          </a:p>
          <a:p>
            <a:pPr eaLnBrk="1" hangingPunct="1"/>
            <a:r>
              <a:rPr lang="en-US"/>
              <a:t>NOT TALKING!</a:t>
            </a:r>
          </a:p>
          <a:p>
            <a:pPr eaLnBrk="1" hangingPunct="1"/>
            <a:r>
              <a:rPr lang="en-US"/>
              <a:t>Turning in the Socratic Seminar Participant form COMPLETED.</a:t>
            </a:r>
          </a:p>
          <a:p>
            <a:pPr eaLnBrk="1" hangingPunct="1"/>
            <a:r>
              <a:rPr lang="en-US"/>
              <a:t>Writing your response to the BIG question.  </a:t>
            </a:r>
          </a:p>
          <a:p>
            <a:pPr eaLnBrk="1" hangingPunct="1"/>
            <a:r>
              <a:rPr lang="en-US"/>
              <a:t>Keeping track of your partner and discussion in the observation Observation Form and Final Thoughts.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0"/>
            <a:ext cx="7772400" cy="762000"/>
          </a:xfrm>
        </p:spPr>
        <p:txBody>
          <a:bodyPr/>
          <a:lstStyle/>
          <a:p>
            <a:pPr eaLnBrk="1" hangingPunct="1"/>
            <a:r>
              <a:rPr lang="en-US" b="1"/>
              <a:t>PART THREE</a:t>
            </a:r>
            <a:endParaRPr lang="en-US"/>
          </a:p>
        </p:txBody>
      </p:sp>
      <p:sp>
        <p:nvSpPr>
          <p:cNvPr id="36867" name="Rectangle 3"/>
          <p:cNvSpPr>
            <a:spLocks noGrp="1" noChangeArrowheads="1"/>
          </p:cNvSpPr>
          <p:nvPr>
            <p:ph type="body" idx="1"/>
          </p:nvPr>
        </p:nvSpPr>
        <p:spPr>
          <a:xfrm>
            <a:off x="381000" y="762000"/>
            <a:ext cx="8534400" cy="5638800"/>
          </a:xfrm>
        </p:spPr>
        <p:txBody>
          <a:bodyPr/>
          <a:lstStyle/>
          <a:p>
            <a:pPr marL="609600" indent="-609600" eaLnBrk="1" hangingPunct="1">
              <a:lnSpc>
                <a:spcPct val="90000"/>
              </a:lnSpc>
              <a:buFontTx/>
              <a:buNone/>
            </a:pPr>
            <a:r>
              <a:rPr lang="en-US" sz="2400"/>
              <a:t>BIG QUESTIONS FOR THE SEMINAR: </a:t>
            </a:r>
          </a:p>
          <a:p>
            <a:pPr marL="609600" indent="-609600" eaLnBrk="1" hangingPunct="1">
              <a:lnSpc>
                <a:spcPct val="90000"/>
              </a:lnSpc>
              <a:buFontTx/>
              <a:buNone/>
            </a:pPr>
            <a:endParaRPr lang="en-US" sz="2400"/>
          </a:p>
          <a:p>
            <a:pPr marL="609600" indent="-609600" eaLnBrk="1" hangingPunct="1">
              <a:lnSpc>
                <a:spcPct val="90000"/>
              </a:lnSpc>
              <a:buFontTx/>
              <a:buNone/>
            </a:pPr>
            <a:r>
              <a:rPr lang="en-US" sz="2800"/>
              <a:t>1.) What are the arguments for and against ETHNIC STUDIES PROGRAMS? </a:t>
            </a:r>
          </a:p>
          <a:p>
            <a:pPr marL="609600" indent="-609600" eaLnBrk="1" hangingPunct="1">
              <a:lnSpc>
                <a:spcPct val="90000"/>
              </a:lnSpc>
              <a:buFontTx/>
              <a:buNone/>
            </a:pPr>
            <a:r>
              <a:rPr lang="en-US" sz="2800"/>
              <a:t>2.) Do you agree that ETHNIC STUDIES would benefits all California students regardless of background? Give examples from </a:t>
            </a:r>
            <a:r>
              <a:rPr lang="en-US" sz="2800" i="1"/>
              <a:t>current events and/ or </a:t>
            </a:r>
            <a:r>
              <a:rPr lang="en-US" sz="2800"/>
              <a:t>personal experiences.</a:t>
            </a:r>
          </a:p>
          <a:p>
            <a:pPr marL="609600" indent="-609600" eaLnBrk="1" hangingPunct="1">
              <a:lnSpc>
                <a:spcPct val="90000"/>
              </a:lnSpc>
              <a:buFontTx/>
              <a:buNone/>
            </a:pPr>
            <a:r>
              <a:rPr lang="en-US" sz="2800"/>
              <a:t>3.)  Should it be required as a part of the curriculum? </a:t>
            </a:r>
          </a:p>
          <a:p>
            <a:pPr marL="609600" indent="-609600" eaLnBrk="1" hangingPunct="1">
              <a:lnSpc>
                <a:spcPct val="90000"/>
              </a:lnSpc>
              <a:buFontTx/>
              <a:buNone/>
            </a:pPr>
            <a:endParaRPr lang="en-US" sz="4400"/>
          </a:p>
          <a:p>
            <a:pPr marL="609600" indent="-609600" eaLnBrk="1" hangingPunct="1">
              <a:lnSpc>
                <a:spcPct val="90000"/>
              </a:lnSpc>
              <a:buFontTx/>
              <a:buNone/>
            </a:pPr>
            <a:r>
              <a:rPr lang="en-US" sz="2400"/>
              <a:t>   </a:t>
            </a: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28600" y="0"/>
            <a:ext cx="8610600" cy="1143000"/>
          </a:xfrm>
        </p:spPr>
        <p:txBody>
          <a:bodyPr/>
          <a:lstStyle/>
          <a:p>
            <a:pPr eaLnBrk="1" hangingPunct="1"/>
            <a:r>
              <a:rPr lang="en-US" sz="3600" b="1" u="sng"/>
              <a:t>Sentence Frames to use as needed</a:t>
            </a:r>
            <a:endParaRPr lang="en-US"/>
          </a:p>
        </p:txBody>
      </p:sp>
      <p:sp>
        <p:nvSpPr>
          <p:cNvPr id="38915" name="Rectangle 3"/>
          <p:cNvSpPr>
            <a:spLocks noGrp="1" noChangeArrowheads="1"/>
          </p:cNvSpPr>
          <p:nvPr>
            <p:ph type="body" idx="1"/>
          </p:nvPr>
        </p:nvSpPr>
        <p:spPr>
          <a:xfrm>
            <a:off x="228600" y="1143000"/>
            <a:ext cx="3276600" cy="5715000"/>
          </a:xfrm>
        </p:spPr>
        <p:txBody>
          <a:bodyPr/>
          <a:lstStyle/>
          <a:p>
            <a:pPr eaLnBrk="1" hangingPunct="1">
              <a:buFontTx/>
              <a:buNone/>
            </a:pPr>
            <a:r>
              <a:rPr lang="en-US" sz="2000" b="1" u="sng"/>
              <a:t>To state an opinion</a:t>
            </a:r>
            <a:endParaRPr lang="en-US" sz="2000" b="1"/>
          </a:p>
          <a:p>
            <a:pPr eaLnBrk="1" hangingPunct="1">
              <a:buFontTx/>
              <a:buNone/>
            </a:pPr>
            <a:r>
              <a:rPr lang="en-US" sz="2000"/>
              <a:t>I believe ____ because…</a:t>
            </a:r>
          </a:p>
          <a:p>
            <a:pPr eaLnBrk="1" hangingPunct="1">
              <a:buFontTx/>
              <a:buNone/>
            </a:pPr>
            <a:endParaRPr lang="en-US" sz="2000"/>
          </a:p>
          <a:p>
            <a:pPr eaLnBrk="1" hangingPunct="1">
              <a:buFontTx/>
              <a:buNone/>
            </a:pPr>
            <a:r>
              <a:rPr lang="en-US" sz="2000"/>
              <a:t>I agree/disagree because…</a:t>
            </a:r>
          </a:p>
          <a:p>
            <a:pPr eaLnBrk="1" hangingPunct="1">
              <a:buFontTx/>
              <a:buNone/>
            </a:pPr>
            <a:endParaRPr lang="en-US" sz="2000"/>
          </a:p>
          <a:p>
            <a:pPr eaLnBrk="1" hangingPunct="1">
              <a:buFontTx/>
              <a:buNone/>
            </a:pPr>
            <a:r>
              <a:rPr lang="en-US" sz="2000"/>
              <a:t>I understand your point that ____; however,_____.</a:t>
            </a:r>
          </a:p>
          <a:p>
            <a:pPr eaLnBrk="1" hangingPunct="1">
              <a:buFontTx/>
              <a:buNone/>
            </a:pPr>
            <a:endParaRPr lang="en-US" sz="2000"/>
          </a:p>
          <a:p>
            <a:pPr eaLnBrk="1" hangingPunct="1">
              <a:buFontTx/>
              <a:buNone/>
            </a:pPr>
            <a:endParaRPr lang="en-US" sz="2000"/>
          </a:p>
          <a:p>
            <a:pPr eaLnBrk="1" hangingPunct="1">
              <a:buFontTx/>
              <a:buNone/>
            </a:pPr>
            <a:r>
              <a:rPr lang="en-US" sz="2000"/>
              <a:t>Although I agree with ___, I also believe that …</a:t>
            </a:r>
          </a:p>
        </p:txBody>
      </p:sp>
      <p:sp>
        <p:nvSpPr>
          <p:cNvPr id="38916" name="Rectangle 4"/>
          <p:cNvSpPr>
            <a:spLocks noChangeArrowheads="1"/>
          </p:cNvSpPr>
          <p:nvPr/>
        </p:nvSpPr>
        <p:spPr bwMode="auto">
          <a:xfrm>
            <a:off x="3124200" y="1143000"/>
            <a:ext cx="3124200" cy="4953000"/>
          </a:xfrm>
          <a:prstGeom prst="rect">
            <a:avLst/>
          </a:prstGeom>
          <a:noFill/>
          <a:ln w="9525">
            <a:noFill/>
            <a:miter lim="800000"/>
            <a:headEnd/>
            <a:tailEnd/>
          </a:ln>
        </p:spPr>
        <p:txBody>
          <a:bodyPr>
            <a:prstTxWarp prst="textNoShape">
              <a:avLst/>
            </a:prstTxWarp>
          </a:bodyPr>
          <a:lstStyle/>
          <a:p>
            <a:pPr marL="342900" indent="-342900" eaLnBrk="1" hangingPunct="1">
              <a:lnSpc>
                <a:spcPct val="90000"/>
              </a:lnSpc>
              <a:spcBef>
                <a:spcPct val="20000"/>
              </a:spcBef>
            </a:pPr>
            <a:r>
              <a:rPr lang="en-US" sz="2000" b="1" u="sng"/>
              <a:t>To ask a question</a:t>
            </a:r>
            <a:endParaRPr lang="en-US" sz="2000" b="1"/>
          </a:p>
          <a:p>
            <a:pPr marL="342900" indent="-342900" eaLnBrk="1" hangingPunct="1">
              <a:lnSpc>
                <a:spcPct val="90000"/>
              </a:lnSpc>
              <a:spcBef>
                <a:spcPct val="20000"/>
              </a:spcBef>
            </a:pPr>
            <a:r>
              <a:rPr lang="en-US" sz="2000"/>
              <a:t>I am confused about …</a:t>
            </a:r>
          </a:p>
          <a:p>
            <a:pPr marL="342900" indent="-342900" eaLnBrk="1" hangingPunct="1">
              <a:lnSpc>
                <a:spcPct val="90000"/>
              </a:lnSpc>
              <a:spcBef>
                <a:spcPct val="20000"/>
              </a:spcBef>
            </a:pPr>
            <a:endParaRPr lang="en-US" sz="2000"/>
          </a:p>
          <a:p>
            <a:pPr marL="342900" indent="-342900" eaLnBrk="1" hangingPunct="1">
              <a:lnSpc>
                <a:spcPct val="90000"/>
              </a:lnSpc>
              <a:spcBef>
                <a:spcPct val="20000"/>
              </a:spcBef>
            </a:pPr>
            <a:r>
              <a:rPr lang="en-US" sz="2000"/>
              <a:t>Can someone explain…</a:t>
            </a:r>
          </a:p>
          <a:p>
            <a:pPr marL="342900" indent="-342900" eaLnBrk="1" hangingPunct="1">
              <a:lnSpc>
                <a:spcPct val="90000"/>
              </a:lnSpc>
              <a:spcBef>
                <a:spcPct val="20000"/>
              </a:spcBef>
            </a:pPr>
            <a:endParaRPr lang="en-US" sz="2000"/>
          </a:p>
          <a:p>
            <a:pPr marL="342900" indent="-342900" eaLnBrk="1" hangingPunct="1">
              <a:lnSpc>
                <a:spcPct val="90000"/>
              </a:lnSpc>
              <a:spcBef>
                <a:spcPct val="20000"/>
              </a:spcBef>
            </a:pPr>
            <a:r>
              <a:rPr lang="en-US" sz="2000"/>
              <a:t>I have questions about…</a:t>
            </a:r>
          </a:p>
          <a:p>
            <a:pPr marL="342900" indent="-342900" eaLnBrk="1" hangingPunct="1">
              <a:lnSpc>
                <a:spcPct val="90000"/>
              </a:lnSpc>
              <a:spcBef>
                <a:spcPct val="20000"/>
              </a:spcBef>
            </a:pPr>
            <a:endParaRPr lang="en-US" sz="2000"/>
          </a:p>
          <a:p>
            <a:pPr marL="342900" indent="-342900" eaLnBrk="1" hangingPunct="1">
              <a:lnSpc>
                <a:spcPct val="90000"/>
              </a:lnSpc>
              <a:spcBef>
                <a:spcPct val="20000"/>
              </a:spcBef>
            </a:pPr>
            <a:r>
              <a:rPr lang="en-US" sz="2000"/>
              <a:t>What does it mean when __says…?</a:t>
            </a:r>
          </a:p>
          <a:p>
            <a:pPr marL="342900" indent="-342900" eaLnBrk="1" hangingPunct="1">
              <a:lnSpc>
                <a:spcPct val="90000"/>
              </a:lnSpc>
              <a:spcBef>
                <a:spcPct val="20000"/>
              </a:spcBef>
            </a:pPr>
            <a:endParaRPr lang="en-US" sz="2000"/>
          </a:p>
          <a:p>
            <a:pPr marL="342900" indent="-342900" eaLnBrk="1" hangingPunct="1">
              <a:lnSpc>
                <a:spcPct val="90000"/>
              </a:lnSpc>
              <a:spcBef>
                <a:spcPct val="20000"/>
              </a:spcBef>
            </a:pPr>
            <a:r>
              <a:rPr lang="en-US" sz="2000"/>
              <a:t>When you__do you mean…?</a:t>
            </a:r>
          </a:p>
        </p:txBody>
      </p:sp>
      <p:sp>
        <p:nvSpPr>
          <p:cNvPr id="38917" name="Rectangle 5"/>
          <p:cNvSpPr>
            <a:spLocks noChangeArrowheads="1"/>
          </p:cNvSpPr>
          <p:nvPr/>
        </p:nvSpPr>
        <p:spPr bwMode="auto">
          <a:xfrm>
            <a:off x="6172200" y="1219200"/>
            <a:ext cx="2971800" cy="4953000"/>
          </a:xfrm>
          <a:prstGeom prst="rect">
            <a:avLst/>
          </a:prstGeom>
          <a:noFill/>
          <a:ln w="9525">
            <a:noFill/>
            <a:miter lim="800000"/>
            <a:headEnd/>
            <a:tailEnd/>
          </a:ln>
        </p:spPr>
        <p:txBody>
          <a:bodyPr>
            <a:prstTxWarp prst="textNoShape">
              <a:avLst/>
            </a:prstTxWarp>
          </a:bodyPr>
          <a:lstStyle/>
          <a:p>
            <a:pPr marL="342900" indent="-342900" eaLnBrk="1" hangingPunct="1">
              <a:lnSpc>
                <a:spcPct val="90000"/>
              </a:lnSpc>
              <a:spcBef>
                <a:spcPct val="20000"/>
              </a:spcBef>
            </a:pPr>
            <a:r>
              <a:rPr lang="en-US" sz="2000" b="1" u="sng"/>
              <a:t>To explain/elaborate</a:t>
            </a:r>
            <a:endParaRPr lang="en-US" sz="2000" b="1"/>
          </a:p>
          <a:p>
            <a:pPr marL="342900" indent="-342900" eaLnBrk="1" hangingPunct="1">
              <a:lnSpc>
                <a:spcPct val="90000"/>
              </a:lnSpc>
              <a:spcBef>
                <a:spcPct val="20000"/>
              </a:spcBef>
            </a:pPr>
            <a:r>
              <a:rPr lang="en-US" sz="2000"/>
              <a:t>I’d also like to add that…</a:t>
            </a:r>
          </a:p>
          <a:p>
            <a:pPr marL="342900" indent="-342900" eaLnBrk="1" hangingPunct="1">
              <a:lnSpc>
                <a:spcPct val="90000"/>
              </a:lnSpc>
              <a:spcBef>
                <a:spcPct val="20000"/>
              </a:spcBef>
            </a:pPr>
            <a:endParaRPr lang="en-US" sz="2000"/>
          </a:p>
          <a:p>
            <a:pPr marL="342900" indent="-342900" eaLnBrk="1" hangingPunct="1">
              <a:spcBef>
                <a:spcPct val="20000"/>
              </a:spcBef>
            </a:pPr>
            <a:r>
              <a:rPr lang="en-US" sz="2000"/>
              <a:t>Evidence such as ____ suggests…</a:t>
            </a:r>
          </a:p>
          <a:p>
            <a:pPr marL="342900" indent="-342900" eaLnBrk="1" hangingPunct="1">
              <a:lnSpc>
                <a:spcPct val="90000"/>
              </a:lnSpc>
              <a:spcBef>
                <a:spcPct val="20000"/>
              </a:spcBef>
            </a:pPr>
            <a:endParaRPr lang="en-US" sz="2000"/>
          </a:p>
          <a:p>
            <a:pPr marL="342900" indent="-342900" eaLnBrk="1" hangingPunct="1">
              <a:lnSpc>
                <a:spcPct val="90000"/>
              </a:lnSpc>
              <a:spcBef>
                <a:spcPct val="20000"/>
              </a:spcBef>
            </a:pPr>
            <a:r>
              <a:rPr lang="en-US" sz="2000"/>
              <a:t>When ___, it is clear that…</a:t>
            </a:r>
          </a:p>
          <a:p>
            <a:pPr marL="342900" indent="-342900" eaLnBrk="1" hangingPunct="1">
              <a:lnSpc>
                <a:spcPct val="90000"/>
              </a:lnSpc>
              <a:spcBef>
                <a:spcPct val="20000"/>
              </a:spcBef>
            </a:pPr>
            <a:endParaRPr lang="en-US" sz="2000"/>
          </a:p>
          <a:p>
            <a:pPr marL="342900" indent="-342900" eaLnBrk="1" hangingPunct="1">
              <a:lnSpc>
                <a:spcPct val="90000"/>
              </a:lnSpc>
              <a:spcBef>
                <a:spcPct val="20000"/>
              </a:spcBef>
            </a:pPr>
            <a:r>
              <a:rPr lang="en-US" sz="2000"/>
              <a:t>Perhaps ___ can be interpreted as …</a:t>
            </a:r>
          </a:p>
          <a:p>
            <a:pPr marL="342900" indent="-342900" eaLnBrk="1" hangingPunct="1">
              <a:lnSpc>
                <a:spcPct val="90000"/>
              </a:lnSpc>
              <a:spcBef>
                <a:spcPct val="20000"/>
              </a:spcBef>
            </a:pPr>
            <a:endParaRPr lang="en-US" sz="2000"/>
          </a:p>
          <a:p>
            <a:pPr marL="342900" indent="-342900" eaLnBrk="1" hangingPunct="1">
              <a:lnSpc>
                <a:spcPct val="90000"/>
              </a:lnSpc>
              <a:spcBef>
                <a:spcPct val="20000"/>
              </a:spcBef>
            </a:pPr>
            <a:r>
              <a:rPr lang="en-US" sz="2000"/>
              <a:t>Another way to look at ____ is …</a:t>
            </a: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228600"/>
            <a:ext cx="7772400" cy="1219200"/>
          </a:xfrm>
        </p:spPr>
        <p:txBody>
          <a:bodyPr/>
          <a:lstStyle/>
          <a:p>
            <a:pPr eaLnBrk="1" hangingPunct="1"/>
            <a:r>
              <a:rPr lang="en-US"/>
              <a:t>WRAP UP-Whip around</a:t>
            </a:r>
          </a:p>
        </p:txBody>
      </p:sp>
      <p:sp>
        <p:nvSpPr>
          <p:cNvPr id="40963" name="Rectangle 3"/>
          <p:cNvSpPr>
            <a:spLocks noGrp="1" noChangeArrowheads="1"/>
          </p:cNvSpPr>
          <p:nvPr>
            <p:ph type="body" idx="1"/>
          </p:nvPr>
        </p:nvSpPr>
        <p:spPr>
          <a:xfrm>
            <a:off x="685800" y="1219200"/>
            <a:ext cx="7772400" cy="4876800"/>
          </a:xfrm>
        </p:spPr>
        <p:txBody>
          <a:bodyPr/>
          <a:lstStyle/>
          <a:p>
            <a:pPr eaLnBrk="1" hangingPunct="1">
              <a:buFontTx/>
              <a:buNone/>
            </a:pPr>
            <a:r>
              <a:rPr lang="en-US" smtClean="0"/>
              <a:t>SCORE: </a:t>
            </a:r>
          </a:p>
          <a:p>
            <a:pPr eaLnBrk="1" hangingPunct="1"/>
            <a:r>
              <a:rPr lang="en-US" smtClean="0"/>
              <a:t>I liked when _______ said __________ because _______________.</a:t>
            </a:r>
          </a:p>
          <a:p>
            <a:pPr eaLnBrk="1" hangingPunct="1"/>
            <a:r>
              <a:rPr lang="en-US" smtClean="0"/>
              <a:t>An interesting idea _______________</a:t>
            </a:r>
          </a:p>
          <a:p>
            <a:pPr eaLnBrk="1" hangingPunct="1"/>
            <a:r>
              <a:rPr lang="en-US" smtClean="0"/>
              <a:t>Something I learned from the discussion ______________________.</a:t>
            </a:r>
          </a:p>
          <a:p>
            <a:pPr eaLnBrk="1" hangingPunct="1"/>
            <a:r>
              <a:rPr lang="en-US" smtClean="0"/>
              <a:t>I still don’t understand _____________.</a:t>
            </a:r>
          </a:p>
          <a:p>
            <a:pPr eaLnBrk="1" hangingPunct="1"/>
            <a:r>
              <a:rPr lang="en-US" smtClean="0"/>
              <a:t>Something that can improve_________.</a:t>
            </a:r>
          </a:p>
          <a:p>
            <a:pPr eaLnBrk="1" hangingPunct="1">
              <a:buFontTx/>
              <a:buNone/>
            </a:pPr>
            <a:endParaRPr lang="en-US" smtClean="0"/>
          </a:p>
          <a:p>
            <a:pPr eaLnBrk="1" hangingPunct="1"/>
            <a:endParaRPr lang="en-US" smtClean="0"/>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a:xfrm>
            <a:off x="685800" y="-228600"/>
            <a:ext cx="7772400" cy="1143000"/>
          </a:xfrm>
        </p:spPr>
        <p:txBody>
          <a:bodyPr/>
          <a:lstStyle/>
          <a:p>
            <a:pPr eaLnBrk="1" hangingPunct="1"/>
            <a:r>
              <a:rPr lang="en-US" smtClean="0"/>
              <a:t>Reflection:</a:t>
            </a:r>
          </a:p>
        </p:txBody>
      </p:sp>
      <p:sp>
        <p:nvSpPr>
          <p:cNvPr id="43011" name="Content Placeholder 2"/>
          <p:cNvSpPr>
            <a:spLocks noGrp="1"/>
          </p:cNvSpPr>
          <p:nvPr>
            <p:ph idx="1"/>
          </p:nvPr>
        </p:nvSpPr>
        <p:spPr>
          <a:xfrm>
            <a:off x="228600" y="609600"/>
            <a:ext cx="8763000" cy="5029200"/>
          </a:xfrm>
        </p:spPr>
        <p:txBody>
          <a:bodyPr/>
          <a:lstStyle/>
          <a:p>
            <a:pPr eaLnBrk="1" hangingPunct="1">
              <a:buFontTx/>
              <a:buNone/>
            </a:pPr>
            <a:r>
              <a:rPr lang="en-US" smtClean="0"/>
              <a:t>TOPIC: Do you agree with Noah Remnick’s argument that ethnic studies programs will be beneficial to all?</a:t>
            </a:r>
          </a:p>
          <a:p>
            <a:pPr eaLnBrk="1" hangingPunct="1">
              <a:buFontTx/>
              <a:buNone/>
            </a:pPr>
            <a:r>
              <a:rPr lang="en-US" smtClean="0"/>
              <a:t>INTRODUCE EVIDENCE: Why do you believe this? </a:t>
            </a:r>
          </a:p>
          <a:p>
            <a:pPr eaLnBrk="1" hangingPunct="1">
              <a:buFontTx/>
              <a:buNone/>
            </a:pPr>
            <a:r>
              <a:rPr lang="en-US" smtClean="0"/>
              <a:t>EVIDENCE: Give </a:t>
            </a:r>
            <a:r>
              <a:rPr lang="en-US" b="1" smtClean="0"/>
              <a:t>two examples </a:t>
            </a:r>
            <a:r>
              <a:rPr lang="en-US" smtClean="0"/>
              <a:t>from the articles, lectures, and speakers to prove your point.</a:t>
            </a:r>
          </a:p>
          <a:p>
            <a:pPr eaLnBrk="1" hangingPunct="1">
              <a:buFontTx/>
              <a:buNone/>
            </a:pPr>
            <a:r>
              <a:rPr lang="en-US" smtClean="0"/>
              <a:t>ANALYSIS: Explain how this example proves your point.</a:t>
            </a:r>
          </a:p>
          <a:p>
            <a:pPr eaLnBrk="1" hangingPunct="1">
              <a:buFontTx/>
              <a:buNone/>
            </a:pPr>
            <a:r>
              <a:rPr lang="en-US" smtClean="0"/>
              <a:t>COMMENTARY:  Should ethnic studies be required for all students in California?</a:t>
            </a:r>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228600" y="457200"/>
            <a:ext cx="8915400" cy="1143000"/>
          </a:xfrm>
        </p:spPr>
        <p:txBody>
          <a:bodyPr/>
          <a:lstStyle/>
          <a:p>
            <a:pPr eaLnBrk="1" hangingPunct="1"/>
            <a:r>
              <a:rPr lang="en-US"/>
              <a:t>Socratic Seminar #1</a:t>
            </a:r>
          </a:p>
        </p:txBody>
      </p:sp>
      <p:sp>
        <p:nvSpPr>
          <p:cNvPr id="14339" name="Rectangle 3"/>
          <p:cNvSpPr>
            <a:spLocks noGrp="1" noChangeArrowheads="1"/>
          </p:cNvSpPr>
          <p:nvPr>
            <p:ph type="subTitle" idx="1"/>
          </p:nvPr>
        </p:nvSpPr>
        <p:spPr>
          <a:xfrm>
            <a:off x="609600" y="1676400"/>
            <a:ext cx="8077200" cy="4572000"/>
          </a:xfrm>
        </p:spPr>
        <p:txBody>
          <a:bodyPr/>
          <a:lstStyle/>
          <a:p>
            <a:pPr eaLnBrk="1" hangingPunct="1"/>
            <a:r>
              <a:rPr lang="en-US" b="1" smtClean="0"/>
              <a:t>WHY ETHNIC STUDIES?</a:t>
            </a:r>
            <a:endParaRPr lang="en-US" smtClean="0"/>
          </a:p>
          <a:p>
            <a:pPr eaLnBrk="1" hangingPunct="1"/>
            <a:endParaRPr lang="en-US" smtClean="0"/>
          </a:p>
          <a:p>
            <a:pPr eaLnBrk="1" hangingPunct="1"/>
            <a:r>
              <a:rPr lang="en-US" sz="2400" b="1" smtClean="0"/>
              <a:t>OBJECTIVE</a:t>
            </a:r>
            <a:r>
              <a:rPr lang="en-US" sz="2400" smtClean="0"/>
              <a:t>:  SWBAT 1.) Prepare for Socratic Seminar discussion on the value of ETHNIC STUDIES.</a:t>
            </a:r>
          </a:p>
          <a:p>
            <a:pPr eaLnBrk="1" hangingPunct="1"/>
            <a:r>
              <a:rPr lang="en-US" sz="2400" smtClean="0"/>
              <a:t>2.) Gain a deeper understanding of arguments for and against ETHNIC STUDIES Socratic Seminar Preparation Guide which includes focus questions and annotations of the text. </a:t>
            </a:r>
            <a:endParaRPr lang="en-US" smtClean="0">
              <a:latin typeface="Times New Roman" pitchFamily="-65" charset="0"/>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t>What is a Socratic Seminar?</a:t>
            </a:r>
          </a:p>
        </p:txBody>
      </p:sp>
      <p:sp>
        <p:nvSpPr>
          <p:cNvPr id="16387" name="Rectangle 3"/>
          <p:cNvSpPr>
            <a:spLocks noGrp="1" noChangeArrowheads="1"/>
          </p:cNvSpPr>
          <p:nvPr>
            <p:ph type="body" idx="1"/>
          </p:nvPr>
        </p:nvSpPr>
        <p:spPr>
          <a:xfrm>
            <a:off x="381000" y="1600200"/>
            <a:ext cx="8534400" cy="4495800"/>
          </a:xfrm>
        </p:spPr>
        <p:txBody>
          <a:bodyPr/>
          <a:lstStyle/>
          <a:p>
            <a:pPr eaLnBrk="1" hangingPunct="1"/>
            <a:r>
              <a:rPr lang="en-US"/>
              <a:t>Socratic seminar is a method of teaching developed by Socrates. He engaged his students in intellectual discussion by responding to questions with questions, instead of answers. This method encouraged the students to think for themselves rather than being told what to think.</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1752600"/>
            <a:ext cx="8610600" cy="2971800"/>
          </a:xfrm>
        </p:spPr>
        <p:txBody>
          <a:bodyPr/>
          <a:lstStyle/>
          <a:p>
            <a:pPr eaLnBrk="1" hangingPunct="1"/>
            <a:r>
              <a:rPr lang="en-US"/>
              <a:t>By participating in a Socratic Seminar you will practice </a:t>
            </a:r>
            <a:r>
              <a:rPr lang="en-US" i="1"/>
              <a:t>academic behavior</a:t>
            </a:r>
            <a:r>
              <a:rPr lang="en-US"/>
              <a:t> that will be expected in college and/or the workplace environment.  </a:t>
            </a:r>
            <a:br>
              <a:rPr lang="en-US"/>
            </a:br>
            <a:r>
              <a:rPr lang="en-US"/>
              <a:t/>
            </a:r>
            <a:br>
              <a:rPr lang="en-US"/>
            </a:br>
            <a:r>
              <a:rPr lang="en-US"/>
              <a:t>This behavior includes: </a:t>
            </a:r>
            <a:br>
              <a:rPr lang="en-US"/>
            </a:br>
            <a:r>
              <a:rPr lang="en-US"/>
              <a:t>LISTENING, ASKING, AND DISCUSSING</a:t>
            </a: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304800"/>
            <a:ext cx="9144000" cy="838200"/>
          </a:xfrm>
        </p:spPr>
        <p:txBody>
          <a:bodyPr/>
          <a:lstStyle/>
          <a:p>
            <a:pPr eaLnBrk="1" hangingPunct="1"/>
            <a:r>
              <a:rPr lang="en-US"/>
              <a:t>YOU SHOW ACADEMIC BEHAVIOR by</a:t>
            </a:r>
          </a:p>
        </p:txBody>
      </p:sp>
      <p:sp>
        <p:nvSpPr>
          <p:cNvPr id="20483" name="Rectangle 3"/>
          <p:cNvSpPr>
            <a:spLocks noGrp="1" noChangeArrowheads="1"/>
          </p:cNvSpPr>
          <p:nvPr>
            <p:ph type="body" idx="1"/>
          </p:nvPr>
        </p:nvSpPr>
        <p:spPr>
          <a:xfrm>
            <a:off x="685800" y="1752600"/>
            <a:ext cx="7772400" cy="4343400"/>
          </a:xfrm>
        </p:spPr>
        <p:txBody>
          <a:bodyPr/>
          <a:lstStyle/>
          <a:p>
            <a:pPr marL="1371600" lvl="2" indent="-457200" eaLnBrk="1" hangingPunct="1">
              <a:buFontTx/>
              <a:buNone/>
            </a:pPr>
            <a:r>
              <a:rPr lang="en-US">
                <a:latin typeface="Arial Narrow" pitchFamily="-65" charset="0"/>
                <a:ea typeface="Times New Roman" pitchFamily="-65" charset="0"/>
                <a:cs typeface="Times New Roman" pitchFamily="-65" charset="0"/>
              </a:rPr>
              <a:t>a.	</a:t>
            </a:r>
            <a:r>
              <a:rPr lang="en-US">
                <a:latin typeface="Arial Narrow" pitchFamily="-65" charset="0"/>
              </a:rPr>
              <a:t>Participating when it is your turn to speak.</a:t>
            </a:r>
          </a:p>
          <a:p>
            <a:pPr marL="1371600" lvl="2" indent="-457200" eaLnBrk="1" hangingPunct="1">
              <a:buFontTx/>
              <a:buNone/>
            </a:pPr>
            <a:r>
              <a:rPr lang="en-US">
                <a:latin typeface="Arial Narrow" pitchFamily="-65" charset="0"/>
                <a:ea typeface="Times New Roman" pitchFamily="-65" charset="0"/>
                <a:cs typeface="Times New Roman" pitchFamily="-65" charset="0"/>
              </a:rPr>
              <a:t>b.	</a:t>
            </a:r>
            <a:r>
              <a:rPr lang="en-US">
                <a:latin typeface="Arial Narrow" pitchFamily="-65" charset="0"/>
              </a:rPr>
              <a:t>Expressing yourself clearly in </a:t>
            </a:r>
            <a:r>
              <a:rPr lang="en-US" b="1">
                <a:latin typeface="Arial Narrow" pitchFamily="-65" charset="0"/>
              </a:rPr>
              <a:t>sophisticated</a:t>
            </a:r>
            <a:r>
              <a:rPr lang="en-US">
                <a:latin typeface="Arial Narrow" pitchFamily="-65" charset="0"/>
              </a:rPr>
              <a:t> language.</a:t>
            </a:r>
          </a:p>
          <a:p>
            <a:pPr marL="1371600" lvl="2" indent="-457200" eaLnBrk="1" hangingPunct="1">
              <a:buFontTx/>
              <a:buNone/>
            </a:pPr>
            <a:r>
              <a:rPr lang="en-US">
                <a:latin typeface="Arial Narrow" pitchFamily="-65" charset="0"/>
                <a:ea typeface="Times New Roman" pitchFamily="-65" charset="0"/>
                <a:cs typeface="Times New Roman" pitchFamily="-65" charset="0"/>
              </a:rPr>
              <a:t>c.	</a:t>
            </a:r>
            <a:r>
              <a:rPr lang="en-US">
                <a:latin typeface="Arial Narrow" pitchFamily="-65" charset="0"/>
              </a:rPr>
              <a:t>Respecting others by </a:t>
            </a:r>
            <a:r>
              <a:rPr lang="en-US" b="1">
                <a:latin typeface="Arial Narrow" pitchFamily="-65" charset="0"/>
              </a:rPr>
              <a:t>avoiding side conversation</a:t>
            </a:r>
            <a:r>
              <a:rPr lang="en-US">
                <a:latin typeface="Arial Narrow" pitchFamily="-65" charset="0"/>
              </a:rPr>
              <a:t> and rude behaviors such as negative body language.</a:t>
            </a:r>
          </a:p>
          <a:p>
            <a:pPr marL="1371600" lvl="2" indent="-457200" eaLnBrk="1" hangingPunct="1">
              <a:buFontTx/>
              <a:buNone/>
            </a:pPr>
            <a:r>
              <a:rPr lang="en-US">
                <a:latin typeface="Arial Narrow" pitchFamily="-65" charset="0"/>
                <a:ea typeface="Times New Roman" pitchFamily="-65" charset="0"/>
                <a:cs typeface="Times New Roman" pitchFamily="-65" charset="0"/>
              </a:rPr>
              <a:t>d.	</a:t>
            </a:r>
            <a:r>
              <a:rPr lang="en-US">
                <a:latin typeface="Arial Narrow" pitchFamily="-65" charset="0"/>
              </a:rPr>
              <a:t>Speaking when it only when it is your turn and </a:t>
            </a:r>
            <a:r>
              <a:rPr lang="en-US" b="1">
                <a:latin typeface="Arial Narrow" pitchFamily="-65" charset="0"/>
              </a:rPr>
              <a:t>not interrupting or cutting someone off.  </a:t>
            </a:r>
          </a:p>
          <a:p>
            <a:pPr marL="1371600" lvl="2" indent="-457200" eaLnBrk="1" hangingPunct="1">
              <a:buFontTx/>
              <a:buNone/>
            </a:pPr>
            <a:r>
              <a:rPr lang="en-US">
                <a:latin typeface="Arial Narrow" pitchFamily="-65" charset="0"/>
                <a:ea typeface="Times New Roman" pitchFamily="-65" charset="0"/>
                <a:cs typeface="Times New Roman" pitchFamily="-65" charset="0"/>
              </a:rPr>
              <a:t>e.	</a:t>
            </a:r>
            <a:r>
              <a:rPr lang="en-US">
                <a:latin typeface="Arial Narrow" pitchFamily="-65" charset="0"/>
              </a:rPr>
              <a:t>Making logical comments that are </a:t>
            </a:r>
            <a:r>
              <a:rPr lang="en-US" b="1">
                <a:latin typeface="Arial Narrow" pitchFamily="-65" charset="0"/>
              </a:rPr>
              <a:t>related to the text and purpose being discussed.  </a:t>
            </a:r>
          </a:p>
          <a:p>
            <a:pPr marL="1371600" lvl="2" indent="-457200" eaLnBrk="1" hangingPunct="1">
              <a:buFontTx/>
              <a:buNone/>
            </a:pPr>
            <a:r>
              <a:rPr lang="en-US">
                <a:latin typeface="Arial Narrow" pitchFamily="-65" charset="0"/>
              </a:rPr>
              <a:t>								</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p:cNvSpPr>
          <p:nvPr/>
        </p:nvSpPr>
        <p:spPr bwMode="auto">
          <a:xfrm>
            <a:off x="0" y="228600"/>
            <a:ext cx="9144000" cy="6324600"/>
          </a:xfrm>
          <a:prstGeom prst="rect">
            <a:avLst/>
          </a:prstGeom>
          <a:noFill/>
          <a:ln w="9525">
            <a:noFill/>
            <a:miter lim="800000"/>
            <a:headEnd/>
            <a:tailEnd/>
          </a:ln>
        </p:spPr>
        <p:txBody>
          <a:bodyPr>
            <a:prstTxWarp prst="textNoShape">
              <a:avLst/>
            </a:prstTxWarp>
          </a:bodyPr>
          <a:lstStyle/>
          <a:p>
            <a:pPr marL="273050" indent="-273050" eaLnBrk="1" hangingPunct="1">
              <a:spcBef>
                <a:spcPct val="20000"/>
              </a:spcBef>
              <a:buFontTx/>
              <a:buChar char="•"/>
            </a:pPr>
            <a:r>
              <a:rPr lang="en-US" sz="2800" b="1" dirty="0"/>
              <a:t>Texts:</a:t>
            </a:r>
          </a:p>
          <a:p>
            <a:pPr marL="639763" lvl="1" indent="-273050" eaLnBrk="1" hangingPunct="1">
              <a:spcBef>
                <a:spcPct val="20000"/>
              </a:spcBef>
              <a:buFontTx/>
              <a:buChar char="–"/>
            </a:pPr>
            <a:r>
              <a:rPr lang="en-US" sz="2800" dirty="0"/>
              <a:t>From NOAH REMNICK “Why Ethnic Studies are Good for California and America”	</a:t>
            </a:r>
          </a:p>
          <a:p>
            <a:pPr marL="639763" lvl="1" indent="-273050" eaLnBrk="1" hangingPunct="1">
              <a:spcBef>
                <a:spcPct val="20000"/>
              </a:spcBef>
              <a:buFontTx/>
              <a:buChar char="–"/>
            </a:pPr>
            <a:r>
              <a:rPr lang="en-US" sz="2800" dirty="0"/>
              <a:t>Mark Lacey “Rift in Arizona as Latino Class is Found Illegal”</a:t>
            </a:r>
            <a:r>
              <a:rPr lang="en-US" sz="2800" dirty="0" smtClean="0"/>
              <a:t> </a:t>
            </a:r>
          </a:p>
          <a:p>
            <a:pPr marL="273050" indent="-273050" eaLnBrk="1" hangingPunct="1">
              <a:spcBef>
                <a:spcPct val="20000"/>
              </a:spcBef>
              <a:buFontTx/>
              <a:buChar char="•"/>
            </a:pPr>
            <a:r>
              <a:rPr lang="en-US" sz="2800" b="1" dirty="0"/>
              <a:t>Purpose of the Seminar: </a:t>
            </a:r>
          </a:p>
          <a:p>
            <a:pPr marL="639763" lvl="1" indent="-273050" eaLnBrk="1" hangingPunct="1">
              <a:spcBef>
                <a:spcPct val="20000"/>
              </a:spcBef>
              <a:buFontTx/>
              <a:buChar char="–"/>
            </a:pPr>
            <a:r>
              <a:rPr lang="en-US" sz="2800" dirty="0"/>
              <a:t>Discuss the value of Ethnic Studies Programs.</a:t>
            </a:r>
          </a:p>
          <a:p>
            <a:pPr marL="639763" lvl="1" indent="-273050" eaLnBrk="1" hangingPunct="1">
              <a:spcBef>
                <a:spcPct val="20000"/>
              </a:spcBef>
              <a:buFontTx/>
              <a:buChar char="–"/>
            </a:pPr>
            <a:r>
              <a:rPr lang="en-US" sz="2800" i="1" dirty="0"/>
              <a:t>Identify and evaluate </a:t>
            </a:r>
            <a:r>
              <a:rPr lang="en-US" sz="2800" b="1" dirty="0"/>
              <a:t>arguments of proponents and opponents of ETHNIC STUDIES PROGRAM.  </a:t>
            </a:r>
            <a:endParaRPr lang="en-US" sz="2800" dirty="0"/>
          </a:p>
          <a:p>
            <a:pPr marL="639763" lvl="1" indent="-273050" eaLnBrk="1" hangingPunct="1">
              <a:spcBef>
                <a:spcPct val="20000"/>
              </a:spcBef>
              <a:buFontTx/>
              <a:buChar char="–"/>
            </a:pPr>
            <a:r>
              <a:rPr lang="en-US" sz="2800" dirty="0"/>
              <a:t>Additionally, students will </a:t>
            </a:r>
            <a:r>
              <a:rPr lang="en-US" sz="2800" b="1" dirty="0"/>
              <a:t>develop their own opinion on the TOPIC.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1143000" y="381000"/>
            <a:ext cx="7272338" cy="958850"/>
          </a:xfrm>
        </p:spPr>
        <p:txBody>
          <a:bodyPr/>
          <a:lstStyle/>
          <a:p>
            <a:pPr eaLnBrk="1" hangingPunct="1"/>
            <a:r>
              <a:rPr lang="en-US" dirty="0" smtClean="0">
                <a:ea typeface="ＭＳ Ｐゴシック" pitchFamily="-65" charset="-128"/>
                <a:cs typeface="ＭＳ Ｐゴシック" pitchFamily="-65" charset="-128"/>
              </a:rPr>
              <a:t>First read…</a:t>
            </a:r>
          </a:p>
        </p:txBody>
      </p:sp>
      <p:sp>
        <p:nvSpPr>
          <p:cNvPr id="3" name="Content Placeholder 2"/>
          <p:cNvSpPr>
            <a:spLocks noGrp="1"/>
          </p:cNvSpPr>
          <p:nvPr>
            <p:ph idx="1"/>
          </p:nvPr>
        </p:nvSpPr>
        <p:spPr>
          <a:xfrm>
            <a:off x="663575" y="1600200"/>
            <a:ext cx="8085138" cy="4525963"/>
          </a:xfrm>
        </p:spPr>
        <p:txBody>
          <a:bodyPr/>
          <a:lstStyle/>
          <a:p>
            <a:pPr eaLnBrk="1" hangingPunct="1"/>
            <a:r>
              <a:rPr lang="en-US" b="1" dirty="0" smtClean="0">
                <a:ea typeface="ＭＳ Ｐゴシック" pitchFamily="-65" charset="-128"/>
                <a:cs typeface="ＭＳ Ｐゴシック" pitchFamily="-65" charset="-128"/>
              </a:rPr>
              <a:t>Number </a:t>
            </a:r>
            <a:r>
              <a:rPr lang="en-US" dirty="0" smtClean="0">
                <a:ea typeface="ＭＳ Ｐゴシック" pitchFamily="-65" charset="-128"/>
                <a:cs typeface="ＭＳ Ｐゴシック" pitchFamily="-65" charset="-128"/>
              </a:rPr>
              <a:t>the Paragraphs.</a:t>
            </a:r>
            <a:endParaRPr lang="en-US" dirty="0" smtClean="0">
              <a:ea typeface="ＭＳ Ｐゴシック" pitchFamily="-65" charset="-128"/>
              <a:cs typeface="ＭＳ Ｐゴシック" pitchFamily="-65" charset="-128"/>
            </a:endParaRPr>
          </a:p>
          <a:p>
            <a:pPr eaLnBrk="1" hangingPunct="1"/>
            <a:r>
              <a:rPr lang="en-US" dirty="0" smtClean="0">
                <a:ea typeface="ＭＳ Ｐゴシック" pitchFamily="-65" charset="-128"/>
                <a:cs typeface="ＭＳ Ｐゴシック" pitchFamily="-65" charset="-128"/>
              </a:rPr>
              <a:t>Underline the title and use it along with your </a:t>
            </a:r>
            <a:r>
              <a:rPr lang="en-US" dirty="0" smtClean="0">
                <a:ea typeface="ＭＳ Ｐゴシック" pitchFamily="-65" charset="-128"/>
                <a:cs typeface="ＭＳ Ｐゴシック" pitchFamily="-65" charset="-128"/>
              </a:rPr>
              <a:t>background knowledge to </a:t>
            </a:r>
            <a:r>
              <a:rPr lang="en-US" b="1" dirty="0" smtClean="0">
                <a:ea typeface="ＭＳ Ｐゴシック" pitchFamily="-65" charset="-128"/>
                <a:cs typeface="ＭＳ Ｐゴシック" pitchFamily="-65" charset="-128"/>
              </a:rPr>
              <a:t>predict </a:t>
            </a:r>
            <a:r>
              <a:rPr lang="en-US" dirty="0" smtClean="0">
                <a:ea typeface="ＭＳ Ｐゴシック" pitchFamily="-65" charset="-128"/>
                <a:cs typeface="ＭＳ Ｐゴシック" pitchFamily="-65" charset="-128"/>
              </a:rPr>
              <a:t>what author will be arguing in this</a:t>
            </a:r>
            <a:r>
              <a:rPr lang="en-US" dirty="0" smtClean="0">
                <a:ea typeface="ＭＳ Ｐゴシック" pitchFamily="-65" charset="-128"/>
                <a:cs typeface="ＭＳ Ｐゴシック" pitchFamily="-65" charset="-128"/>
              </a:rPr>
              <a:t> text.</a:t>
            </a:r>
            <a:endParaRPr lang="en-US" dirty="0" smtClean="0">
              <a:ea typeface="ＭＳ Ｐゴシック" pitchFamily="-65" charset="-128"/>
              <a:cs typeface="ＭＳ Ｐゴシック" pitchFamily="-65" charset="-128"/>
            </a:endParaRPr>
          </a:p>
          <a:p>
            <a:pPr eaLnBrk="1" hangingPunct="1"/>
            <a:r>
              <a:rPr lang="en-US" dirty="0" smtClean="0">
                <a:ea typeface="ＭＳ Ｐゴシック" pitchFamily="-65" charset="-128"/>
                <a:cs typeface="ＭＳ Ｐゴシック" pitchFamily="-65" charset="-128"/>
              </a:rPr>
              <a:t>Quick-Read: 3 minutes</a:t>
            </a:r>
          </a:p>
          <a:p>
            <a:pPr lvl="1"/>
            <a:r>
              <a:rPr lang="en-US" dirty="0" smtClean="0">
                <a:ea typeface="ＭＳ Ｐゴシック" pitchFamily="-65" charset="-128"/>
                <a:cs typeface="ＭＳ Ｐゴシック" pitchFamily="-65" charset="-128"/>
              </a:rPr>
              <a:t>Skim through the article and </a:t>
            </a:r>
            <a:r>
              <a:rPr lang="en-US" b="1" dirty="0" smtClean="0">
                <a:ea typeface="ＭＳ Ｐゴシック" pitchFamily="-65" charset="-128"/>
                <a:cs typeface="ＭＳ Ｐゴシック" pitchFamily="-65" charset="-128"/>
              </a:rPr>
              <a:t>circle KEY words </a:t>
            </a:r>
            <a:r>
              <a:rPr lang="en-US" dirty="0" smtClean="0">
                <a:ea typeface="ＭＳ Ｐゴシック" pitchFamily="-65" charset="-128"/>
                <a:cs typeface="ＭＳ Ｐゴシック" pitchFamily="-65" charset="-128"/>
              </a:rPr>
              <a:t>that seem to be important to what he will be arguing or communicating.  </a:t>
            </a:r>
            <a:endParaRPr lang="en-US" dirty="0" smtClean="0"/>
          </a:p>
          <a:p>
            <a:pPr lvl="2" eaLnBrk="1" hangingPunct="1"/>
            <a:endParaRPr lang="en-US" dirty="0" smtClean="0">
              <a:ea typeface="ＭＳ Ｐゴシック" pitchFamily="-65" charset="-128"/>
              <a:cs typeface="ＭＳ Ｐゴシック" pitchFamily="-65" charset="-128"/>
            </a:endParaRPr>
          </a:p>
          <a:p>
            <a:pPr lvl="1" eaLnBrk="1" hangingPunct="1"/>
            <a:endParaRPr lang="en-US" dirty="0" smtClean="0">
              <a:ea typeface="ＭＳ Ｐゴシック" pitchFamily="-65" charset="-128"/>
              <a:cs typeface="ＭＳ Ｐゴシック" pitchFamily="-65"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lvl="1"/>
            <a:r>
              <a:rPr lang="en-US" sz="3000" dirty="0" smtClean="0"/>
              <a:t>SECOND READ: Explain your annotations with MARGINALIA</a:t>
            </a:r>
            <a:endParaRPr lang="en-US" sz="4200" dirty="0" smtClean="0">
              <a:solidFill>
                <a:srgbClr val="FF0000"/>
              </a:solidFill>
              <a:ea typeface="ＭＳ Ｐゴシック" pitchFamily="-65" charset="-128"/>
              <a:cs typeface="ＭＳ Ｐゴシック" pitchFamily="-65" charset="-128"/>
            </a:endParaRPr>
          </a:p>
        </p:txBody>
      </p:sp>
      <p:sp>
        <p:nvSpPr>
          <p:cNvPr id="32771" name="Content Placeholder 2"/>
          <p:cNvSpPr>
            <a:spLocks noGrp="1"/>
          </p:cNvSpPr>
          <p:nvPr>
            <p:ph idx="1"/>
          </p:nvPr>
        </p:nvSpPr>
        <p:spPr>
          <a:xfrm>
            <a:off x="609600" y="1752600"/>
            <a:ext cx="7824787" cy="3840163"/>
          </a:xfrm>
        </p:spPr>
        <p:txBody>
          <a:bodyPr/>
          <a:lstStyle/>
          <a:p>
            <a:pPr lvl="1">
              <a:lnSpc>
                <a:spcPct val="90000"/>
              </a:lnSpc>
              <a:buFont typeface="Wingdings" pitchFamily="-65" charset="2"/>
              <a:buNone/>
            </a:pPr>
            <a:r>
              <a:rPr lang="en-US" sz="3000" dirty="0" smtClean="0"/>
              <a:t>	</a:t>
            </a:r>
            <a:r>
              <a:rPr lang="en-US" sz="3000" dirty="0" smtClean="0"/>
              <a:t>*  Identify and Summarize Main Ideas: </a:t>
            </a:r>
            <a:r>
              <a:rPr lang="en-US" sz="3000" dirty="0" smtClean="0">
                <a:solidFill>
                  <a:srgbClr val="FF0000"/>
                </a:solidFill>
              </a:rPr>
              <a:t>i.e. </a:t>
            </a:r>
            <a:r>
              <a:rPr lang="en-US" sz="3000" i="1" dirty="0" smtClean="0">
                <a:solidFill>
                  <a:srgbClr val="FF0000"/>
                </a:solidFill>
              </a:rPr>
              <a:t>This explains that___.  </a:t>
            </a:r>
          </a:p>
          <a:p>
            <a:pPr lvl="1">
              <a:lnSpc>
                <a:spcPct val="90000"/>
              </a:lnSpc>
              <a:buFont typeface="Wingdings" pitchFamily="-65" charset="2"/>
              <a:buNone/>
            </a:pPr>
            <a:r>
              <a:rPr lang="en-US" sz="3000" dirty="0" smtClean="0">
                <a:latin typeface="Zapf Dingbats" pitchFamily="-65" charset="2"/>
                <a:ea typeface="Zapf Dingbats" pitchFamily="-65" charset="2"/>
                <a:cs typeface="Zapf Dingbats" pitchFamily="-65" charset="2"/>
              </a:rPr>
              <a:t>	✔  </a:t>
            </a:r>
            <a:r>
              <a:rPr lang="en-US" sz="3000" dirty="0" smtClean="0">
                <a:ea typeface="Zapf Dingbats" pitchFamily="-65" charset="2"/>
                <a:cs typeface="Zapf Dingbats" pitchFamily="-65" charset="2"/>
              </a:rPr>
              <a:t>Evidence used to support argument:</a:t>
            </a:r>
          </a:p>
          <a:p>
            <a:pPr lvl="1">
              <a:lnSpc>
                <a:spcPct val="90000"/>
              </a:lnSpc>
              <a:buFont typeface="Wingdings" pitchFamily="-65" charset="2"/>
              <a:buNone/>
            </a:pPr>
            <a:r>
              <a:rPr lang="en-US" sz="3000" dirty="0" smtClean="0">
                <a:solidFill>
                  <a:srgbClr val="FF0000"/>
                </a:solidFill>
                <a:ea typeface="Zapf Dingbats" pitchFamily="-65" charset="2"/>
                <a:cs typeface="Zapf Dingbats" pitchFamily="-65" charset="2"/>
              </a:rPr>
              <a:t> i.e. </a:t>
            </a:r>
            <a:r>
              <a:rPr lang="en-US" sz="3000" i="1" dirty="0" smtClean="0">
                <a:solidFill>
                  <a:srgbClr val="FF0000"/>
                </a:solidFill>
                <a:ea typeface="Zapf Dingbats" pitchFamily="-65" charset="2"/>
                <a:cs typeface="Zapf Dingbats" pitchFamily="-65" charset="2"/>
              </a:rPr>
              <a:t>This demonstrates/ illustrates/</a:t>
            </a:r>
            <a:r>
              <a:rPr lang="en-US" sz="3000" i="1" dirty="0" smtClean="0">
                <a:solidFill>
                  <a:srgbClr val="FF0000"/>
                </a:solidFill>
                <a:ea typeface="Zapf Dingbats" pitchFamily="-65" charset="2"/>
                <a:cs typeface="Zapf Dingbats" pitchFamily="-65" charset="2"/>
              </a:rPr>
              <a:t>conveys…</a:t>
            </a:r>
          </a:p>
          <a:p>
            <a:pPr lvl="1">
              <a:lnSpc>
                <a:spcPct val="90000"/>
              </a:lnSpc>
              <a:buFont typeface="Wingdings" pitchFamily="-65" charset="2"/>
              <a:buNone/>
            </a:pPr>
            <a:r>
              <a:rPr lang="en-US" sz="3000" dirty="0" smtClean="0">
                <a:ea typeface="Zapf Dingbats" pitchFamily="-65" charset="2"/>
                <a:cs typeface="Zapf Dingbats" pitchFamily="-65" charset="2"/>
              </a:rPr>
              <a:t>	?	 Clarify questions and confusion: </a:t>
            </a:r>
          </a:p>
          <a:p>
            <a:pPr lvl="1">
              <a:lnSpc>
                <a:spcPct val="90000"/>
              </a:lnSpc>
              <a:buFont typeface="Wingdings" pitchFamily="-65" charset="2"/>
              <a:buNone/>
            </a:pPr>
            <a:r>
              <a:rPr lang="en-US" sz="3000" i="1" dirty="0" smtClean="0">
                <a:solidFill>
                  <a:srgbClr val="FF0000"/>
                </a:solidFill>
                <a:ea typeface="Zapf Dingbats" pitchFamily="-65" charset="2"/>
                <a:cs typeface="Zapf Dingbats" pitchFamily="-65" charset="2"/>
              </a:rPr>
              <a:t>i.e. I don’t understand ____.  What does ___ mean? I wonder why____.</a:t>
            </a:r>
          </a:p>
          <a:p>
            <a:pPr lvl="1">
              <a:lnSpc>
                <a:spcPct val="90000"/>
              </a:lnSpc>
              <a:buFont typeface="Wingdings" pitchFamily="-65" charset="2"/>
              <a:buNone/>
            </a:pPr>
            <a:endParaRPr lang="en-US" sz="3000" dirty="0" smtClean="0"/>
          </a:p>
          <a:p>
            <a:pPr>
              <a:lnSpc>
                <a:spcPct val="90000"/>
              </a:lnSpc>
            </a:pPr>
            <a:endParaRPr lang="en-US" sz="3100" dirty="0" smtClean="0">
              <a:ea typeface="ＭＳ Ｐゴシック" pitchFamily="-65" charset="-128"/>
              <a:cs typeface="ＭＳ Ｐゴシック" pitchFamily="-65" charset="-128"/>
            </a:endParaRPr>
          </a:p>
        </p:txBody>
      </p:sp>
    </p:spTree>
  </p:cSld>
  <p:clrMapOvr>
    <a:masterClrMapping/>
  </p:clrMapOvr>
  <p:transition>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Title 1"/>
          <p:cNvSpPr>
            <a:spLocks noGrp="1"/>
          </p:cNvSpPr>
          <p:nvPr>
            <p:ph type="title"/>
          </p:nvPr>
        </p:nvSpPr>
        <p:spPr>
          <a:xfrm>
            <a:off x="1089025" y="373063"/>
            <a:ext cx="7272338" cy="958850"/>
          </a:xfrm>
        </p:spPr>
        <p:txBody>
          <a:bodyPr/>
          <a:lstStyle/>
          <a:p>
            <a:pPr eaLnBrk="1" hangingPunct="1"/>
            <a:r>
              <a:rPr lang="en-US" smtClean="0">
                <a:ea typeface="ＭＳ Ｐゴシック" pitchFamily="-65" charset="-128"/>
                <a:cs typeface="ＭＳ Ｐゴシック" pitchFamily="-65" charset="-128"/>
              </a:rPr>
              <a:t>After your 2nd read…</a:t>
            </a:r>
          </a:p>
        </p:txBody>
      </p:sp>
      <p:sp>
        <p:nvSpPr>
          <p:cNvPr id="3" name="Content Placeholder 2"/>
          <p:cNvSpPr>
            <a:spLocks noGrp="1"/>
          </p:cNvSpPr>
          <p:nvPr>
            <p:ph idx="1"/>
          </p:nvPr>
        </p:nvSpPr>
        <p:spPr>
          <a:xfrm>
            <a:off x="519113" y="1290638"/>
            <a:ext cx="8356600" cy="4710112"/>
          </a:xfrm>
        </p:spPr>
        <p:txBody>
          <a:bodyPr/>
          <a:lstStyle/>
          <a:p>
            <a:pPr eaLnBrk="1" hangingPunct="1">
              <a:lnSpc>
                <a:spcPct val="80000"/>
              </a:lnSpc>
            </a:pPr>
            <a:r>
              <a:rPr lang="en-US" sz="1700" dirty="0" smtClean="0">
                <a:ea typeface="ＭＳ Ｐゴシック" pitchFamily="-65" charset="-128"/>
                <a:cs typeface="ＭＳ Ｐゴシック" pitchFamily="-65" charset="-128"/>
              </a:rPr>
              <a:t>What is the author’s purpose in writing this essay? In other words, what is he trying to accomplish?</a:t>
            </a:r>
          </a:p>
          <a:p>
            <a:pPr eaLnBrk="1" hangingPunct="1">
              <a:lnSpc>
                <a:spcPct val="80000"/>
              </a:lnSpc>
            </a:pPr>
            <a:r>
              <a:rPr lang="en-US" sz="1700" dirty="0" smtClean="0">
                <a:ea typeface="ＭＳ Ｐゴシック" pitchFamily="-65" charset="-128"/>
                <a:cs typeface="ＭＳ Ｐゴシック" pitchFamily="-65" charset="-128"/>
              </a:rPr>
              <a:t>What is his </a:t>
            </a:r>
            <a:r>
              <a:rPr lang="en-US" sz="1700" b="1" dirty="0" smtClean="0">
                <a:ea typeface="ＭＳ Ｐゴシック" pitchFamily="-65" charset="-128"/>
                <a:cs typeface="ＭＳ Ｐゴシック" pitchFamily="-65" charset="-128"/>
              </a:rPr>
              <a:t>central claim </a:t>
            </a:r>
            <a:r>
              <a:rPr lang="en-US" sz="1700" dirty="0" smtClean="0">
                <a:ea typeface="ＭＳ Ｐゴシック" pitchFamily="-65" charset="-128"/>
                <a:cs typeface="ＭＳ Ｐゴシック" pitchFamily="-65" charset="-128"/>
              </a:rPr>
              <a:t>or argument</a:t>
            </a:r>
            <a:r>
              <a:rPr lang="en-US" sz="1700" dirty="0" smtClean="0">
                <a:ea typeface="ＭＳ Ｐゴシック" pitchFamily="-65" charset="-128"/>
                <a:cs typeface="ＭＳ Ｐゴシック" pitchFamily="-65" charset="-128"/>
              </a:rPr>
              <a:t>?</a:t>
            </a:r>
          </a:p>
          <a:p>
            <a:pPr eaLnBrk="1" hangingPunct="1">
              <a:lnSpc>
                <a:spcPct val="80000"/>
              </a:lnSpc>
              <a:buNone/>
            </a:pPr>
            <a:endParaRPr lang="en-US" sz="1700" dirty="0" smtClean="0">
              <a:ea typeface="ＭＳ Ｐゴシック" pitchFamily="-65" charset="-128"/>
              <a:cs typeface="ＭＳ Ｐゴシック" pitchFamily="-65" charset="-128"/>
            </a:endParaRPr>
          </a:p>
          <a:p>
            <a:pPr>
              <a:lnSpc>
                <a:spcPct val="80000"/>
              </a:lnSpc>
              <a:buFont typeface="Wingdings" pitchFamily="-65" charset="2"/>
              <a:buNone/>
            </a:pPr>
            <a:r>
              <a:rPr lang="en-US" sz="1700" b="1" dirty="0" smtClean="0">
                <a:ea typeface="ＭＳ Ｐゴシック" pitchFamily="-65" charset="-128"/>
                <a:cs typeface="ＭＳ Ｐゴシック" pitchFamily="-65" charset="-128"/>
              </a:rPr>
              <a:t>Simple</a:t>
            </a:r>
            <a:r>
              <a:rPr lang="en-US" sz="1700" dirty="0" smtClean="0">
                <a:ea typeface="ＭＳ Ｐゴシック" pitchFamily="-65" charset="-128"/>
                <a:cs typeface="ＭＳ Ｐゴシック" pitchFamily="-65" charset="-128"/>
              </a:rPr>
              <a:t>: </a:t>
            </a:r>
          </a:p>
          <a:p>
            <a:pPr>
              <a:lnSpc>
                <a:spcPct val="80000"/>
              </a:lnSpc>
              <a:buFont typeface="Wingdings" pitchFamily="-65" charset="2"/>
              <a:buNone/>
            </a:pPr>
            <a:r>
              <a:rPr lang="en-US" sz="1700" i="1" dirty="0" smtClean="0">
                <a:solidFill>
                  <a:srgbClr val="FF0000"/>
                </a:solidFill>
                <a:ea typeface="ＭＳ Ｐゴシック" pitchFamily="-65" charset="-128"/>
                <a:cs typeface="ＭＳ Ｐゴシック" pitchFamily="-65" charset="-128"/>
              </a:rPr>
              <a:t>The texts argues that ____________ _______because______.</a:t>
            </a:r>
          </a:p>
          <a:p>
            <a:pPr>
              <a:lnSpc>
                <a:spcPct val="80000"/>
              </a:lnSpc>
              <a:buFont typeface="Wingdings" pitchFamily="-65" charset="2"/>
              <a:buNone/>
            </a:pPr>
            <a:endParaRPr lang="en-US" sz="1700" dirty="0" smtClean="0">
              <a:ea typeface="ＭＳ Ｐゴシック" pitchFamily="-65" charset="-128"/>
              <a:cs typeface="ＭＳ Ｐゴシック" pitchFamily="-65" charset="-128"/>
            </a:endParaRPr>
          </a:p>
          <a:p>
            <a:pPr>
              <a:lnSpc>
                <a:spcPct val="80000"/>
              </a:lnSpc>
              <a:buFont typeface="Wingdings" pitchFamily="-65" charset="2"/>
              <a:buNone/>
            </a:pPr>
            <a:r>
              <a:rPr lang="en-US" sz="1700" b="1" dirty="0" smtClean="0">
                <a:ea typeface="ＭＳ Ｐゴシック" pitchFamily="-65" charset="-128"/>
                <a:cs typeface="ＭＳ Ｐゴシック" pitchFamily="-65" charset="-128"/>
              </a:rPr>
              <a:t>Sufficient</a:t>
            </a:r>
            <a:r>
              <a:rPr lang="en-US" sz="1700" dirty="0" smtClean="0">
                <a:ea typeface="ＭＳ Ｐゴシック" pitchFamily="-65" charset="-128"/>
                <a:cs typeface="ＭＳ Ｐゴシック" pitchFamily="-65" charset="-128"/>
              </a:rPr>
              <a:t>: </a:t>
            </a:r>
          </a:p>
          <a:p>
            <a:pPr>
              <a:lnSpc>
                <a:spcPct val="80000"/>
              </a:lnSpc>
              <a:buFont typeface="Wingdings" pitchFamily="-65" charset="2"/>
              <a:buNone/>
            </a:pPr>
            <a:r>
              <a:rPr lang="en-US" sz="1700" i="1" dirty="0" smtClean="0">
                <a:solidFill>
                  <a:srgbClr val="FF0000"/>
                </a:solidFill>
                <a:ea typeface="ＭＳ Ｐゴシック" pitchFamily="-65" charset="-128"/>
                <a:cs typeface="ＭＳ Ｐゴシック" pitchFamily="-65" charset="-128"/>
              </a:rPr>
              <a:t>According to ______, ____________.</a:t>
            </a:r>
          </a:p>
          <a:p>
            <a:pPr>
              <a:lnSpc>
                <a:spcPct val="80000"/>
              </a:lnSpc>
              <a:buFont typeface="Wingdings" pitchFamily="-65" charset="2"/>
              <a:buNone/>
            </a:pPr>
            <a:endParaRPr lang="en-US" sz="1700" dirty="0" smtClean="0">
              <a:ea typeface="ＭＳ Ｐゴシック" pitchFamily="-65" charset="-128"/>
              <a:cs typeface="ＭＳ Ｐゴシック" pitchFamily="-65" charset="-128"/>
            </a:endParaRPr>
          </a:p>
          <a:p>
            <a:pPr>
              <a:lnSpc>
                <a:spcPct val="80000"/>
              </a:lnSpc>
              <a:buFont typeface="Wingdings" pitchFamily="-65" charset="2"/>
              <a:buNone/>
            </a:pPr>
            <a:r>
              <a:rPr lang="en-US" sz="1700" b="1" dirty="0" smtClean="0">
                <a:ea typeface="ＭＳ Ｐゴシック" pitchFamily="-65" charset="-128"/>
                <a:cs typeface="ＭＳ Ｐゴシック" pitchFamily="-65" charset="-128"/>
              </a:rPr>
              <a:t>Sophisticated</a:t>
            </a:r>
            <a:r>
              <a:rPr lang="en-US" sz="1700" dirty="0" smtClean="0">
                <a:ea typeface="ＭＳ Ｐゴシック" pitchFamily="-65" charset="-128"/>
                <a:cs typeface="ＭＳ Ｐゴシック" pitchFamily="-65" charset="-128"/>
              </a:rPr>
              <a:t>: </a:t>
            </a:r>
          </a:p>
          <a:p>
            <a:pPr>
              <a:lnSpc>
                <a:spcPct val="80000"/>
              </a:lnSpc>
              <a:buFont typeface="Wingdings" pitchFamily="-65" charset="2"/>
              <a:buNone/>
            </a:pPr>
            <a:r>
              <a:rPr lang="en-US" sz="1700" i="1" dirty="0" smtClean="0">
                <a:solidFill>
                  <a:srgbClr val="FF0000"/>
                </a:solidFill>
                <a:ea typeface="ＭＳ Ｐゴシック" pitchFamily="-65" charset="-128"/>
                <a:cs typeface="ＭＳ Ｐゴシック" pitchFamily="-65" charset="-128"/>
              </a:rPr>
              <a:t>In the article, “________,” _____ asserts/ proposes/ claims _______________.</a:t>
            </a:r>
          </a:p>
          <a:p>
            <a:pPr eaLnBrk="1" hangingPunct="1">
              <a:lnSpc>
                <a:spcPct val="80000"/>
              </a:lnSpc>
              <a:buFont typeface="Wingdings" pitchFamily="-65" charset="2"/>
              <a:buNone/>
            </a:pPr>
            <a:endParaRPr lang="en-US" sz="1700" dirty="0" smtClean="0">
              <a:ea typeface="ＭＳ Ｐゴシック" pitchFamily="-65" charset="-128"/>
              <a:cs typeface="ＭＳ Ｐゴシック" pitchFamily="-65" charset="-128"/>
            </a:endParaRPr>
          </a:p>
          <a:p>
            <a:pPr lvl="2" eaLnBrk="1" hangingPunct="1">
              <a:lnSpc>
                <a:spcPct val="80000"/>
              </a:lnSpc>
            </a:pPr>
            <a:endParaRPr lang="en-US" sz="1400" dirty="0" smtClean="0">
              <a:ea typeface="ＭＳ Ｐゴシック" pitchFamily="-65" charset="-128"/>
              <a:cs typeface="ＭＳ Ｐゴシック" pitchFamily="-65" charset="-128"/>
            </a:endParaRPr>
          </a:p>
          <a:p>
            <a:pPr lvl="1" eaLnBrk="1" hangingPunct="1">
              <a:lnSpc>
                <a:spcPct val="80000"/>
              </a:lnSpc>
            </a:pPr>
            <a:endParaRPr lang="en-US" sz="1500" dirty="0" smtClean="0">
              <a:ea typeface="ＭＳ Ｐゴシック" pitchFamily="-65" charset="-128"/>
              <a:cs typeface="ＭＳ Ｐゴシック" pitchFamily="-65"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5235</TotalTime>
  <Words>1128</Words>
  <Application>Microsoft Macintosh PowerPoint</Application>
  <PresentationFormat>On-screen Show (4:3)</PresentationFormat>
  <Paragraphs>139</Paragraphs>
  <Slides>19</Slides>
  <Notes>11</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19</vt:i4>
      </vt:variant>
    </vt:vector>
  </HeadingPairs>
  <TitlesOfParts>
    <vt:vector size="25" baseType="lpstr">
      <vt:lpstr>Arial</vt:lpstr>
      <vt:lpstr>ＭＳ Ｐゴシック</vt:lpstr>
      <vt:lpstr>Times New Roman</vt:lpstr>
      <vt:lpstr>Arial Narrow</vt:lpstr>
      <vt:lpstr>Zapf Dingbats</vt:lpstr>
      <vt:lpstr>Blank Presentation</vt:lpstr>
      <vt:lpstr>Slide 1</vt:lpstr>
      <vt:lpstr>Socratic Seminar #1</vt:lpstr>
      <vt:lpstr>What is a Socratic Seminar?</vt:lpstr>
      <vt:lpstr>By participating in a Socratic Seminar you will practice academic behavior that will be expected in college and/or the workplace environment.    This behavior includes:  LISTENING, ASKING, AND DISCUSSING</vt:lpstr>
      <vt:lpstr>YOU SHOW ACADEMIC BEHAVIOR by</vt:lpstr>
      <vt:lpstr>Slide 6</vt:lpstr>
      <vt:lpstr>First read…</vt:lpstr>
      <vt:lpstr>SECOND READ: Explain your annotations with MARGINALIA</vt:lpstr>
      <vt:lpstr>After your 2nd read…</vt:lpstr>
      <vt:lpstr>Slide 10</vt:lpstr>
      <vt:lpstr>Slide 11</vt:lpstr>
      <vt:lpstr>I DO:  Directions for Socratic Seminar</vt:lpstr>
      <vt:lpstr>Slide 13</vt:lpstr>
      <vt:lpstr>INNER CIRCLE: YOU SHOW ACADEMIC BEHAVIOR by</vt:lpstr>
      <vt:lpstr>OUTER CIRCLE</vt:lpstr>
      <vt:lpstr>PART THREE</vt:lpstr>
      <vt:lpstr>Sentence Frames to use as needed</vt:lpstr>
      <vt:lpstr>WRAP UP-Whip around</vt:lpstr>
      <vt:lpstr>Reflection:</vt:lpstr>
    </vt:vector>
  </TitlesOfParts>
  <Company>gghs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Gatsby: Socratic Seminar #1</dc:title>
  <dc:creator>gghs</dc:creator>
  <cp:lastModifiedBy>gghs</cp:lastModifiedBy>
  <cp:revision>15</cp:revision>
  <dcterms:created xsi:type="dcterms:W3CDTF">2015-02-18T19:12:58Z</dcterms:created>
  <dcterms:modified xsi:type="dcterms:W3CDTF">2015-02-18T19:28:36Z</dcterms:modified>
</cp:coreProperties>
</file>