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4"/>
  </p:sldMasterIdLst>
  <p:notesMasterIdLst>
    <p:notesMasterId r:id="rId16"/>
  </p:notesMasterIdLst>
  <p:handoutMasterIdLst>
    <p:handoutMasterId r:id="rId17"/>
  </p:handoutMasterIdLst>
  <p:sldIdLst>
    <p:sldId id="758" r:id="rId5"/>
    <p:sldId id="630" r:id="rId6"/>
    <p:sldId id="769" r:id="rId7"/>
    <p:sldId id="729" r:id="rId8"/>
    <p:sldId id="629" r:id="rId9"/>
    <p:sldId id="734" r:id="rId10"/>
    <p:sldId id="636" r:id="rId11"/>
    <p:sldId id="631" r:id="rId12"/>
    <p:sldId id="637" r:id="rId13"/>
    <p:sldId id="632" r:id="rId14"/>
    <p:sldId id="6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053" autoAdjust="0"/>
    <p:restoredTop sz="97830" autoAdjust="0"/>
  </p:normalViewPr>
  <p:slideViewPr>
    <p:cSldViewPr>
      <p:cViewPr varScale="1">
        <p:scale>
          <a:sx n="145" d="100"/>
          <a:sy n="145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33366-C2E0-4471-858C-8945D555021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6F718-C315-41F6-9028-E7A031C32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DD02-60C3-41AA-83AF-8B18F412A813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86554-18A3-43CC-BF64-90616C00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294"/>
            <a:ext cx="9144000" cy="2113710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 lIns="91418" tIns="45709" rIns="91418" bIns="45709"/>
          <a:lstStyle/>
          <a:p>
            <a:pPr defTabSz="455879"/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6103" y="40622"/>
            <a:ext cx="3037897" cy="6858000"/>
          </a:xfrm>
          <a:custGeom>
            <a:avLst/>
            <a:gdLst>
              <a:gd name="T0" fmla="*/ 3341687 w 1914"/>
              <a:gd name="T1" fmla="*/ 16159 h 4329"/>
              <a:gd name="T2" fmla="*/ 3341687 w 1914"/>
              <a:gd name="T3" fmla="*/ 7772400 h 4329"/>
              <a:gd name="T4" fmla="*/ 356167 w 1914"/>
              <a:gd name="T5" fmla="*/ 7768809 h 4329"/>
              <a:gd name="T6" fmla="*/ 0 w 1914"/>
              <a:gd name="T7" fmla="*/ 0 h 4329"/>
              <a:gd name="T8" fmla="*/ 3341687 w 1914"/>
              <a:gd name="T9" fmla="*/ 16159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 lIns="91418" tIns="45709" rIns="91418" bIns="45709"/>
          <a:lstStyle/>
          <a:p>
            <a:pPr defTabSz="455879"/>
            <a:endParaRPr lang="en-US" dirty="0"/>
          </a:p>
        </p:txBody>
      </p:sp>
      <p:pic>
        <p:nvPicPr>
          <p:cNvPr id="5" name="Picture 13" descr="eric-kamp-cup-of-coffee-by-various-foreign-newspapers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373737"/>
              </a:clrFrom>
              <a:clrTo>
                <a:srgbClr val="373737">
                  <a:alpha val="0"/>
                </a:srgbClr>
              </a:clrTo>
            </a:clrChange>
          </a:blip>
          <a:srcRect l="10001" t="4366" r="7500" b="5324"/>
          <a:stretch>
            <a:fillRect/>
          </a:stretch>
        </p:blipFill>
        <p:spPr bwMode="auto">
          <a:xfrm>
            <a:off x="994353" y="40622"/>
            <a:ext cx="7435273" cy="4378699"/>
          </a:xfrm>
          <a:prstGeom prst="rect">
            <a:avLst/>
          </a:prstGeom>
          <a:solidFill>
            <a:schemeClr val="tx2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4343400"/>
            <a:ext cx="8257736" cy="1981200"/>
          </a:xfrm>
        </p:spPr>
        <p:txBody>
          <a:bodyPr lIns="82058" tIns="41029" rIns="82058" bIns="41029"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428626" y="6420971"/>
            <a:ext cx="2085397" cy="365592"/>
          </a:xfrm>
        </p:spPr>
        <p:txBody>
          <a:bodyPr lIns="82058" tIns="41029" rIns="82058" bIns="41029"/>
          <a:lstStyle>
            <a:lvl1pPr>
              <a:defRPr/>
            </a:lvl1pPr>
          </a:lstStyle>
          <a:p>
            <a:r>
              <a:rPr lang="en-US"/>
              <a:t>GGUSD Supre Week 2009 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3429001" y="6420971"/>
            <a:ext cx="5486977" cy="365592"/>
          </a:xfrm>
        </p:spPr>
        <p:txBody>
          <a:bodyPr lIns="82058" tIns="41029" rIns="82058" bIns="41029"/>
          <a:lstStyle>
            <a:lvl1pPr algn="ctr">
              <a:defRPr/>
            </a:lvl1pPr>
          </a:lstStyle>
          <a:p>
            <a:r>
              <a:rPr lang="en-US"/>
              <a:t>GATE Offoce  &amp; Department of 7-12 Instructions</a:t>
            </a:r>
            <a:fld id="{EDD07B42-FD64-4B3E-B00B-B0B073A82FB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AB91-B60D-4D07-B104-868A83F84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EBCFD-4847-48DF-ABC5-EC0AF98920DB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B7E9DB-43E2-4987-8081-E7753FC25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36" r:id="rId12"/>
    <p:sldLayoutId id="214748395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905000" y="3810000"/>
            <a:ext cx="74676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16764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What is today’s Universal Concept:</a:t>
            </a:r>
          </a:p>
          <a:p>
            <a:pPr algn="ctr"/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American Dream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5" descr="Big-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495800"/>
            <a:ext cx="2895600" cy="213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Speaking and Writing to Learn Opportunity:</a:t>
            </a:r>
            <a:br>
              <a:rPr lang="en-US" dirty="0" smtClean="0"/>
            </a:br>
            <a:r>
              <a:rPr lang="en-US" sz="4200" b="1" dirty="0" smtClean="0"/>
              <a:t>Philosophical Chairs</a:t>
            </a:r>
            <a:endParaRPr lang="en-US" sz="4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4676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10" name="Curved Up Arrow 9"/>
          <p:cNvSpPr/>
          <p:nvPr/>
        </p:nvSpPr>
        <p:spPr>
          <a:xfrm rot="16200000">
            <a:off x="4876800" y="3352800"/>
            <a:ext cx="4800600" cy="1600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1676400" y="3200400"/>
            <a:ext cx="4876800" cy="1676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2819400"/>
            <a:ext cx="3124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Philosophical Chairs:</a:t>
            </a:r>
          </a:p>
          <a:p>
            <a:pPr algn="ctr"/>
            <a:endParaRPr lang="en-US" sz="2000" cap="small" dirty="0" smtClean="0"/>
          </a:p>
          <a:p>
            <a:pPr algn="ctr"/>
            <a:r>
              <a:rPr lang="en-US" sz="2000" b="1" cap="small" dirty="0" smtClean="0"/>
              <a:t>All</a:t>
            </a:r>
            <a:r>
              <a:rPr lang="en-US" sz="2000" cap="small" dirty="0" smtClean="0"/>
              <a:t> Americans have access to the American Dream.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Provide evidence to support you position.</a:t>
            </a:r>
            <a:endParaRPr lang="en-US" sz="2000" dirty="0"/>
          </a:p>
        </p:txBody>
      </p:sp>
      <p:pic>
        <p:nvPicPr>
          <p:cNvPr id="9" name="Picture 5" descr="Big-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1143000" cy="8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Eth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0668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Unanswered-Ques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131196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20241167">
            <a:off x="272023" y="4023500"/>
            <a:ext cx="3833393" cy="21805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Essential Question #3: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Do all Americans have access to the American Dream?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9303687">
            <a:off x="2183089" y="1796792"/>
            <a:ext cx="2185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agree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2110855">
            <a:off x="6141379" y="1918688"/>
            <a:ext cx="3249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disagree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Philosophical Chairs Assessment Strategy: </a:t>
            </a:r>
            <a:br>
              <a:rPr lang="en-US" dirty="0" smtClean="0"/>
            </a:br>
            <a:r>
              <a:rPr lang="en-US" b="1" dirty="0" smtClean="0"/>
              <a:t>Ticket-out-the-Door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times did you </a:t>
            </a:r>
            <a:r>
              <a:rPr lang="en-US" b="1" dirty="0" smtClean="0"/>
              <a:t>contribute</a:t>
            </a:r>
            <a:r>
              <a:rPr lang="en-US" dirty="0" smtClean="0"/>
              <a:t> to the philosophical dialogue?</a:t>
            </a:r>
          </a:p>
          <a:p>
            <a:r>
              <a:rPr lang="en-US" dirty="0" smtClean="0"/>
              <a:t>What was the most </a:t>
            </a:r>
            <a:r>
              <a:rPr lang="en-US" b="1" dirty="0" smtClean="0"/>
              <a:t>convincing argument</a:t>
            </a:r>
            <a:r>
              <a:rPr lang="en-US" dirty="0" smtClean="0"/>
              <a:t> you heard during the activity?  What made this argument so </a:t>
            </a:r>
            <a:r>
              <a:rPr lang="en-US" b="1" dirty="0" smtClean="0"/>
              <a:t>persuasive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Did your opinion on the topic </a:t>
            </a:r>
            <a:r>
              <a:rPr lang="en-US" b="1" dirty="0" smtClean="0"/>
              <a:t>change</a:t>
            </a:r>
            <a:r>
              <a:rPr lang="en-US" dirty="0" smtClean="0"/>
              <a:t>?  </a:t>
            </a:r>
            <a:r>
              <a:rPr lang="en-US" b="1" dirty="0" smtClean="0"/>
              <a:t>Why or why not?  </a:t>
            </a:r>
          </a:p>
          <a:p>
            <a:pPr lvl="1"/>
            <a:r>
              <a:rPr lang="en-US" dirty="0" smtClean="0"/>
              <a:t>Provide specific evidence from the activity to support why your thinking changed or stayed the same.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33600" y="2438400"/>
            <a:ext cx="6400800" cy="32004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820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and Speaking to Learn opportunity:</a:t>
            </a:r>
            <a:br>
              <a:rPr lang="en-US" dirty="0" smtClean="0"/>
            </a:br>
            <a:r>
              <a:rPr lang="en-US" sz="4400" b="1" dirty="0" smtClean="0"/>
              <a:t>Think-Write-Pair-Share &amp; Thinking Maps</a:t>
            </a:r>
            <a:endParaRPr lang="en-US" sz="4400" b="1" dirty="0"/>
          </a:p>
        </p:txBody>
      </p:sp>
      <p:sp>
        <p:nvSpPr>
          <p:cNvPr id="4" name="Oval 3"/>
          <p:cNvSpPr/>
          <p:nvPr/>
        </p:nvSpPr>
        <p:spPr>
          <a:xfrm>
            <a:off x="4114800" y="3505200"/>
            <a:ext cx="2362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American Dream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86200" y="5791200"/>
            <a:ext cx="74676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0241167">
            <a:off x="225721" y="4587253"/>
            <a:ext cx="4038583" cy="16472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Essential Question #1: 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What is the American Dream?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 descr="Unanswered-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131196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ig-Id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9000"/>
            <a:ext cx="1143000" cy="8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1722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Focus #2: </a:t>
            </a:r>
            <a:br>
              <a:rPr lang="en-US" dirty="0" smtClean="0"/>
            </a:br>
            <a:r>
              <a:rPr lang="en-US" dirty="0" smtClean="0"/>
              <a:t>Accessing </a:t>
            </a:r>
            <a:r>
              <a:rPr lang="en-US" dirty="0" smtClean="0">
                <a:solidFill>
                  <a:schemeClr val="accent1"/>
                </a:solidFill>
              </a:rPr>
              <a:t>Thematic Essential Questions</a:t>
            </a:r>
            <a:r>
              <a:rPr lang="en-US" dirty="0" smtClean="0"/>
              <a:t> through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86000" y="3581400"/>
            <a:ext cx="6172200" cy="2800350"/>
          </a:xfrm>
        </p:spPr>
        <p:txBody>
          <a:bodyPr>
            <a:noAutofit/>
          </a:bodyPr>
          <a:lstStyle/>
          <a:p>
            <a:pPr algn="ctr"/>
            <a:r>
              <a:rPr lang="en-US" sz="4800" cap="all" dirty="0" smtClean="0"/>
              <a:t>ROUNDTABLE</a:t>
            </a:r>
            <a:endParaRPr lang="en-US" sz="4800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Thematic Questions Roundtable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team, read through the provided list of Essential Questions (grouped by topic).</a:t>
            </a:r>
          </a:p>
          <a:p>
            <a:r>
              <a:rPr lang="en-US" dirty="0" smtClean="0"/>
              <a:t>Select one question from the list and discuss, </a:t>
            </a:r>
            <a:r>
              <a:rPr lang="en-US" b="1" dirty="0" smtClean="0"/>
              <a:t>using real-world examples, personal observations/experiences, literature, historical events, etc.</a:t>
            </a:r>
          </a:p>
          <a:p>
            <a:r>
              <a:rPr lang="en-US" dirty="0" smtClean="0"/>
              <a:t>As you discuss, jot down ideas on your team’s quadrant placemat, using sentences, words, diagrams, and/or pictures.</a:t>
            </a:r>
          </a:p>
          <a:p>
            <a:r>
              <a:rPr lang="en-US" dirty="0" smtClean="0"/>
              <a:t>Be prepared to share out your team’s question and ideas using Numbered Heads!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Let’s FISHBOWL first…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/>
          <a:lstStyle/>
          <a:p>
            <a:r>
              <a:rPr lang="en-US" dirty="0" smtClean="0"/>
              <a:t>Today’s Thematic Essential Questions…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pPr marL="514350" indent="-514350">
              <a:buFont typeface="Wingdings"/>
              <a:buAutoNum type="arabicPeriod"/>
            </a:pPr>
            <a:r>
              <a:rPr lang="en-US" sz="3200" dirty="0" smtClean="0"/>
              <a:t>What is the </a:t>
            </a:r>
            <a:r>
              <a:rPr lang="en-US" sz="3200" b="1" dirty="0" smtClean="0"/>
              <a:t>American Dream</a:t>
            </a:r>
            <a:r>
              <a:rPr lang="en-US" sz="3200" dirty="0" smtClean="0"/>
              <a:t>?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3200" dirty="0" smtClean="0"/>
              <a:t>Is the American Dream an </a:t>
            </a:r>
            <a:r>
              <a:rPr lang="en-US" sz="3200" b="1" dirty="0" smtClean="0"/>
              <a:t>illusion or a reality</a:t>
            </a:r>
            <a:r>
              <a:rPr lang="en-US" sz="3200" dirty="0" smtClean="0"/>
              <a:t> in today’s society?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3200" dirty="0" smtClean="0"/>
              <a:t>Do all Americans have </a:t>
            </a:r>
            <a:r>
              <a:rPr lang="en-US" sz="3200" b="1" dirty="0" smtClean="0"/>
              <a:t>access </a:t>
            </a:r>
            <a:r>
              <a:rPr lang="en-US" sz="3200" dirty="0" smtClean="0"/>
              <a:t>to the American Dream?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3200" dirty="0" smtClean="0"/>
              <a:t>What are the </a:t>
            </a:r>
            <a:r>
              <a:rPr lang="en-US" sz="3200" b="1" dirty="0" smtClean="0"/>
              <a:t>qualities and conditions </a:t>
            </a:r>
            <a:r>
              <a:rPr lang="en-US" sz="3200" dirty="0" smtClean="0"/>
              <a:t>required for someone to achieve their American Dream?</a:t>
            </a:r>
          </a:p>
          <a:p>
            <a:pPr marL="514350" indent="-514350">
              <a:buFont typeface="Wingdings"/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</p:txBody>
      </p:sp>
      <p:pic>
        <p:nvPicPr>
          <p:cNvPr id="1015810" name="Picture 2" descr="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6002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5811" name="Picture 3" descr="Lang-of-the-di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676400"/>
            <a:ext cx="685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5812" name="Picture 4" descr="Unanswered-Ques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819400"/>
            <a:ext cx="838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Unanswered-Ques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810000"/>
            <a:ext cx="838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5813" name="Picture 5" descr="Ethi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10000"/>
            <a:ext cx="609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5814" name="Picture 6" descr="Changes-over-tim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2819400"/>
            <a:ext cx="609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What associations do you have with the American Dream?  Explain your experiences with detail.</a:t>
            </a:r>
          </a:p>
          <a:p>
            <a:r>
              <a:rPr lang="en-US" dirty="0" smtClean="0"/>
              <a:t>What can the American Dream </a:t>
            </a:r>
            <a:r>
              <a:rPr lang="en-US" u="sng" dirty="0" smtClean="0"/>
              <a:t>symbolize</a:t>
            </a:r>
            <a:r>
              <a:rPr lang="en-US" dirty="0" smtClean="0"/>
              <a:t>?  Why?</a:t>
            </a:r>
          </a:p>
          <a:p>
            <a:r>
              <a:rPr lang="en-US" dirty="0" smtClean="0"/>
              <a:t>How do your ideas on the American Dream differ from those of your parents or grandparents?  </a:t>
            </a:r>
          </a:p>
          <a:p>
            <a:pPr lvl="8" algn="r"/>
            <a:endParaRPr lang="en-US" dirty="0" smtClean="0"/>
          </a:p>
          <a:p>
            <a:pPr lvl="8" algn="r"/>
            <a:endParaRPr lang="en-US" dirty="0" smtClean="0"/>
          </a:p>
          <a:p>
            <a:pPr lvl="8" algn="r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Ground Rules for </a:t>
            </a:r>
            <a:r>
              <a:rPr lang="en-US" sz="4400" b="1" dirty="0" smtClean="0"/>
              <a:t>FOUR CORNERS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153400" cy="5178552"/>
          </a:xfrm>
        </p:spPr>
        <p:txBody>
          <a:bodyPr>
            <a:normAutofit fontScale="92500" lnSpcReduction="10000"/>
          </a:bodyPr>
          <a:lstStyle/>
          <a:p>
            <a:endParaRPr lang="en-US" sz="3100" dirty="0" smtClean="0"/>
          </a:p>
          <a:p>
            <a:pPr lvl="1"/>
            <a:r>
              <a:rPr lang="en-US" sz="2800" dirty="0" smtClean="0"/>
              <a:t>Scholars will formulate an opinion on a given statement and provide written rationale    (Post-its!).</a:t>
            </a:r>
          </a:p>
          <a:p>
            <a:pPr lvl="1"/>
            <a:r>
              <a:rPr lang="en-US" sz="2800" dirty="0" smtClean="0"/>
              <a:t>Scholars will move to pre-designated “Four Corners” and discuss the rationale for their opinion with other students who share their opinion.</a:t>
            </a:r>
          </a:p>
          <a:p>
            <a:pPr lvl="1"/>
            <a:r>
              <a:rPr lang="en-US" sz="2800" dirty="0" smtClean="0"/>
              <a:t>Scholars will share out their opinions and reasons with their classmates.</a:t>
            </a:r>
          </a:p>
          <a:p>
            <a:pPr lvl="1"/>
            <a:endParaRPr lang="en-US" sz="2800" dirty="0" smtClean="0"/>
          </a:p>
          <a:p>
            <a:pPr lvl="8" algn="ctr"/>
            <a:r>
              <a:rPr lang="en-US" sz="3200" dirty="0" smtClean="0"/>
              <a:t>Here we go…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 rot="20241167">
            <a:off x="216826" y="4507521"/>
            <a:ext cx="4009244" cy="1929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Essential Question #2: Is the American Dream an illusion or a reality in today’s society?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and Speaking to Learn Opportunity:</a:t>
            </a:r>
            <a:br>
              <a:rPr lang="en-US" dirty="0" smtClean="0"/>
            </a:br>
            <a:r>
              <a:rPr lang="en-US" sz="4200" b="1" dirty="0" smtClean="0"/>
              <a:t>Four Corners</a:t>
            </a:r>
            <a:endParaRPr lang="en-US" sz="4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2514600"/>
            <a:ext cx="74676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2209800"/>
            <a:ext cx="44196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small" dirty="0" smtClean="0">
                <a:solidFill>
                  <a:schemeClr val="bg1"/>
                </a:solidFill>
              </a:rPr>
              <a:t>The American Dream is an Illusion in Today’s Society.</a:t>
            </a:r>
          </a:p>
          <a:p>
            <a:pPr algn="ctr"/>
            <a:endParaRPr lang="en-US" sz="2400" cap="small" dirty="0" smtClean="0">
              <a:solidFill>
                <a:schemeClr val="bg1"/>
              </a:solidFill>
            </a:endParaRPr>
          </a:p>
        </p:txBody>
      </p:sp>
      <p:pic>
        <p:nvPicPr>
          <p:cNvPr id="1004546" name="Picture 2" descr="Eth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10668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Unanswered-Ques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0800"/>
            <a:ext cx="131196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ig-Ide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1143000" cy="8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114800" y="1828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STRONGLY AGREE		AGREE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6248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STRONGLY DISAGREE	DISAGREE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Ground Rules for </a:t>
            </a:r>
            <a:r>
              <a:rPr lang="en-US" sz="4000" b="1" dirty="0" smtClean="0"/>
              <a:t>Philosophical Chairs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915400" cy="5943600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sz="3400" dirty="0" smtClean="0"/>
              <a:t>Depending on your opinion, stand on the pre-determined side of the room. 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If undecided, stay in the neutral zone (for a </a:t>
            </a:r>
            <a:r>
              <a:rPr lang="en-US" sz="3400" b="1" dirty="0" smtClean="0"/>
              <a:t>limited</a:t>
            </a:r>
            <a:r>
              <a:rPr lang="en-US" sz="3400" dirty="0" smtClean="0"/>
              <a:t> about of time) so that you can see both sides.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Address your fellow scholars by first name.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Briefly summarize the previous speaker’s points before stating your own position and supporting evidence.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Think before you speak and organize your thoughts (“I have three points to make…first…”).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After speaking, wait until at least two other students speak (from your side!) before speaking again.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Speak in turn and respect others while they share.</a:t>
            </a:r>
          </a:p>
          <a:p>
            <a:pPr lvl="1">
              <a:lnSpc>
                <a:spcPct val="120000"/>
              </a:lnSpc>
            </a:pPr>
            <a:r>
              <a:rPr lang="en-US" sz="3400" dirty="0" smtClean="0"/>
              <a:t>Address the ideas, not the person.</a:t>
            </a:r>
          </a:p>
          <a:p>
            <a:pPr lvl="1"/>
            <a:endParaRPr lang="en-US" sz="2800" dirty="0" smtClean="0"/>
          </a:p>
          <a:p>
            <a:pPr lvl="8" algn="ctr"/>
            <a:r>
              <a:rPr lang="en-US" sz="4500" dirty="0" smtClean="0"/>
              <a:t>Here we go…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D41D39C7954A4C882DEDE09268D982" ma:contentTypeVersion="0" ma:contentTypeDescription="Create a new document." ma:contentTypeScope="" ma:versionID="e3c86e93feb43183a2dc6af4c186f2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F57F83-F256-4455-8C83-DE1282552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753C7C-08E7-463C-84C0-80F5F41461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C71FF6-1F37-4FB9-B719-713CE717677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13291</TotalTime>
  <Words>636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Writing and Speaking to Learn opportunity: Think-Write-Pair-Share &amp; Thinking Maps</vt:lpstr>
      <vt:lpstr>Strategy Focus #2:  Accessing Thematic Essential Questions through  </vt:lpstr>
      <vt:lpstr>Essential Thematic Questions Roundtable</vt:lpstr>
      <vt:lpstr>Today’s Thematic Essential Questions…</vt:lpstr>
      <vt:lpstr>REFLECTION</vt:lpstr>
      <vt:lpstr>               Ground Rules for FOUR CORNERS </vt:lpstr>
      <vt:lpstr>Writing and Speaking to Learn Opportunity: Four Corners</vt:lpstr>
      <vt:lpstr>               Ground Rules for Philosophical Chairs</vt:lpstr>
      <vt:lpstr>Speaking and Writing to Learn Opportunity: Philosophical Chairs</vt:lpstr>
      <vt:lpstr>Philosophical Chairs Assessment Strategy:  Ticket-out-the-Door </vt:lpstr>
    </vt:vector>
  </TitlesOfParts>
  <Company>Garden Grove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ELA Companion Training</dc:title>
  <dc:creator>deirdrecoffey</dc:creator>
  <cp:lastModifiedBy>gghs</cp:lastModifiedBy>
  <cp:revision>462</cp:revision>
  <dcterms:created xsi:type="dcterms:W3CDTF">2016-03-07T15:18:13Z</dcterms:created>
  <dcterms:modified xsi:type="dcterms:W3CDTF">2016-03-07T18:53:10Z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0x0101000FD41D39C7954A4C882DEDE09268D982</vt:lpwstr>
  </property>
</Properties>
</file>