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8" r:id="rId3"/>
    <p:sldId id="276" r:id="rId4"/>
    <p:sldId id="275" r:id="rId5"/>
    <p:sldId id="267" r:id="rId6"/>
    <p:sldId id="271" r:id="rId7"/>
    <p:sldId id="268" r:id="rId8"/>
    <p:sldId id="272" r:id="rId9"/>
    <p:sldId id="273" r:id="rId10"/>
    <p:sldId id="269" r:id="rId11"/>
    <p:sldId id="274" r:id="rId12"/>
    <p:sldId id="259" r:id="rId13"/>
    <p:sldId id="260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0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AF61-EB58-4045-9DE5-CC1B566077FB}" type="datetimeFigureOut">
              <a:rPr lang="en-US" smtClean="0"/>
              <a:pPr/>
              <a:t>5/8/15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7A11C-4888-1640-A307-833159822D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Frame 6"/>
          <p:cNvSpPr/>
          <p:nvPr/>
        </p:nvSpPr>
        <p:spPr>
          <a:xfrm>
            <a:off x="376296" y="385704"/>
            <a:ext cx="8250297" cy="6190074"/>
          </a:xfrm>
          <a:prstGeom prst="frame">
            <a:avLst>
              <a:gd name="adj1" fmla="val 4553"/>
            </a:avLst>
          </a:prstGeom>
          <a:solidFill>
            <a:schemeClr val="bg1"/>
          </a:solidFill>
          <a:ln w="22225">
            <a:solidFill>
              <a:schemeClr val="tx1"/>
            </a:solidFill>
          </a:ln>
          <a:effectLst>
            <a:outerShdw blurRad="40000" dist="162687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6793" y="5121923"/>
            <a:ext cx="7777440" cy="6924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ngravers MT"/>
                <a:cs typeface="Engravers MT"/>
              </a:rPr>
              <a:t>The Synthesis Essay</a:t>
            </a:r>
            <a:endParaRPr lang="en-US" sz="39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ngravers MT"/>
              <a:cs typeface="Engravers MT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1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Conclusion</a:t>
            </a:r>
            <a:endParaRPr lang="en-US" sz="61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898"/>
            <a:ext cx="8229600" cy="60074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estate thesis</a:t>
            </a:r>
            <a:r>
              <a:rPr lang="en-US" dirty="0" smtClean="0">
                <a:latin typeface="Helvetica Neue"/>
                <a:cs typeface="Helvetica Neue"/>
              </a:rPr>
              <a:t>: Remind the reader what your essay just demonstrated or proved.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eview evidence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Paraphrase points and evidence used to prove the thesis statement.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R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elate</a:t>
            </a:r>
            <a:r>
              <a:rPr lang="en-US" dirty="0" smtClean="0">
                <a:latin typeface="Helvetica Neue"/>
                <a:cs typeface="Helvetica Neue"/>
              </a:rPr>
              <a:t>: How do the texts studied and topic help us understand contemporary American identity and culture? </a:t>
            </a:r>
            <a:endParaRPr lang="en-US" b="1" dirty="0" smtClean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4972"/>
            <a:ext cx="8690280" cy="4687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Part 2: THESIS STATEMENT</a:t>
            </a:r>
            <a:endParaRPr lang="en-US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20" y="1007642"/>
            <a:ext cx="4177804" cy="51350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349" y="1143000"/>
            <a:ext cx="4315157" cy="4798138"/>
          </a:xfrm>
          <a:prstGeom prst="rect">
            <a:avLst/>
          </a:prstGeom>
        </p:spPr>
      </p:pic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465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The Outline!</a:t>
            </a:r>
            <a:endParaRPr lang="en-US" sz="60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28344"/>
            <a:ext cx="914399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Paragraph 1: INTRODUCE SUBJECT &amp; ANSWER PROMPT QUESTION</a:t>
            </a:r>
          </a:p>
          <a:p>
            <a:r>
              <a:rPr lang="en-US" sz="3200" dirty="0" smtClean="0"/>
              <a:t>Paragraph 2: Decide on TOPIC &amp; Create a TOPIC Question &amp; Outline using TIE-AC GUIDING QUESTIONS</a:t>
            </a:r>
          </a:p>
          <a:p>
            <a:r>
              <a:rPr lang="en-US" sz="3200" dirty="0" smtClean="0"/>
              <a:t>Paragraph 3: Decide on TOPIC &amp; Create a TOPIC Question &amp; Outline using TIE-AC GUIDING QUESTIONS</a:t>
            </a:r>
          </a:p>
          <a:p>
            <a:r>
              <a:rPr lang="en-US" sz="3200" dirty="0" smtClean="0"/>
              <a:t>Paragraph 4: Decide on TOPIC &amp; Create a TOPIC Question &amp; Outline using TIE-AC GUIDING QUESTIONS</a:t>
            </a:r>
          </a:p>
          <a:p>
            <a:r>
              <a:rPr lang="en-US" sz="3200" dirty="0" smtClean="0"/>
              <a:t>Paragraph 5: CONCLUDE 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3150"/>
          </a:xfrm>
        </p:spPr>
        <p:txBody>
          <a:bodyPr>
            <a:normAutofit/>
          </a:bodyPr>
          <a:lstStyle/>
          <a:p>
            <a:pPr algn="l"/>
            <a:r>
              <a:rPr lang="en-US" sz="12000" b="1" dirty="0" smtClean="0">
                <a:latin typeface="Helvetica Neue"/>
                <a:cs typeface="Helvetica Neue"/>
              </a:rPr>
              <a:t>Final </a:t>
            </a:r>
            <a:r>
              <a:rPr lang="en-US" sz="12000" dirty="0" smtClean="0">
                <a:latin typeface="Helvetica Neue Light"/>
                <a:cs typeface="Helvetica Neue Light"/>
              </a:rPr>
              <a:t>Draft </a:t>
            </a:r>
            <a:r>
              <a:rPr lang="en-US" sz="9556" dirty="0" smtClean="0">
                <a:latin typeface="Helvetica Neue"/>
                <a:cs typeface="Helvetica Neue"/>
              </a:rPr>
              <a:t/>
            </a:r>
            <a:br>
              <a:rPr lang="en-US" sz="9556" dirty="0" smtClean="0">
                <a:latin typeface="Helvetica Neue"/>
                <a:cs typeface="Helvetica Neue"/>
              </a:rPr>
            </a:br>
            <a:r>
              <a:rPr lang="en-US" sz="7400" smtClean="0">
                <a:latin typeface="Helvetica Neue"/>
                <a:cs typeface="Helvetica Neue"/>
              </a:rPr>
              <a:t>Due:</a:t>
            </a:r>
            <a:endParaRPr lang="en-US" sz="6500" dirty="0">
              <a:solidFill>
                <a:srgbClr val="FF0000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Stencil"/>
              <a:cs typeface="Stencil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Objective</a:t>
            </a:r>
            <a:endParaRPr lang="en-US" sz="69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notes on the basic parts of a an academic essay, and evaluating sample THESIS statements students will be able to:</a:t>
            </a:r>
          </a:p>
          <a:p>
            <a:pPr lvl="1"/>
            <a:r>
              <a:rPr lang="en-US" dirty="0" smtClean="0"/>
              <a:t>Create a focused and clear THESIS STATEMENT;</a:t>
            </a:r>
          </a:p>
          <a:p>
            <a:pPr lvl="1"/>
            <a:r>
              <a:rPr lang="en-US" dirty="0" smtClean="0"/>
              <a:t>Complete a THOROUGH OUTLINE that identifies guiding questions that will be answered in the essay</a:t>
            </a:r>
          </a:p>
          <a:p>
            <a:pPr lvl="1"/>
            <a:r>
              <a:rPr lang="en-US" dirty="0" smtClean="0"/>
              <a:t>Use the outline to write essay.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69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Objective</a:t>
            </a:r>
            <a:endParaRPr lang="en-US" sz="69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completing notes on the basic parts of a an academic essay, and evaluating sample</a:t>
            </a:r>
            <a:r>
              <a:rPr lang="en-US" dirty="0" smtClean="0"/>
              <a:t> essays, students </a:t>
            </a:r>
            <a:r>
              <a:rPr lang="en-US" dirty="0" smtClean="0"/>
              <a:t>will be able to:</a:t>
            </a:r>
            <a:endParaRPr lang="en-US" dirty="0" smtClean="0"/>
          </a:p>
          <a:p>
            <a:pPr lvl="1"/>
            <a:r>
              <a:rPr lang="en-US" dirty="0" smtClean="0"/>
              <a:t>Write a complete introduction.</a:t>
            </a:r>
          </a:p>
          <a:p>
            <a:pPr lvl="1"/>
            <a:r>
              <a:rPr lang="en-US" dirty="0" smtClean="0"/>
              <a:t>Use the outline to write essay.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smtClean="0"/>
              <a:t>NO Fail FORMULA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7400" dirty="0" smtClean="0"/>
              <a:t>Introduction: ANT</a:t>
            </a:r>
          </a:p>
          <a:p>
            <a:pPr>
              <a:buNone/>
            </a:pPr>
            <a:r>
              <a:rPr lang="en-US" sz="7400" dirty="0" smtClean="0"/>
              <a:t>Body: TIEAC</a:t>
            </a:r>
          </a:p>
          <a:p>
            <a:pPr>
              <a:buNone/>
            </a:pPr>
            <a:r>
              <a:rPr lang="en-US" sz="7400" dirty="0" smtClean="0"/>
              <a:t>Conclusion: RRR</a:t>
            </a:r>
            <a:endParaRPr lang="en-US" sz="7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500" dirty="0" smtClean="0">
                <a:latin typeface="Helvetica Neue UltraLight"/>
                <a:cs typeface="Helvetica Neue UltraLight"/>
              </a:rPr>
              <a:t>Introduction:</a:t>
            </a:r>
            <a:endParaRPr lang="en-US" sz="6500" dirty="0"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ttention Getter</a:t>
            </a:r>
            <a:r>
              <a:rPr lang="en-US" dirty="0" smtClean="0">
                <a:latin typeface="Helvetica Neue"/>
                <a:cs typeface="Helvetica Neue"/>
              </a:rPr>
              <a:t>: Introduce the topic that the prompt asks you to explore.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</a:t>
            </a: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N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ecessary Background</a:t>
            </a:r>
            <a:r>
              <a:rPr lang="en-US" dirty="0" smtClean="0">
                <a:latin typeface="Helvetica Neue"/>
                <a:cs typeface="Helvetica Neue"/>
              </a:rPr>
              <a:t>: Introduce the </a:t>
            </a:r>
            <a:r>
              <a:rPr lang="en-US" b="1" dirty="0" smtClean="0">
                <a:latin typeface="Helvetica Neue"/>
                <a:cs typeface="Helvetica Neue"/>
              </a:rPr>
              <a:t>texts </a:t>
            </a:r>
            <a:r>
              <a:rPr lang="en-US" dirty="0" smtClean="0">
                <a:latin typeface="Helvetica Neue"/>
                <a:cs typeface="Helvetica Neue"/>
              </a:rPr>
              <a:t>that are being explored to understand the topic. Include full name of author title of text and paraphrase necessary background.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hesis Statement</a:t>
            </a:r>
            <a:r>
              <a:rPr lang="en-US" dirty="0" smtClean="0">
                <a:latin typeface="Helvetica Neue"/>
                <a:cs typeface="Helvetica Neue"/>
              </a:rPr>
              <a:t>: Directly answer the prompt’s central question. Include key signal words.  WARNING: If </a:t>
            </a:r>
            <a:r>
              <a:rPr lang="en-US" dirty="0" smtClean="0">
                <a:latin typeface="Helvetica Neue"/>
                <a:cs typeface="Helvetica Neue"/>
              </a:rPr>
              <a:t>your </a:t>
            </a:r>
            <a:r>
              <a:rPr lang="en-US" dirty="0" smtClean="0">
                <a:latin typeface="Helvetica Neue"/>
                <a:cs typeface="Helvetica Neue"/>
              </a:rPr>
              <a:t>thesis statement is vague and unclear, the rest of your essay will surely fall apart.</a:t>
            </a:r>
            <a:endParaRPr lang="en-US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578" y="274637"/>
            <a:ext cx="8053221" cy="58748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5300" dirty="0" smtClean="0">
                <a:effectLst>
                  <a:outerShdw blurRad="50800" dist="38100" dir="2700000">
                    <a:srgbClr val="000000">
                      <a:alpha val="43000"/>
                    </a:srgbClr>
                  </a:outerShdw>
                </a:effectLst>
                <a:latin typeface="Helvetica Neue UltraLight"/>
                <a:cs typeface="Helvetica Neue UltraLight"/>
              </a:rPr>
              <a:t>Body Paragraphs:</a:t>
            </a:r>
            <a:endParaRPr lang="en-US" sz="5300" dirty="0"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  <a:latin typeface="Helvetica Neue UltraLight"/>
              <a:cs typeface="Helvetica Neue UltraLigh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2898"/>
            <a:ext cx="8229600" cy="600741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T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opic Sentence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Announces point to be made to support the THESIS statement.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I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ntroduction to evidence</a:t>
            </a:r>
            <a:r>
              <a:rPr lang="en-US" dirty="0" smtClean="0">
                <a:latin typeface="Helvetica Neue"/>
                <a:cs typeface="Helvetica Neue"/>
              </a:rPr>
              <a:t>: </a:t>
            </a:r>
          </a:p>
          <a:p>
            <a:pPr>
              <a:buNone/>
            </a:pPr>
            <a:r>
              <a:rPr lang="en-US" dirty="0" smtClean="0">
                <a:latin typeface="Helvetica Neue"/>
                <a:cs typeface="Helvetica Neue"/>
              </a:rPr>
              <a:t>	Explain and elaborate on your point and set the context for evidence you will use by </a:t>
            </a:r>
            <a:r>
              <a:rPr lang="en-US" b="1" dirty="0" smtClean="0">
                <a:latin typeface="Helvetica Neue"/>
                <a:cs typeface="Helvetica Neue"/>
              </a:rPr>
              <a:t>paraphrasing events</a:t>
            </a:r>
            <a:r>
              <a:rPr lang="en-US" dirty="0" smtClean="0">
                <a:latin typeface="Helvetica Neue"/>
                <a:cs typeface="Helvetica Neue"/>
              </a:rPr>
              <a:t>.  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E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vidence</a:t>
            </a:r>
            <a:r>
              <a:rPr lang="en-US" dirty="0" smtClean="0">
                <a:latin typeface="Helvetica Neue"/>
                <a:cs typeface="Helvetica Neue"/>
              </a:rPr>
              <a:t> Follow up with </a:t>
            </a:r>
            <a:r>
              <a:rPr lang="en-US" u="sng" dirty="0" smtClean="0">
                <a:latin typeface="Helvetica Neue"/>
                <a:cs typeface="Helvetica Neue"/>
              </a:rPr>
              <a:t>at least one quote.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nalysis</a:t>
            </a:r>
            <a:r>
              <a:rPr lang="en-US" dirty="0" smtClean="0">
                <a:latin typeface="Helvetica Neue"/>
                <a:cs typeface="Helvetica Neue"/>
              </a:rPr>
              <a:t>:  What does the evidence/example </a:t>
            </a:r>
            <a:r>
              <a:rPr lang="en-US" b="1" dirty="0" smtClean="0">
                <a:latin typeface="Helvetica Neue"/>
                <a:cs typeface="Helvetica Neue"/>
              </a:rPr>
              <a:t>mean/signify/ denote/ indicate/ suggest?</a:t>
            </a:r>
          </a:p>
          <a:p>
            <a:pPr>
              <a:buNone/>
            </a:pPr>
            <a:r>
              <a:rPr lang="en-US" b="1" u="sng" dirty="0" smtClean="0">
                <a:solidFill>
                  <a:srgbClr val="FF0000"/>
                </a:solidFill>
                <a:latin typeface="Helvetica Neue"/>
                <a:cs typeface="Helvetica Neue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ommentary</a:t>
            </a:r>
            <a:r>
              <a:rPr lang="en-US" dirty="0" smtClean="0">
                <a:latin typeface="Helvetica Neue"/>
                <a:cs typeface="Helvetica Neue"/>
              </a:rPr>
              <a:t>: What does the evidence/example reveal/ prove/illustrate about the overall topic?</a:t>
            </a:r>
            <a:endParaRPr lang="en-US" dirty="0">
              <a:latin typeface="Helvetica Neue"/>
              <a:cs typeface="Helvetica Neue"/>
            </a:endParaRPr>
          </a:p>
        </p:txBody>
      </p:sp>
    </p:spTree>
  </p:cSld>
  <p:clrMapOvr>
    <a:masterClrMapping/>
  </p:clrMapOvr>
  <mc:AlternateContent xmlns:mp="http://schemas.microsoft.com/office/mac/powerpoint/2008/main">
    <mc:Choice Requires="mp">
      <mp:transition spd="med">
        <mp:cube dir="r"/>
      </mp:transition>
    </mc:Choice>
    <mc:Fallback xmlns:mp="http://schemas.microsoft.com/office/mac/powerpoint/2008/main" xmlns="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>
      <p:transition spd="med">
        <p:cover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4638"/>
            <a:ext cx="4832571" cy="50165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5638" y="147065"/>
            <a:ext cx="4156016" cy="5979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51" y="274638"/>
            <a:ext cx="4453531" cy="61774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5582" y="274638"/>
            <a:ext cx="4355344" cy="6177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18579</TotalTime>
  <Words>408</Words>
  <Application>Microsoft Macintosh PowerPoint</Application>
  <PresentationFormat>On-screen Show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Objective</vt:lpstr>
      <vt:lpstr>Objective</vt:lpstr>
      <vt:lpstr>THE NO Fail FORMULA</vt:lpstr>
      <vt:lpstr>Introduction:</vt:lpstr>
      <vt:lpstr>Slide 6</vt:lpstr>
      <vt:lpstr>Body Paragraphs:</vt:lpstr>
      <vt:lpstr>Slide 8</vt:lpstr>
      <vt:lpstr>Slide 9</vt:lpstr>
      <vt:lpstr>Conclusion</vt:lpstr>
      <vt:lpstr>Slide 11</vt:lpstr>
      <vt:lpstr>Part 2: THESIS STATEMENT</vt:lpstr>
      <vt:lpstr>The Outline!</vt:lpstr>
      <vt:lpstr>Final Draft  Due: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Peer Revision Guide</dc:title>
  <dc:creator>gghs</dc:creator>
  <cp:lastModifiedBy>adriana alba</cp:lastModifiedBy>
  <cp:revision>15</cp:revision>
  <dcterms:created xsi:type="dcterms:W3CDTF">2015-05-08T15:09:50Z</dcterms:created>
  <dcterms:modified xsi:type="dcterms:W3CDTF">2015-05-20T21:50:29Z</dcterms:modified>
</cp:coreProperties>
</file>