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sldIdLst>
    <p:sldId id="274" r:id="rId2"/>
    <p:sldId id="269" r:id="rId3"/>
    <p:sldId id="272" r:id="rId4"/>
    <p:sldId id="273" r:id="rId5"/>
    <p:sldId id="256" r:id="rId6"/>
    <p:sldId id="258" r:id="rId7"/>
    <p:sldId id="259" r:id="rId8"/>
    <p:sldId id="262" r:id="rId9"/>
    <p:sldId id="263" r:id="rId10"/>
    <p:sldId id="261" r:id="rId11"/>
    <p:sldId id="264" r:id="rId12"/>
    <p:sldId id="265" r:id="rId13"/>
    <p:sldId id="267" r:id="rId14"/>
    <p:sldId id="268" r:id="rId15"/>
    <p:sldId id="271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E1926-647D-664B-B5E3-C61BCF99B13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84E2E-C19E-F749-895E-84000F0356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alibri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alibri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alibri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5F-35A6-8B4B-80BB-6660DD33E1A1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1B6-5C3C-7B40-8F98-C777DBDC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5F-35A6-8B4B-80BB-6660DD33E1A1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1B6-5C3C-7B40-8F98-C777DBDC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5F-35A6-8B4B-80BB-6660DD33E1A1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1B6-5C3C-7B40-8F98-C777DBDC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x" type="tx">
  <p:cSld name="tx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5F-35A6-8B4B-80BB-6660DD33E1A1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1B6-5C3C-7B40-8F98-C777DBDC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5F-35A6-8B4B-80BB-6660DD33E1A1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1B6-5C3C-7B40-8F98-C777DBDC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5F-35A6-8B4B-80BB-6660DD33E1A1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1B6-5C3C-7B40-8F98-C777DBDC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5F-35A6-8B4B-80BB-6660DD33E1A1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1B6-5C3C-7B40-8F98-C777DBDC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5F-35A6-8B4B-80BB-6660DD33E1A1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1B6-5C3C-7B40-8F98-C777DBDC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5F-35A6-8B4B-80BB-6660DD33E1A1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1B6-5C3C-7B40-8F98-C777DBDC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5F-35A6-8B4B-80BB-6660DD33E1A1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1B6-5C3C-7B40-8F98-C777DBDC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5F-35A6-8B4B-80BB-6660DD33E1A1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1B6-5C3C-7B40-8F98-C777DBDC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265F-35A6-8B4B-80BB-6660DD33E1A1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31B6-5C3C-7B40-8F98-C777DBDC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Perspectives: What defines </a:t>
            </a:r>
            <a:r>
              <a:rPr lang="en" dirty="0" smtClean="0"/>
              <a:t>the</a:t>
            </a:r>
            <a:r>
              <a:rPr lang="en-US" dirty="0" smtClean="0"/>
              <a:t> nature of the</a:t>
            </a:r>
            <a:r>
              <a:rPr lang="en" dirty="0" smtClean="0"/>
              <a:t> </a:t>
            </a:r>
            <a:r>
              <a:rPr lang="en" dirty="0"/>
              <a:t>“American”? 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62499" y="1947325"/>
            <a:ext cx="8524199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 dirty="0">
                <a:solidFill>
                  <a:srgbClr val="FF0000"/>
                </a:solidFill>
              </a:rPr>
              <a:t>TOPIC</a:t>
            </a:r>
            <a:r>
              <a:rPr lang="en" sz="2400" dirty="0"/>
              <a:t>: </a:t>
            </a:r>
            <a:r>
              <a:rPr lang="en-US" sz="2400" dirty="0" smtClean="0"/>
              <a:t>What is </a:t>
            </a:r>
            <a:r>
              <a:rPr lang="en-US" sz="2400" b="1" dirty="0" smtClean="0"/>
              <a:t>human nature</a:t>
            </a:r>
            <a:r>
              <a:rPr lang="en-US" sz="2400" dirty="0" smtClean="0"/>
              <a:t>? </a:t>
            </a:r>
            <a:r>
              <a:rPr lang="en" sz="2400" dirty="0" smtClean="0"/>
              <a:t>Based </a:t>
            </a:r>
            <a:r>
              <a:rPr lang="en" sz="2400" dirty="0"/>
              <a:t>on </a:t>
            </a:r>
            <a:r>
              <a:rPr lang="en-US" sz="2400" dirty="0" smtClean="0"/>
              <a:t>the texts that have been </a:t>
            </a:r>
            <a:r>
              <a:rPr lang="en-US" sz="2400" dirty="0" smtClean="0"/>
              <a:t>studied in this unit</a:t>
            </a:r>
            <a:r>
              <a:rPr lang="en" sz="2400" dirty="0" smtClean="0"/>
              <a:t>, </a:t>
            </a:r>
            <a:r>
              <a:rPr lang="en" sz="2400" dirty="0"/>
              <a:t>how would you define the qualities that make up the </a:t>
            </a:r>
            <a:r>
              <a:rPr lang="en-US" sz="2400" b="1" dirty="0" smtClean="0"/>
              <a:t>nature of the </a:t>
            </a:r>
            <a:r>
              <a:rPr lang="en" sz="2400" b="1" dirty="0" smtClean="0"/>
              <a:t>“American</a:t>
            </a:r>
            <a:r>
              <a:rPr lang="en" sz="2400" b="1" dirty="0"/>
              <a:t>” character</a:t>
            </a:r>
            <a:r>
              <a:rPr lang="en" sz="2400" dirty="0"/>
              <a:t>?  </a:t>
            </a:r>
          </a:p>
          <a:p>
            <a:pPr lvl="0" rtl="0">
              <a:buNone/>
            </a:pPr>
            <a:r>
              <a:rPr lang="en" sz="2400" b="1" dirty="0">
                <a:solidFill>
                  <a:srgbClr val="FF0000"/>
                </a:solidFill>
              </a:rPr>
              <a:t>INTRODUCTION TO EXAMPLE/EVIDENCE:</a:t>
            </a:r>
          </a:p>
          <a:p>
            <a:pPr lvl="0" rtl="0">
              <a:buNone/>
            </a:pPr>
            <a:r>
              <a:rPr lang="en-US" sz="2400" dirty="0" smtClean="0"/>
              <a:t>Which author from the unit most influenced this definition?</a:t>
            </a:r>
            <a:endParaRPr lang="en" sz="2400" dirty="0" smtClean="0"/>
          </a:p>
          <a:p>
            <a:pPr lvl="0" rtl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EVIDENCE</a:t>
            </a:r>
            <a:r>
              <a:rPr lang="en" sz="2400" dirty="0" smtClean="0"/>
              <a:t>: </a:t>
            </a:r>
            <a:r>
              <a:rPr lang="en-US" sz="2400" dirty="0" smtClean="0"/>
              <a:t>Provide</a:t>
            </a:r>
            <a:r>
              <a:rPr lang="en" sz="2400" dirty="0" smtClean="0"/>
              <a:t> </a:t>
            </a:r>
            <a:r>
              <a:rPr lang="en-US" sz="2400" dirty="0" smtClean="0"/>
              <a:t>examples of </a:t>
            </a:r>
            <a:r>
              <a:rPr lang="en-US" sz="2400" dirty="0" smtClean="0"/>
              <a:t>evidence of the author’s influence on contemporary American culture and identity.</a:t>
            </a:r>
            <a:endParaRPr lang="en" sz="2400" dirty="0"/>
          </a:p>
          <a:p>
            <a:pPr lvl="0" rtl="0">
              <a:buNone/>
            </a:pPr>
            <a:r>
              <a:rPr lang="en" sz="2400" b="1" dirty="0">
                <a:solidFill>
                  <a:srgbClr val="FF0000"/>
                </a:solidFill>
              </a:rPr>
              <a:t>ANALYSIS</a:t>
            </a:r>
            <a:r>
              <a:rPr lang="en" sz="2400" dirty="0"/>
              <a:t>: </a:t>
            </a:r>
            <a:r>
              <a:rPr lang="en-US" sz="2400" dirty="0" smtClean="0"/>
              <a:t>What do these examples show/ reveal/ illustrate?</a:t>
            </a:r>
          </a:p>
          <a:p>
            <a:pPr lvl="0" rtl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COMMENTARY</a:t>
            </a:r>
            <a:r>
              <a:rPr lang="en-US" sz="2400" dirty="0" smtClean="0"/>
              <a:t>: What ideas about human nature does the author argue in their text? What influence were their ideas trying to have on American society/ politics/ culture?</a:t>
            </a:r>
            <a:endParaRPr lang="en-US" sz="2400" dirty="0" smtClean="0"/>
          </a:p>
          <a:p>
            <a:pPr lvl="0" rtl="0">
              <a:buNone/>
            </a:pPr>
            <a:endParaRPr lang="en" sz="2400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</a:t>
            </a:r>
            <a:r>
              <a:rPr lang="en-US" b="1" dirty="0" smtClean="0"/>
              <a:t>purpose </a:t>
            </a:r>
            <a:r>
              <a:rPr lang="en-US" dirty="0" smtClean="0"/>
              <a:t>of Jonathan Edwards’ sermon, “Sinners in the Hands of an Angry God”</a:t>
            </a:r>
            <a:r>
              <a:rPr lang="en-US" dirty="0" smtClean="0"/>
              <a:t>? How does this author help you understand current American identity or society?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283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Find a quote that best wraps up his views on human nature?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</a:t>
            </a:r>
            <a:r>
              <a:rPr lang="en-US" b="1" dirty="0" smtClean="0"/>
              <a:t>purpose </a:t>
            </a:r>
            <a:r>
              <a:rPr lang="en-US" dirty="0" smtClean="0"/>
              <a:t>of </a:t>
            </a:r>
            <a:r>
              <a:rPr lang="en-US" dirty="0" err="1" smtClean="0"/>
              <a:t>Olaudah</a:t>
            </a:r>
            <a:r>
              <a:rPr lang="en-US" dirty="0" smtClean="0"/>
              <a:t> </a:t>
            </a:r>
            <a:r>
              <a:rPr lang="en-US" dirty="0" err="1" smtClean="0"/>
              <a:t>Equiano’s</a:t>
            </a:r>
            <a:r>
              <a:rPr lang="en-US" dirty="0" smtClean="0"/>
              <a:t> narrative, “The Interesting Life of </a:t>
            </a:r>
            <a:r>
              <a:rPr lang="en-US" dirty="0" err="1" smtClean="0"/>
              <a:t>Olaudah</a:t>
            </a:r>
            <a:r>
              <a:rPr lang="en-US" dirty="0" smtClean="0"/>
              <a:t> </a:t>
            </a:r>
            <a:r>
              <a:rPr lang="en-US" dirty="0" err="1" smtClean="0"/>
              <a:t>Equiano</a:t>
            </a:r>
            <a:r>
              <a:rPr lang="en-US" dirty="0" smtClean="0"/>
              <a:t>”</a:t>
            </a:r>
            <a:r>
              <a:rPr lang="en-US" dirty="0" smtClean="0"/>
              <a:t>? How does this author help you understand current American identity or society?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2628" y="4922741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Find a quote that best wraps up his views on human nature?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</a:t>
            </a:r>
            <a:r>
              <a:rPr lang="en-US" b="1" dirty="0" smtClean="0"/>
              <a:t>purpose </a:t>
            </a:r>
            <a:r>
              <a:rPr lang="en-US" dirty="0" smtClean="0"/>
              <a:t>of</a:t>
            </a:r>
            <a:r>
              <a:rPr lang="en-US" dirty="0" smtClean="0"/>
              <a:t> Patrick Henry’s “Speech to the </a:t>
            </a:r>
            <a:r>
              <a:rPr lang="en-US" dirty="0" smtClean="0"/>
              <a:t>Virginia Convention”? How does this author help you understand current American identity or society?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39305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Find a quote that best wraps up his views on human nature?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author’s views of </a:t>
            </a:r>
            <a:r>
              <a:rPr lang="en-US" b="1" dirty="0" smtClean="0"/>
              <a:t>society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role of </a:t>
            </a:r>
            <a:r>
              <a:rPr lang="en-US" b="1" dirty="0" smtClean="0"/>
              <a:t>government </a:t>
            </a:r>
            <a:r>
              <a:rPr lang="en-US" dirty="0" smtClean="0"/>
              <a:t>do you agree with most? Why?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4598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Find a quote that best wraps up views?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author’s views</a:t>
            </a:r>
            <a:r>
              <a:rPr lang="en-US" dirty="0" smtClean="0"/>
              <a:t> and opinions best </a:t>
            </a:r>
            <a:r>
              <a:rPr lang="en-US" dirty="0" smtClean="0"/>
              <a:t>define</a:t>
            </a:r>
            <a:r>
              <a:rPr lang="en-US" dirty="0" smtClean="0"/>
              <a:t> current the </a:t>
            </a:r>
            <a:r>
              <a:rPr lang="en-US" b="1" dirty="0" smtClean="0"/>
              <a:t>American values and </a:t>
            </a:r>
            <a:r>
              <a:rPr lang="en-US" b="1" dirty="0" smtClean="0"/>
              <a:t>identity</a:t>
            </a:r>
            <a:r>
              <a:rPr lang="en-US" dirty="0" smtClean="0"/>
              <a:t>? Why?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4598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Find a quote that best wraps up views.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Philosopher Props</a:t>
            </a:r>
          </a:p>
        </p:txBody>
      </p:sp>
      <p:sp>
        <p:nvSpPr>
          <p:cNvPr id="37891" name="Content Placeholder 7"/>
          <p:cNvSpPr>
            <a:spLocks noGrp="1"/>
          </p:cNvSpPr>
          <p:nvPr>
            <p:ph idx="1"/>
          </p:nvPr>
        </p:nvSpPr>
        <p:spPr>
          <a:xfrm>
            <a:off x="1089025" y="1381125"/>
            <a:ext cx="7272338" cy="474503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04" charset="-128"/>
                <a:cs typeface="ＭＳ Ｐゴシック" pitchFamily="-104" charset="-128"/>
              </a:rPr>
              <a:t>BASIC : The most insightful comment I found…</a:t>
            </a:r>
          </a:p>
          <a:p>
            <a:pPr eaLnBrk="1" hangingPunct="1"/>
            <a:r>
              <a:rPr lang="en-US" smtClean="0">
                <a:ea typeface="ＭＳ Ｐゴシック" pitchFamily="-104" charset="-128"/>
                <a:cs typeface="ＭＳ Ｐゴシック" pitchFamily="-104" charset="-128"/>
              </a:rPr>
              <a:t>SUFFICIENT: I agreed with the comment that _____________ because _______________________.</a:t>
            </a:r>
          </a:p>
          <a:p>
            <a:pPr eaLnBrk="1" hangingPunct="1"/>
            <a:r>
              <a:rPr lang="en-US" smtClean="0">
                <a:ea typeface="ＭＳ Ｐゴシック" pitchFamily="-104" charset="-128"/>
                <a:cs typeface="ＭＳ Ｐゴシック" pitchFamily="-104" charset="-128"/>
              </a:rPr>
              <a:t>SOPHISTICATED: The statement that _____________ inspired me to _______________________________.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III?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Rewrite the background paragraph for the author that you will be writing your </a:t>
            </a:r>
            <a:r>
              <a:rPr lang="en-US" smtClean="0"/>
              <a:t>midterm about.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089025" y="117475"/>
            <a:ext cx="7272338" cy="101441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Graffiti Wall Part 1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06375" y="906463"/>
            <a:ext cx="8782050" cy="5440362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Read throug</a:t>
            </a:r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h the questions posted.  </a:t>
            </a:r>
          </a:p>
          <a:p>
            <a:pPr eaLnBrk="1" hangingPunct="1"/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Based on your expertise and level of knowledge </a:t>
            </a:r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c</a:t>
            </a:r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hoose </a:t>
            </a:r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three of </a:t>
            </a:r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the posted questions </a:t>
            </a:r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to respond to.</a:t>
            </a:r>
            <a:endParaRPr lang="en-US" dirty="0" smtClean="0">
              <a:ea typeface="ＭＳ Ｐゴシック" pitchFamily="-104" charset="-128"/>
              <a:cs typeface="ＭＳ Ｐゴシック" pitchFamily="-104" charset="-128"/>
            </a:endParaRPr>
          </a:p>
          <a:p>
            <a:pPr eaLnBrk="1" hangingPunct="1"/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Write </a:t>
            </a:r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your response to the question on the post-it note. Stick your response on the appropriate wall.</a:t>
            </a:r>
          </a:p>
          <a:p>
            <a:pPr eaLnBrk="1" hangingPunct="1"/>
            <a:r>
              <a:rPr lang="en-US" dirty="0" smtClean="0">
                <a:ea typeface="ＭＳ Ｐゴシック" pitchFamily="-104" charset="-128"/>
                <a:cs typeface="ＭＳ Ｐゴシック" pitchFamily="-104" charset="-128"/>
              </a:rPr>
              <a:t>Have a seat.</a:t>
            </a:r>
          </a:p>
          <a:p>
            <a:pPr eaLnBrk="1" hangingPunct="1"/>
            <a:endParaRPr lang="en-US" dirty="0" smtClean="0">
              <a:ea typeface="ＭＳ Ｐゴシック" pitchFamily="-104" charset="-128"/>
              <a:cs typeface="ＭＳ Ｐゴシック" pitchFamily="-104" charset="-128"/>
            </a:endParaRPr>
          </a:p>
          <a:p>
            <a:pPr eaLnBrk="1" hangingPunct="1"/>
            <a:endParaRPr lang="en-US" dirty="0" smtClean="0"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/>
          </p:cNvSpPr>
          <p:nvPr/>
        </p:nvSpPr>
        <p:spPr bwMode="auto">
          <a:xfrm>
            <a:off x="1116013" y="449263"/>
            <a:ext cx="727233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>
              <a:lnSpc>
                <a:spcPts val="5200"/>
              </a:lnSpc>
            </a:pPr>
            <a:r>
              <a:rPr lang="en-US" sz="4800" b="1">
                <a:solidFill>
                  <a:srgbClr val="404040"/>
                </a:solidFill>
                <a:latin typeface="Candara" pitchFamily="-104" charset="0"/>
              </a:rPr>
              <a:t>Graffiti Wall Part 2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754063" y="1828800"/>
            <a:ext cx="8094662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Choose three questions you feel that you have trouble answering or understanding. Write them in your notebook.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Go to those stations and find your peers’ insights on those questions.  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Write down the answers and return to your desk. 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190625" y="758825"/>
            <a:ext cx="6862763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n-US" dirty="0"/>
          </a:p>
          <a:p>
            <a:pPr marL="457200" indent="-457200">
              <a:spcBef>
                <a:spcPct val="50000"/>
              </a:spcBef>
            </a:pPr>
            <a:r>
              <a:rPr lang="en-US" dirty="0"/>
              <a:t>THREE QUESTIONS I DO NOT FEEL CONFIDENT ANSWERING ARE: </a:t>
            </a:r>
          </a:p>
          <a:p>
            <a:pPr marL="457200" indent="-457200">
              <a:spcBef>
                <a:spcPct val="50000"/>
              </a:spcBef>
            </a:pPr>
            <a:endParaRPr lang="en-US" dirty="0"/>
          </a:p>
          <a:p>
            <a:pPr marL="457200" indent="-457200">
              <a:spcBef>
                <a:spcPct val="50000"/>
              </a:spcBef>
              <a:buFont typeface="Arial" pitchFamily="-104" charset="0"/>
              <a:buAutoNum type="arabicPeriod"/>
            </a:pPr>
            <a:r>
              <a:rPr lang="en-US" dirty="0"/>
              <a:t>Question</a:t>
            </a:r>
          </a:p>
          <a:p>
            <a:pPr marL="457200" indent="-457200">
              <a:spcBef>
                <a:spcPct val="50000"/>
              </a:spcBef>
              <a:buFont typeface="Arial" pitchFamily="-104" charset="0"/>
              <a:buNone/>
            </a:pPr>
            <a:r>
              <a:rPr lang="en-US" dirty="0"/>
              <a:t>Best Answers: </a:t>
            </a:r>
          </a:p>
          <a:p>
            <a:pPr marL="457200" indent="-457200">
              <a:spcBef>
                <a:spcPct val="50000"/>
              </a:spcBef>
              <a:buFont typeface="Arial" pitchFamily="-104" charset="0"/>
              <a:buNone/>
            </a:pPr>
            <a:r>
              <a:rPr lang="en-US" dirty="0"/>
              <a:t>2. Question</a:t>
            </a:r>
          </a:p>
          <a:p>
            <a:pPr marL="457200" indent="-457200">
              <a:spcBef>
                <a:spcPct val="50000"/>
              </a:spcBef>
              <a:buFont typeface="Arial" pitchFamily="-104" charset="0"/>
              <a:buNone/>
            </a:pPr>
            <a:r>
              <a:rPr lang="en-US" dirty="0"/>
              <a:t>Best Answers: </a:t>
            </a:r>
          </a:p>
          <a:p>
            <a:pPr marL="457200" indent="-457200">
              <a:spcBef>
                <a:spcPct val="50000"/>
              </a:spcBef>
              <a:buFont typeface="Arial" pitchFamily="-104" charset="0"/>
              <a:buNone/>
            </a:pPr>
            <a:r>
              <a:rPr lang="en-US" dirty="0"/>
              <a:t>3. Question</a:t>
            </a:r>
          </a:p>
          <a:p>
            <a:pPr marL="457200" indent="-457200">
              <a:spcBef>
                <a:spcPct val="50000"/>
              </a:spcBef>
              <a:buFont typeface="Arial" pitchFamily="-104" charset="0"/>
              <a:buNone/>
            </a:pPr>
            <a:r>
              <a:rPr lang="en-US" dirty="0"/>
              <a:t>Best Answers: </a:t>
            </a:r>
          </a:p>
          <a:p>
            <a:pPr marL="457200" indent="-457200">
              <a:spcBef>
                <a:spcPct val="50000"/>
              </a:spcBef>
              <a:buFont typeface="Arial" pitchFamily="-104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/>
              <a:t>human nature</a:t>
            </a:r>
            <a:r>
              <a:rPr lang="en-US" dirty="0" smtClean="0"/>
              <a:t>? What is the </a:t>
            </a:r>
            <a:r>
              <a:rPr lang="en-US" b="1" dirty="0" smtClean="0"/>
              <a:t>state of nature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author best communicated </a:t>
            </a:r>
            <a:r>
              <a:rPr lang="en-US" b="1" dirty="0" smtClean="0"/>
              <a:t>your view </a:t>
            </a:r>
            <a:r>
              <a:rPr lang="en-US" dirty="0" smtClean="0"/>
              <a:t>of human nature? Explain.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b="1" dirty="0" smtClean="0"/>
              <a:t>imagery</a:t>
            </a:r>
            <a:r>
              <a:rPr lang="en-US" dirty="0" smtClean="0"/>
              <a:t>?  Which author made the best use of </a:t>
            </a:r>
            <a:r>
              <a:rPr lang="en-US" b="1" dirty="0" smtClean="0"/>
              <a:t>imagery </a:t>
            </a:r>
            <a:r>
              <a:rPr lang="en-US" dirty="0" smtClean="0"/>
              <a:t>to communicate their</a:t>
            </a:r>
            <a:r>
              <a:rPr lang="en-US" dirty="0" smtClean="0"/>
              <a:t> arguments and views?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9726"/>
            <a:ext cx="6400800" cy="1752600"/>
          </a:xfrm>
        </p:spPr>
        <p:txBody>
          <a:bodyPr/>
          <a:lstStyle/>
          <a:p>
            <a:r>
              <a:rPr lang="en-US" dirty="0" smtClean="0"/>
              <a:t>Give</a:t>
            </a:r>
            <a:r>
              <a:rPr lang="en-US" dirty="0" smtClean="0"/>
              <a:t> specific QUOTES as examples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b="1" dirty="0" smtClean="0"/>
              <a:t>figurative language</a:t>
            </a:r>
            <a:r>
              <a:rPr lang="en-US" dirty="0" smtClean="0"/>
              <a:t>?  Which author made the best use of figurative language to communicate their</a:t>
            </a:r>
            <a:r>
              <a:rPr lang="en-US" dirty="0" smtClean="0"/>
              <a:t> arguments and views?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9726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Give examples!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b="1" dirty="0" smtClean="0"/>
              <a:t>parallel structure</a:t>
            </a:r>
            <a:r>
              <a:rPr lang="en-US" dirty="0" smtClean="0"/>
              <a:t>?  Which author made the best use of</a:t>
            </a:r>
            <a:r>
              <a:rPr lang="en-US" dirty="0" smtClean="0"/>
              <a:t> </a:t>
            </a:r>
            <a:r>
              <a:rPr lang="en-US" b="1" dirty="0" smtClean="0"/>
              <a:t>parallel structure</a:t>
            </a:r>
            <a:r>
              <a:rPr lang="en-US" dirty="0" smtClean="0"/>
              <a:t> </a:t>
            </a:r>
            <a:r>
              <a:rPr lang="en-US" dirty="0" smtClean="0"/>
              <a:t>to communicate their views of human nature?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9726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Give examples!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583</Words>
  <Application>Microsoft Macintosh PowerPoint</Application>
  <PresentationFormat>On-screen Show (4:3)</PresentationFormat>
  <Paragraphs>51</Paragraphs>
  <Slides>16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Perspectives: What defines the nature of the “American”? </vt:lpstr>
      <vt:lpstr>Graffiti Wall Part 1</vt:lpstr>
      <vt:lpstr>Slide 3</vt:lpstr>
      <vt:lpstr>Slide 4</vt:lpstr>
      <vt:lpstr>What is human nature? What is the state of nature?</vt:lpstr>
      <vt:lpstr>What author best communicated your view of human nature? Explain.</vt:lpstr>
      <vt:lpstr>What is imagery?  Which author made the best use of imagery to communicate their arguments and views?</vt:lpstr>
      <vt:lpstr>What is figurative language?  Which author made the best use of figurative language to communicate their arguments and views?</vt:lpstr>
      <vt:lpstr>What is parallel structure?  Which author made the best use of parallel structure to communicate their views of human nature?</vt:lpstr>
      <vt:lpstr>What is the purpose of Jonathan Edwards’ sermon, “Sinners in the Hands of an Angry God”? How does this author help you understand current American identity or society?</vt:lpstr>
      <vt:lpstr>What is the purpose of Olaudah Equiano’s narrative, “The Interesting Life of Olaudah Equiano”? How does this author help you understand current American identity or society?</vt:lpstr>
      <vt:lpstr>What is the purpose of Patrick Henry’s “Speech to the Virginia Convention”? How does this author help you understand current American identity or society?</vt:lpstr>
      <vt:lpstr>Which author’s views of society and role of government do you agree with most? Why?</vt:lpstr>
      <vt:lpstr>Which author’s views and opinions best define current the American values and identity? Why?</vt:lpstr>
      <vt:lpstr>Philosopher Props</vt:lpstr>
      <vt:lpstr>Part III? Reflection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human nature? What is the state of nature?</dc:title>
  <dc:creator>gghs</dc:creator>
  <cp:lastModifiedBy>gghs</cp:lastModifiedBy>
  <cp:revision>5</cp:revision>
  <cp:lastPrinted>2015-10-22T14:46:42Z</cp:lastPrinted>
  <dcterms:created xsi:type="dcterms:W3CDTF">2015-10-21T23:09:13Z</dcterms:created>
  <dcterms:modified xsi:type="dcterms:W3CDTF">2015-10-23T14:17:49Z</dcterms:modified>
</cp:coreProperties>
</file>