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9" r:id="rId3"/>
    <p:sldId id="262" r:id="rId4"/>
    <p:sldId id="260" r:id="rId5"/>
    <p:sldId id="261" r:id="rId6"/>
    <p:sldId id="263" r:id="rId7"/>
    <p:sldId id="271" r:id="rId8"/>
    <p:sldId id="264" r:id="rId9"/>
    <p:sldId id="270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0CB76-C796-114F-8F8A-45B402B98EF2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7F9EB-4850-B04D-8D4F-91790888C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A9292-97AE-3046-BE4C-AC6F49B4C40B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1B2E-F6EC-E44A-B429-FCE5EC2DF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Calibri" pitchFamily="-104" charset="0"/>
                <a:ea typeface="ＭＳ Ｐゴシック" pitchFamily="-104" charset="-128"/>
                <a:cs typeface="ＭＳ Ｐゴシック" pitchFamily="-104" charset="-128"/>
              </a:rPr>
              <a:t>Have students use circle map to write a paragraph on Jonathan Edwards.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32545-6F0F-9A44-A30D-2E6CE0FD9596}" type="slidenum">
              <a:rPr lang="en-US">
                <a:latin typeface="Arial" pitchFamily="-104" charset="0"/>
                <a:ea typeface="ＭＳ Ｐゴシック" pitchFamily="-104" charset="-128"/>
                <a:cs typeface="ＭＳ Ｐゴシック" pitchFamily="-104" charset="-128"/>
              </a:rPr>
              <a:pPr/>
              <a:t>3</a:t>
            </a:fld>
            <a:endParaRPr lang="en-US">
              <a:latin typeface="Arial" pitchFamily="-104" charset="0"/>
              <a:ea typeface="ＭＳ Ｐゴシック" pitchFamily="-104" charset="-128"/>
              <a:cs typeface="ＭＳ Ｐゴシック" pitchFamily="-10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46F22-5573-5647-9209-23FB3AADFF1D}" type="datetimeFigureOut">
              <a:rPr lang="en-US" smtClean="0"/>
              <a:pPr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32175-13F9-F345-968C-EAE8B6A55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b="1" dirty="0" smtClean="0">
                <a:latin typeface="Helvetica Neue"/>
                <a:cs typeface="Helvetica Neue"/>
              </a:rPr>
              <a:t>ARTIST NAME &amp; COVER VISUAL</a:t>
            </a:r>
            <a:endParaRPr lang="en-US" b="1" dirty="0">
              <a:latin typeface="Helvetica Neue"/>
              <a:cs typeface="Helvetica Neue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Helvetica Neue"/>
                <a:cs typeface="Helvetica Neue"/>
              </a:rPr>
              <a:t>What ideas does the artist/ thinker/ musician communicate for the student of American culture?</a:t>
            </a:r>
            <a:endParaRPr lang="en-US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Page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Last Name, First Name, “Title of song/ story/ article.” </a:t>
            </a:r>
            <a:r>
              <a:rPr lang="en-US" i="1" dirty="0" smtClean="0"/>
              <a:t>Title of Book or website where it was found</a:t>
            </a:r>
            <a:r>
              <a:rPr lang="en-US" dirty="0" smtClean="0"/>
              <a:t>. web. Date of Access. &lt;</a:t>
            </a:r>
            <a:r>
              <a:rPr lang="en-US" dirty="0" err="1" smtClean="0"/>
              <a:t>www.website.com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elvetica Neue"/>
                <a:cs typeface="Helvetica Neue"/>
              </a:rPr>
              <a:t>Artist </a:t>
            </a:r>
            <a:r>
              <a:rPr lang="en-US" dirty="0" smtClean="0">
                <a:latin typeface="Helvetica Neue"/>
                <a:cs typeface="Helvetica Neue"/>
              </a:rPr>
              <a:t>Biography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Include Web </a:t>
            </a:r>
            <a:r>
              <a:rPr lang="en-US" dirty="0" smtClean="0">
                <a:solidFill>
                  <a:srgbClr val="FF0000"/>
                </a:solidFill>
              </a:rPr>
              <a:t>Credit &lt;</a:t>
            </a:r>
            <a:r>
              <a:rPr lang="en-US" dirty="0" err="1" smtClean="0">
                <a:solidFill>
                  <a:srgbClr val="FF0000"/>
                </a:solidFill>
              </a:rPr>
              <a:t>www.website.com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Background Paragraph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Include Web Credit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500" dirty="0" smtClean="0">
                <a:latin typeface="Helvetica Neue"/>
                <a:ea typeface="ＭＳ Ｐゴシック" pitchFamily="-104" charset="-128"/>
                <a:cs typeface="Helvetica Neue"/>
              </a:rPr>
              <a:t>TOOL: Use </a:t>
            </a:r>
            <a:r>
              <a:rPr lang="en-US" sz="2500" b="1" dirty="0" smtClean="0">
                <a:latin typeface="Helvetica Neue"/>
                <a:ea typeface="ＭＳ Ｐゴシック" pitchFamily="-104" charset="-128"/>
                <a:cs typeface="Helvetica Neue"/>
              </a:rPr>
              <a:t>circle map</a:t>
            </a:r>
            <a:r>
              <a:rPr lang="en-US" sz="2500" dirty="0" smtClean="0">
                <a:latin typeface="Helvetica Neue"/>
                <a:ea typeface="ＭＳ Ｐゴシック" pitchFamily="-104" charset="-128"/>
                <a:cs typeface="Helvetica Neue"/>
              </a:rPr>
              <a:t> info to write background paragraph.  </a:t>
            </a:r>
          </a:p>
        </p:txBody>
      </p:sp>
      <p:sp>
        <p:nvSpPr>
          <p:cNvPr id="4" name="Oval 3"/>
          <p:cNvSpPr/>
          <p:nvPr/>
        </p:nvSpPr>
        <p:spPr>
          <a:xfrm>
            <a:off x="432514" y="1801813"/>
            <a:ext cx="5063735" cy="4712926"/>
          </a:xfrm>
          <a:prstGeom prst="ellipse">
            <a:avLst/>
          </a:prstGeom>
          <a:noFill/>
          <a:ln w="825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177242" y="3745674"/>
            <a:ext cx="1575200" cy="1245222"/>
          </a:xfrm>
          <a:prstGeom prst="ellipse">
            <a:avLst/>
          </a:prstGeom>
          <a:noFill/>
          <a:ln w="349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2177242" y="4050229"/>
            <a:ext cx="1395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/>
              <a:t>Artist</a:t>
            </a:r>
            <a:endParaRPr lang="en-US" dirty="0"/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858838" y="2860675"/>
            <a:ext cx="40925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300" dirty="0">
                <a:solidFill>
                  <a:srgbClr val="FF0000"/>
                </a:solidFill>
              </a:rPr>
              <a:t>As you</a:t>
            </a:r>
            <a:r>
              <a:rPr lang="en-US" sz="1300" dirty="0" smtClean="0">
                <a:solidFill>
                  <a:srgbClr val="FF0000"/>
                </a:solidFill>
              </a:rPr>
              <a:t> research, </a:t>
            </a:r>
            <a:r>
              <a:rPr lang="en-US" sz="1300" dirty="0">
                <a:solidFill>
                  <a:srgbClr val="FF0000"/>
                </a:solidFill>
              </a:rPr>
              <a:t>fill in circle map with important information about author’s background.</a:t>
            </a:r>
          </a:p>
        </p:txBody>
      </p: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5603875" y="1995488"/>
            <a:ext cx="3303588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/>
              <a:t>Use the following paragraph frame: </a:t>
            </a:r>
          </a:p>
          <a:p>
            <a:endParaRPr lang="en-US" dirty="0"/>
          </a:p>
          <a:p>
            <a:r>
              <a:rPr lang="en-US" sz="1700" dirty="0"/>
              <a:t>_______can be described as ______. </a:t>
            </a:r>
            <a:r>
              <a:rPr lang="en-US" sz="1700" dirty="0" smtClean="0"/>
              <a:t> S/He </a:t>
            </a:r>
            <a:r>
              <a:rPr lang="en-US" sz="1700" dirty="0"/>
              <a:t>was born</a:t>
            </a:r>
          </a:p>
          <a:p>
            <a:r>
              <a:rPr lang="en-US" sz="1700" dirty="0"/>
              <a:t>________ and spent most of his life________.  While ________, he became interested in ________.</a:t>
            </a:r>
          </a:p>
          <a:p>
            <a:r>
              <a:rPr lang="en-US" sz="1700" dirty="0"/>
              <a:t>Additionally, ________________. </a:t>
            </a:r>
            <a:r>
              <a:rPr lang="en-US" sz="1700" dirty="0" smtClean="0"/>
              <a:t> Her/ His </a:t>
            </a:r>
            <a:r>
              <a:rPr lang="en-US" sz="1700" dirty="0"/>
              <a:t>writing attempts to ______________ by 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elvetica Neue"/>
                <a:cs typeface="Helvetica Neue"/>
              </a:rPr>
              <a:t>Example of Works </a:t>
            </a:r>
            <a:endParaRPr lang="en-US" b="1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Include</a:t>
            </a:r>
            <a:r>
              <a:rPr lang="en-US" dirty="0" smtClean="0"/>
              <a:t> representative works as they apply to the artist.  These can include:</a:t>
            </a:r>
            <a:endParaRPr lang="en-US" dirty="0" smtClean="0"/>
          </a:p>
          <a:p>
            <a:r>
              <a:rPr lang="en-US" dirty="0" smtClean="0"/>
              <a:t>VIDEO </a:t>
            </a:r>
          </a:p>
          <a:p>
            <a:r>
              <a:rPr lang="en-US" dirty="0" smtClean="0"/>
              <a:t>VISUAL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Web Credit is </a:t>
            </a:r>
            <a:r>
              <a:rPr lang="en-US" b="1" dirty="0" smtClean="0"/>
              <a:t>required for all entries.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TITLE of TEXT</a:t>
            </a:r>
          </a:p>
          <a:p>
            <a:r>
              <a:rPr lang="en-US" dirty="0" smtClean="0"/>
              <a:t>Include bibliographical information.</a:t>
            </a:r>
          </a:p>
          <a:p>
            <a:pPr>
              <a:buNone/>
            </a:pPr>
            <a:r>
              <a:rPr lang="en-US" sz="1800" dirty="0" smtClean="0"/>
              <a:t>Last Name, First Name, “Title of song/ story/ article.” </a:t>
            </a:r>
            <a:r>
              <a:rPr lang="en-US" sz="1800" i="1" dirty="0" smtClean="0"/>
              <a:t>Title of Book or website where it was found</a:t>
            </a:r>
            <a:r>
              <a:rPr lang="en-US" sz="1800" dirty="0" smtClean="0"/>
              <a:t>. web. Date of Access. &lt;</a:t>
            </a:r>
            <a:r>
              <a:rPr lang="en-US" sz="1800" dirty="0" err="1" smtClean="0"/>
              <a:t>www.website.com</a:t>
            </a:r>
            <a:r>
              <a:rPr lang="en-US" sz="1800" dirty="0" smtClean="0"/>
              <a:t>&gt;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PARAGRAPH: Use Summary Template in the next slide </a:t>
            </a:r>
            <a:r>
              <a:rPr lang="en-US" dirty="0" smtClean="0"/>
              <a:t>as support.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39881"/>
            <a:ext cx="3656482" cy="4986072"/>
          </a:xfrm>
        </p:spPr>
        <p:txBody>
          <a:bodyPr>
            <a:normAutofit/>
          </a:bodyPr>
          <a:lstStyle/>
          <a:p>
            <a:r>
              <a:rPr lang="en-US" b="1" dirty="0" smtClean="0"/>
              <a:t>Summary Template </a:t>
            </a:r>
            <a:r>
              <a:rPr lang="en-US" dirty="0" smtClean="0"/>
              <a:t>to identify main idea and key details.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683" y="228608"/>
            <a:ext cx="4596592" cy="6313500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 spd="med">
            <mp:cube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 spd="med">
            <p:cover/>
          </p:transition>
        </mc:Fallback>
      </mc:AlternateContent>
    </mc:Choice>
    <mc:Fallback>
      <mc:AlternateContent>
        <mc:Choice Requires="mp">
          <p:transition spd="med">
            <p:cover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 spd="med">
            <p:cover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TITLE of TEXT</a:t>
            </a:r>
          </a:p>
          <a:p>
            <a:r>
              <a:rPr lang="en-US" dirty="0" smtClean="0"/>
              <a:t>Include bibliographical information.</a:t>
            </a:r>
          </a:p>
          <a:p>
            <a:pPr>
              <a:buNone/>
            </a:pPr>
            <a:r>
              <a:rPr lang="en-US" sz="1800" dirty="0" smtClean="0"/>
              <a:t>Last Name, First Name, “Title of song/ story/ article.” </a:t>
            </a:r>
            <a:r>
              <a:rPr lang="en-US" sz="1800" i="1" dirty="0" smtClean="0"/>
              <a:t>Title of Book or website where it was found</a:t>
            </a:r>
            <a:r>
              <a:rPr lang="en-US" sz="1800" dirty="0" smtClean="0"/>
              <a:t>. web. Date of Access. &lt;</a:t>
            </a:r>
            <a:r>
              <a:rPr lang="en-US" sz="1800" dirty="0" err="1" smtClean="0"/>
              <a:t>www.website.com</a:t>
            </a:r>
            <a:r>
              <a:rPr lang="en-US" sz="1800" dirty="0" smtClean="0"/>
              <a:t>&gt;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r>
              <a:rPr lang="en-US" dirty="0" smtClean="0"/>
              <a:t>PARAGRAPH: Use SOAPS Template in the next slide </a:t>
            </a:r>
            <a:r>
              <a:rPr lang="en-US" dirty="0" smtClean="0"/>
              <a:t>as support.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19" y="541992"/>
            <a:ext cx="3008313" cy="4500033"/>
          </a:xfrm>
        </p:spPr>
        <p:txBody>
          <a:bodyPr>
            <a:noAutofit/>
          </a:bodyPr>
          <a:lstStyle/>
          <a:p>
            <a:r>
              <a:rPr lang="en-US" sz="4100" b="1" dirty="0" smtClean="0"/>
              <a:t>SOAPS Template </a:t>
            </a:r>
            <a:r>
              <a:rPr lang="en-US" sz="4100" dirty="0" smtClean="0"/>
              <a:t>to examine author’s purpose and context.</a:t>
            </a:r>
            <a:endParaRPr lang="en-US" sz="41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705" y="94838"/>
            <a:ext cx="5136998" cy="6596481"/>
          </a:xfrm>
          <a:prstGeom prst="rect">
            <a:avLst/>
          </a:prstGeom>
        </p:spPr>
      </p:pic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 spd="med">
            <mp:cube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 spd="med">
            <p:cover/>
          </p:transition>
        </mc:Fallback>
      </mc:AlternateContent>
    </mc:Choice>
    <mc:Fallback>
      <mc:AlternateContent>
        <mc:Choice Requires="mp">
          <p:transition spd="med">
            <p:cover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p="http://schemas.microsoft.com/office/mac/powerpoint/2008/main">
          <p:transition spd="med">
            <p:cover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b="1" dirty="0" smtClean="0">
                <a:latin typeface="Helvetica Neue"/>
                <a:cs typeface="Helvetica Neue"/>
              </a:rPr>
              <a:t>Harlem Renaissance Reflection</a:t>
            </a:r>
            <a:endParaRPr lang="en-US" b="1" dirty="0">
              <a:latin typeface="Helvetica Neue"/>
              <a:cs typeface="Helvetica Neue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Helvetica Neue"/>
                <a:cs typeface="Helvetica Neue"/>
              </a:rPr>
              <a:t>Answer the following questions:</a:t>
            </a:r>
          </a:p>
          <a:p>
            <a:r>
              <a:rPr lang="en-US" dirty="0" smtClean="0">
                <a:solidFill>
                  <a:schemeClr val="tx1"/>
                </a:solidFill>
                <a:latin typeface="Helvetica Neue"/>
                <a:cs typeface="Helvetica Neue"/>
              </a:rPr>
              <a:t>What was the </a:t>
            </a:r>
            <a:r>
              <a:rPr lang="en-US" b="1" dirty="0" smtClean="0">
                <a:solidFill>
                  <a:schemeClr val="tx1"/>
                </a:solidFill>
                <a:latin typeface="Helvetica Neue"/>
                <a:cs typeface="Helvetica Neue"/>
              </a:rPr>
              <a:t>Harlem Renaissance</a:t>
            </a:r>
            <a:r>
              <a:rPr lang="en-US" dirty="0" smtClean="0">
                <a:solidFill>
                  <a:schemeClr val="tx1"/>
                </a:solidFill>
                <a:latin typeface="Helvetica Neue"/>
                <a:cs typeface="Helvetica Neue"/>
              </a:rPr>
              <a:t>? </a:t>
            </a:r>
            <a:r>
              <a:rPr lang="en-US" dirty="0" smtClean="0">
                <a:solidFill>
                  <a:schemeClr val="tx1"/>
                </a:solidFill>
                <a:latin typeface="Helvetica Neue"/>
                <a:cs typeface="Helvetica Neue"/>
              </a:rPr>
              <a:t>What ideas did this movement contribute to American culture?</a:t>
            </a:r>
            <a:endParaRPr lang="en-US" dirty="0">
              <a:solidFill>
                <a:schemeClr val="tx1"/>
              </a:solidFill>
              <a:latin typeface="Helvetica Neue"/>
              <a:cs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3649</TotalTime>
  <Words>350</Words>
  <Application>Microsoft Macintosh PowerPoint</Application>
  <PresentationFormat>On-screen Show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ARTIST NAME &amp; COVER VISUAL</vt:lpstr>
      <vt:lpstr>Artist Biography</vt:lpstr>
      <vt:lpstr>TOOL: Use circle map info to write background paragraph.  </vt:lpstr>
      <vt:lpstr>Example of Works </vt:lpstr>
      <vt:lpstr>SUMMARY of WORK</vt:lpstr>
      <vt:lpstr>Summary Template to identify main idea and key details.  </vt:lpstr>
      <vt:lpstr>Context of WORK</vt:lpstr>
      <vt:lpstr>SOAPS Template to examine author’s purpose and context.</vt:lpstr>
      <vt:lpstr>Harlem Renaissance Reflection</vt:lpstr>
      <vt:lpstr>Works Cited Page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Project: Objective</dc:title>
  <dc:creator>adriana alba</dc:creator>
  <cp:lastModifiedBy>gghs</cp:lastModifiedBy>
  <cp:revision>13</cp:revision>
  <cp:lastPrinted>2016-05-10T14:33:02Z</cp:lastPrinted>
  <dcterms:created xsi:type="dcterms:W3CDTF">2016-05-10T14:27:01Z</dcterms:created>
  <dcterms:modified xsi:type="dcterms:W3CDTF">2016-05-10T14:53:12Z</dcterms:modified>
</cp:coreProperties>
</file>