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5" r:id="rId2"/>
    <p:sldId id="265" r:id="rId3"/>
    <p:sldId id="276" r:id="rId4"/>
    <p:sldId id="261" r:id="rId5"/>
    <p:sldId id="280" r:id="rId6"/>
    <p:sldId id="281" r:id="rId7"/>
    <p:sldId id="282" r:id="rId8"/>
    <p:sldId id="283" r:id="rId9"/>
    <p:sldId id="270" r:id="rId10"/>
    <p:sldId id="263" r:id="rId11"/>
    <p:sldId id="266" r:id="rId12"/>
    <p:sldId id="264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BE6FE-CA67-3D43-9DA0-998F6FDA4579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7B86E-DEDE-0047-81A6-D8D46152B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8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Calibri" charset="0"/>
                <a:ea typeface="ＭＳ Ｐゴシック" charset="-128"/>
                <a:cs typeface="ＭＳ Ｐゴシック" charset="-128"/>
              </a:rPr>
              <a:t>Have students use circle map to write a paragraph on Jonathan Edwards.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D95C00-C8D6-DD45-AF64-24029982C4F4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60F74-8EBD-AC44-ADC9-43AA919248A1}" type="datetimeFigureOut">
              <a:rPr lang="en-US" smtClean="0"/>
              <a:pPr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55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89025" y="274638"/>
            <a:ext cx="7272338" cy="9588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As you read… 2</a:t>
            </a:r>
            <a:r>
              <a:rPr lang="en-US" baseline="30000" dirty="0" smtClean="0">
                <a:ea typeface="ＭＳ Ｐゴシック" charset="-128"/>
                <a:cs typeface="ＭＳ Ｐゴシック" charset="-128"/>
              </a:rPr>
              <a:t>nd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67" y="1233488"/>
            <a:ext cx="8084822" cy="4892675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Underline phrases which help you answer the following: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What is the author’s 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purpose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in writing this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story?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In other words, what is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she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trying to accomplish?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What is 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THEME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is communicated?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How does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she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use 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CHARACTERIZATION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to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accomplish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purpose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and communicate his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theme?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3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read: </a:t>
            </a:r>
            <a:r>
              <a:rPr lang="en-US" sz="4200" dirty="0" smtClean="0">
                <a:solidFill>
                  <a:srgbClr val="FF0000"/>
                </a:solidFill>
              </a:rPr>
              <a:t>MARGINALIA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29" y="1613646"/>
            <a:ext cx="8242572" cy="4512517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3200" dirty="0" smtClean="0"/>
              <a:t>Explain your annotations along the margins:</a:t>
            </a:r>
          </a:p>
          <a:p>
            <a:pPr lvl="1">
              <a:buNone/>
            </a:pPr>
            <a:r>
              <a:rPr lang="en-US" sz="3200" dirty="0" smtClean="0"/>
              <a:t>	*  Identify and Summarize Main Ideas: </a:t>
            </a:r>
            <a:r>
              <a:rPr lang="en-US" sz="3200" dirty="0" smtClean="0">
                <a:solidFill>
                  <a:srgbClr val="FF0000"/>
                </a:solidFill>
              </a:rPr>
              <a:t>i.e. </a:t>
            </a:r>
            <a:r>
              <a:rPr lang="en-US" sz="3200" i="1" dirty="0" smtClean="0">
                <a:solidFill>
                  <a:srgbClr val="FF0000"/>
                </a:solidFill>
              </a:rPr>
              <a:t>This explains that___.  </a:t>
            </a:r>
          </a:p>
          <a:p>
            <a:pPr lvl="1">
              <a:buNone/>
            </a:pPr>
            <a:r>
              <a:rPr lang="en-US" sz="3200" dirty="0" smtClean="0">
                <a:latin typeface="Zapf Dingbats"/>
                <a:ea typeface="Zapf Dingbats"/>
                <a:cs typeface="Zapf Dingbats"/>
              </a:rPr>
              <a:t>	✔  </a:t>
            </a:r>
            <a:r>
              <a:rPr lang="en-US" sz="3200" dirty="0" smtClean="0">
                <a:latin typeface="+mj-lt"/>
                <a:ea typeface="Zapf Dingbats"/>
                <a:cs typeface="Zapf Dingbats"/>
              </a:rPr>
              <a:t>Evidence used to support argument: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  <a:latin typeface="+mj-lt"/>
                <a:ea typeface="Zapf Dingbats"/>
                <a:cs typeface="Zapf Dingbats"/>
              </a:rPr>
              <a:t> i.e. </a:t>
            </a:r>
            <a:r>
              <a:rPr lang="en-US" sz="3200" i="1" dirty="0" smtClean="0">
                <a:solidFill>
                  <a:srgbClr val="FF0000"/>
                </a:solidFill>
                <a:ea typeface="Zapf Dingbats"/>
                <a:cs typeface="Zapf Dingbats"/>
              </a:rPr>
              <a:t>This demonstrates/ illustrates/conveys.</a:t>
            </a:r>
          </a:p>
          <a:p>
            <a:pPr lvl="1">
              <a:buNone/>
            </a:pPr>
            <a:r>
              <a:rPr lang="en-US" sz="3200" dirty="0" smtClean="0">
                <a:ea typeface="Zapf Dingbats"/>
                <a:cs typeface="Zapf Dingbats"/>
              </a:rPr>
              <a:t>	?	 Clarify questions and confusion: </a:t>
            </a:r>
          </a:p>
          <a:p>
            <a:pPr lvl="1">
              <a:buNone/>
            </a:pPr>
            <a:r>
              <a:rPr lang="en-US" sz="3200" i="1" dirty="0" smtClean="0">
                <a:solidFill>
                  <a:srgbClr val="FF0000"/>
                </a:solidFill>
                <a:ea typeface="Zapf Dingbats"/>
                <a:cs typeface="Zapf Dingbats"/>
              </a:rPr>
              <a:t>i.e. I don’t understand ____.  What does ___ mean? I wonder why____.</a:t>
            </a:r>
          </a:p>
          <a:p>
            <a:pPr lvl="1">
              <a:buNone/>
            </a:pPr>
            <a:endParaRPr lang="en-US" sz="3200" dirty="0" smtClean="0"/>
          </a:p>
          <a:p>
            <a:endParaRPr lang="en-US" sz="3400" dirty="0"/>
          </a:p>
        </p:txBody>
      </p:sp>
    </p:spTree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89025" y="274638"/>
            <a:ext cx="7272338" cy="9588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After your 2nd read…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67" y="1233488"/>
            <a:ext cx="8084822" cy="489267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What is the author’s purpose in writing this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text?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In other words, what is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she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trying to accomplish?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What is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the works’ theme?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>
              <a:buNone/>
            </a:pPr>
            <a:r>
              <a:rPr lang="en-US" b="1" dirty="0" smtClean="0"/>
              <a:t>Simple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The text </a:t>
            </a:r>
            <a:r>
              <a:rPr lang="en-US" i="1" dirty="0" smtClean="0">
                <a:solidFill>
                  <a:srgbClr val="FF0000"/>
                </a:solidFill>
              </a:rPr>
              <a:t>reveals that </a:t>
            </a:r>
            <a:r>
              <a:rPr lang="en-US" i="1" dirty="0" smtClean="0">
                <a:solidFill>
                  <a:srgbClr val="FF0000"/>
                </a:solidFill>
              </a:rPr>
              <a:t>____________.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Sufficient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According to ______, ____________.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Sophisticated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In the essay, “________,” _____ asserts/ proposes/ claims _______________.</a:t>
            </a:r>
          </a:p>
          <a:p>
            <a:pPr eaLnBrk="1" hangingPunct="1">
              <a:buNone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2"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407" y="264576"/>
            <a:ext cx="4817794" cy="6528527"/>
          </a:xfrm>
          <a:prstGeom prst="rect">
            <a:avLst/>
          </a:prstGeom>
        </p:spPr>
      </p:pic>
      <p:sp>
        <p:nvSpPr>
          <p:cNvPr id="8" name="Right Arrow Callout 7"/>
          <p:cNvSpPr/>
          <p:nvPr/>
        </p:nvSpPr>
        <p:spPr>
          <a:xfrm>
            <a:off x="305921" y="329473"/>
            <a:ext cx="4010048" cy="5775125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22" y="556243"/>
            <a:ext cx="2623496" cy="4505560"/>
          </a:xfrm>
        </p:spPr>
        <p:txBody>
          <a:bodyPr>
            <a:noAutofit/>
          </a:bodyPr>
          <a:lstStyle/>
          <a:p>
            <a:r>
              <a:rPr lang="en-US" sz="3300" dirty="0" smtClean="0"/>
              <a:t>COMPLETE </a:t>
            </a:r>
            <a:r>
              <a:rPr lang="en-US" sz="3300" b="1" dirty="0" smtClean="0"/>
              <a:t>SUMMARY</a:t>
            </a:r>
            <a:br>
              <a:rPr lang="en-US" sz="3300" b="1" dirty="0" smtClean="0"/>
            </a:br>
            <a:r>
              <a:rPr lang="en-US" sz="3300" b="1" dirty="0" smtClean="0"/>
              <a:t>TEMPLATE </a:t>
            </a:r>
            <a:r>
              <a:rPr lang="en-US" sz="3300" dirty="0" smtClean="0"/>
              <a:t>SUMMARIZE NARRATIVE’s MAIN IDEAS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7052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671" y="4738992"/>
            <a:ext cx="8957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elvetica Neue"/>
                <a:cs typeface="Helvetica Neue"/>
              </a:rPr>
              <a:t>Reading</a:t>
            </a:r>
            <a:r>
              <a:rPr lang="en-US" sz="2400" dirty="0" smtClean="0">
                <a:latin typeface="Helvetica Neue"/>
                <a:cs typeface="Helvetica Neue"/>
              </a:rPr>
              <a:t> Objective</a:t>
            </a:r>
            <a:r>
              <a:rPr lang="en-US" sz="2400" dirty="0" smtClean="0">
                <a:latin typeface="Helvetica Neue"/>
                <a:cs typeface="Helvetica Neue"/>
              </a:rPr>
              <a:t>: After close reading “Balboa” (pp. 77-83) by Sabina Murray, students will be able to determine </a:t>
            </a:r>
            <a:r>
              <a:rPr lang="en-US" sz="2400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THEMES</a:t>
            </a:r>
            <a:r>
              <a:rPr lang="en-US" sz="2400" dirty="0" smtClean="0">
                <a:latin typeface="Helvetica Neue"/>
                <a:cs typeface="Helvetica Neue"/>
              </a:rPr>
              <a:t> by analyzing </a:t>
            </a:r>
            <a:r>
              <a:rPr lang="en-US" sz="2400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CHARACTERIZATION</a:t>
            </a:r>
            <a:r>
              <a:rPr lang="en-US" sz="2400" dirty="0" smtClean="0">
                <a:latin typeface="Helvetica Neue"/>
                <a:cs typeface="Helvetica Neue"/>
              </a:rPr>
              <a:t> and structure including the use of </a:t>
            </a:r>
            <a:r>
              <a:rPr lang="en-US" sz="2400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FLASHBACK</a:t>
            </a:r>
            <a:r>
              <a:rPr lang="en-US" sz="2400" dirty="0" smtClean="0">
                <a:latin typeface="Helvetica Neue"/>
                <a:cs typeface="Helvetica Neue"/>
              </a:rPr>
              <a:t> and </a:t>
            </a:r>
            <a:r>
              <a:rPr lang="en-US" sz="2400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FORESHADOWING</a:t>
            </a:r>
            <a:r>
              <a:rPr lang="en-US" sz="2400" dirty="0" smtClean="0">
                <a:latin typeface="Helvetica Neue"/>
                <a:cs typeface="Helvetica Neue"/>
              </a:rPr>
              <a:t>.     </a:t>
            </a:r>
            <a:endParaRPr lang="en-US" sz="2400" dirty="0" smtClean="0">
              <a:latin typeface="Helvetica Neue"/>
              <a:cs typeface="Helvetica Neu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9182" y="0"/>
            <a:ext cx="5464503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Helvetica Neue"/>
                <a:cs typeface="Helvetica Neue"/>
              </a:rPr>
              <a:t>HOW WE </a:t>
            </a:r>
            <a:r>
              <a:rPr lang="en-US" dirty="0" smtClean="0">
                <a:latin typeface="Helvetica Neue"/>
                <a:cs typeface="Helvetica Neue"/>
              </a:rPr>
              <a:t>GET THERE</a:t>
            </a:r>
            <a:endParaRPr lang="en-US" dirty="0">
              <a:latin typeface="Helvetica Neue"/>
              <a:cs typeface="Helvetica Neue"/>
            </a:endParaRPr>
          </a:p>
        </p:txBody>
      </p:sp>
      <p:pic>
        <p:nvPicPr>
          <p:cNvPr id="4" name="Content Placeholder 3" descr="coming to america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8" t="24602" r="33184" b="26131"/>
          <a:stretch/>
        </p:blipFill>
        <p:spPr>
          <a:xfrm>
            <a:off x="0" y="0"/>
            <a:ext cx="3706796" cy="7077844"/>
          </a:xfrm>
        </p:spPr>
      </p:pic>
      <p:sp>
        <p:nvSpPr>
          <p:cNvPr id="5" name="TextBox 4"/>
          <p:cNvSpPr txBox="1"/>
          <p:nvPr/>
        </p:nvSpPr>
        <p:spPr>
          <a:xfrm>
            <a:off x="3944746" y="985984"/>
            <a:ext cx="46752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PRE-READING: </a:t>
            </a:r>
          </a:p>
          <a:p>
            <a:r>
              <a:rPr lang="en-US" sz="2800" dirty="0" smtClean="0">
                <a:latin typeface="Helvetica Neue"/>
                <a:cs typeface="Helvetica Neue"/>
              </a:rPr>
              <a:t>Author’s </a:t>
            </a:r>
            <a:r>
              <a:rPr lang="en-US" sz="2800" dirty="0">
                <a:latin typeface="Helvetica Neue"/>
                <a:cs typeface="Helvetica Neue"/>
              </a:rPr>
              <a:t>Background</a:t>
            </a:r>
          </a:p>
          <a:p>
            <a:r>
              <a:rPr lang="en-US" sz="2800" dirty="0" smtClean="0">
                <a:latin typeface="Helvetica Neue"/>
                <a:cs typeface="Helvetica Neue"/>
              </a:rPr>
              <a:t>Vocabulary Preview</a:t>
            </a:r>
          </a:p>
          <a:p>
            <a:endParaRPr lang="en-US" sz="2800" dirty="0">
              <a:latin typeface="Helvetica Neue"/>
              <a:cs typeface="Helvetica Neue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WHILE WE READ:</a:t>
            </a:r>
          </a:p>
          <a:p>
            <a:r>
              <a:rPr lang="en-US" sz="2800" dirty="0" smtClean="0">
                <a:latin typeface="Helvetica Neue"/>
                <a:cs typeface="Helvetica Neue"/>
              </a:rPr>
              <a:t>Close Read with Dialectical Journal</a:t>
            </a:r>
          </a:p>
          <a:p>
            <a:endParaRPr lang="en-US" sz="2800" dirty="0">
              <a:latin typeface="Helvetica Neue"/>
              <a:cs typeface="Helvetica Neue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AFTER WE READ: </a:t>
            </a:r>
            <a:endParaRPr lang="en-US" sz="2800" dirty="0">
              <a:latin typeface="Helvetica Neue"/>
              <a:cs typeface="Helvetica Neue"/>
            </a:endParaRPr>
          </a:p>
          <a:p>
            <a:r>
              <a:rPr lang="en-US" sz="2800" dirty="0" smtClean="0">
                <a:latin typeface="Helvetica Neue"/>
                <a:cs typeface="Helvetica Neue"/>
              </a:rPr>
              <a:t>Summary &amp; Progress Check</a:t>
            </a:r>
            <a:endParaRPr lang="en-US" sz="28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18740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smtClean="0">
                <a:ea typeface="ＭＳ Ｐゴシック" charset="-128"/>
                <a:cs typeface="ＭＳ Ｐゴシック" charset="-128"/>
              </a:rPr>
              <a:t>After you share with your partner, use circle map info to write background paragraph.  </a:t>
            </a:r>
          </a:p>
        </p:txBody>
      </p:sp>
      <p:sp>
        <p:nvSpPr>
          <p:cNvPr id="4" name="Oval 3"/>
          <p:cNvSpPr/>
          <p:nvPr/>
        </p:nvSpPr>
        <p:spPr>
          <a:xfrm>
            <a:off x="142848" y="1801813"/>
            <a:ext cx="5063735" cy="4712926"/>
          </a:xfrm>
          <a:prstGeom prst="ellipse">
            <a:avLst/>
          </a:prstGeom>
          <a:noFill/>
          <a:ln w="825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43012" y="3545118"/>
            <a:ext cx="1575200" cy="1245222"/>
          </a:xfrm>
          <a:prstGeom prst="ellipse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858838" y="2860675"/>
            <a:ext cx="40925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</a:rPr>
              <a:t>As you watch video, fill in circle map with important information about</a:t>
            </a:r>
            <a:r>
              <a:rPr lang="en-US" sz="1300" dirty="0" smtClean="0">
                <a:solidFill>
                  <a:srgbClr val="FF0000"/>
                </a:solidFill>
              </a:rPr>
              <a:t> the author’s background</a:t>
            </a:r>
            <a:r>
              <a:rPr lang="en-US" sz="13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6870" name="TextBox 7"/>
          <p:cNvSpPr txBox="1">
            <a:spLocks noChangeArrowheads="1"/>
          </p:cNvSpPr>
          <p:nvPr/>
        </p:nvSpPr>
        <p:spPr bwMode="auto">
          <a:xfrm>
            <a:off x="5603875" y="1995488"/>
            <a:ext cx="330358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/>
              <a:t>Use the following paragraph frame: </a:t>
            </a:r>
          </a:p>
          <a:p>
            <a:endParaRPr lang="en-US" dirty="0"/>
          </a:p>
          <a:p>
            <a:r>
              <a:rPr lang="en-US" sz="1700" dirty="0"/>
              <a:t>_______can be described as ______.  </a:t>
            </a:r>
            <a:r>
              <a:rPr lang="en-US" sz="1700" dirty="0" smtClean="0"/>
              <a:t>S/He </a:t>
            </a:r>
            <a:r>
              <a:rPr lang="en-US" sz="1700" dirty="0"/>
              <a:t>was born</a:t>
            </a:r>
          </a:p>
          <a:p>
            <a:r>
              <a:rPr lang="en-US" sz="1700" dirty="0"/>
              <a:t>________ and spent most of </a:t>
            </a:r>
            <a:r>
              <a:rPr lang="en-US" sz="1700" dirty="0" smtClean="0"/>
              <a:t>her/his </a:t>
            </a:r>
            <a:r>
              <a:rPr lang="en-US" sz="1700" dirty="0"/>
              <a:t>life________.  While ________, </a:t>
            </a:r>
            <a:r>
              <a:rPr lang="en-US" sz="1700" dirty="0" smtClean="0"/>
              <a:t>s/</a:t>
            </a:r>
            <a:r>
              <a:rPr lang="en-US" sz="1700" dirty="0" smtClean="0"/>
              <a:t>he </a:t>
            </a:r>
            <a:r>
              <a:rPr lang="en-US" sz="1700" dirty="0"/>
              <a:t>became interested in ________.</a:t>
            </a:r>
          </a:p>
          <a:p>
            <a:r>
              <a:rPr lang="en-US" sz="1700" dirty="0"/>
              <a:t>Additionally, ________________.  </a:t>
            </a:r>
            <a:r>
              <a:rPr lang="en-US" sz="1700" dirty="0" err="1" smtClean="0"/>
              <a:t>Her/His</a:t>
            </a:r>
            <a:r>
              <a:rPr lang="en-US" sz="1700" dirty="0" smtClean="0"/>
              <a:t> </a:t>
            </a:r>
            <a:r>
              <a:rPr lang="en-US" sz="1700" dirty="0"/>
              <a:t>writing attempts to ______________ by _______________.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249" y="274638"/>
            <a:ext cx="860876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USE VOCABULARY TO PREDICT TONE &amp; PURPOSE: Part 1</a:t>
            </a:r>
            <a:endParaRPr lang="en-US" dirty="0">
              <a:latin typeface="Helvetica Neue"/>
              <a:cs typeface="Helvetica Neue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303" r="2303"/>
          <a:stretch>
            <a:fillRect/>
          </a:stretch>
        </p:blipFill>
        <p:spPr>
          <a:xfrm>
            <a:off x="168580" y="1417638"/>
            <a:ext cx="4574106" cy="5641842"/>
          </a:xfrm>
        </p:spPr>
      </p:pic>
      <p:sp>
        <p:nvSpPr>
          <p:cNvPr id="10" name="Donut 9"/>
          <p:cNvSpPr/>
          <p:nvPr/>
        </p:nvSpPr>
        <p:spPr>
          <a:xfrm>
            <a:off x="2506207" y="1685703"/>
            <a:ext cx="629360" cy="280950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8605" y="1562084"/>
            <a:ext cx="37874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CIRCLE TERM</a:t>
            </a:r>
            <a:r>
              <a:rPr lang="en-US" dirty="0" smtClean="0">
                <a:solidFill>
                  <a:srgbClr val="FF0000"/>
                </a:solidFill>
                <a:latin typeface="Helvetica Neue"/>
                <a:cs typeface="Helvetica Neue"/>
              </a:rPr>
              <a:t>: Does it look like another word you know?  Does it have a prefix/suffix you recognize?</a:t>
            </a:r>
          </a:p>
          <a:p>
            <a:r>
              <a:rPr lang="en-US" dirty="0" smtClean="0">
                <a:solidFill>
                  <a:srgbClr val="FF0000"/>
                </a:solidFill>
                <a:latin typeface="Helvetica Neue"/>
                <a:cs typeface="Helvetica Neue"/>
              </a:rPr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UNDERLINE CLUES</a:t>
            </a:r>
            <a:r>
              <a:rPr lang="en-US" dirty="0" smtClean="0">
                <a:solidFill>
                  <a:srgbClr val="FF0000"/>
                </a:solidFill>
                <a:latin typeface="Helvetica Neue"/>
                <a:cs typeface="Helvetica Neue"/>
              </a:rPr>
              <a:t>: What do the words/sentences around it tell you about what the word might mean?</a:t>
            </a:r>
          </a:p>
          <a:p>
            <a:endParaRPr lang="en-US" dirty="0" smtClean="0">
              <a:solidFill>
                <a:srgbClr val="FF0000"/>
              </a:solidFill>
              <a:latin typeface="Helvetica Neue"/>
              <a:cs typeface="Helvetica Neue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AROUND</a:t>
            </a:r>
            <a:r>
              <a:rPr lang="en-US" dirty="0" smtClean="0">
                <a:solidFill>
                  <a:srgbClr val="FF0000"/>
                </a:solidFill>
                <a:latin typeface="Helvetica Neue"/>
                <a:cs typeface="Helvetica Neue"/>
              </a:rPr>
              <a:t>: What actions are going on in the sentence as a whole?</a:t>
            </a:r>
          </a:p>
          <a:p>
            <a:endParaRPr lang="en-US" dirty="0">
              <a:solidFill>
                <a:srgbClr val="FF0000"/>
              </a:solidFill>
              <a:latin typeface="Helvetica Neue"/>
              <a:cs typeface="Helvetica Neue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Helvetica Neue"/>
                <a:cs typeface="Helvetica Neue"/>
              </a:rPr>
              <a:t>WRITE YOUR GUESS!</a:t>
            </a:r>
          </a:p>
        </p:txBody>
      </p:sp>
    </p:spTree>
    <p:extLst>
      <p:ext uri="{BB962C8B-B14F-4D97-AF65-F5344CB8AC3E}">
        <p14:creationId xmlns:p14="http://schemas.microsoft.com/office/powerpoint/2010/main" val="204191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249" y="274638"/>
            <a:ext cx="860876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USE VOCABULARY TO PREDICT TONE &amp; PURPOSE: Part 2</a:t>
            </a:r>
            <a:endParaRPr lang="en-US" dirty="0">
              <a:latin typeface="Helvetica Neue"/>
              <a:cs typeface="Helvetica Neue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303" r="2303"/>
          <a:stretch>
            <a:fillRect/>
          </a:stretch>
        </p:blipFill>
        <p:spPr>
          <a:xfrm>
            <a:off x="168580" y="1417638"/>
            <a:ext cx="4574106" cy="5641842"/>
          </a:xfrm>
        </p:spPr>
      </p:pic>
      <p:sp>
        <p:nvSpPr>
          <p:cNvPr id="10" name="Donut 9"/>
          <p:cNvSpPr/>
          <p:nvPr/>
        </p:nvSpPr>
        <p:spPr>
          <a:xfrm>
            <a:off x="2506207" y="1685703"/>
            <a:ext cx="629360" cy="280950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68605" y="1562084"/>
            <a:ext cx="37874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GIVE ONE GET ONE:  </a:t>
            </a:r>
          </a:p>
          <a:p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1. GIVE YOUR DEFINITION to fellow scholars.</a:t>
            </a:r>
          </a:p>
          <a:p>
            <a:endParaRPr lang="en-US" b="1" dirty="0" smtClean="0">
              <a:solidFill>
                <a:srgbClr val="FF0000"/>
              </a:solidFill>
              <a:latin typeface="Helvetica Neue"/>
              <a:cs typeface="Helvetica Neue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2. GET DEFINITIONS to SELECTION WORDS.</a:t>
            </a:r>
          </a:p>
          <a:p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  <a:p>
            <a:endParaRPr lang="en-US" dirty="0" smtClean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9504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249" y="274638"/>
            <a:ext cx="860876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USE VOCABULARY TO PREDICT </a:t>
            </a:r>
            <a:r>
              <a:rPr lang="en-US" b="1" dirty="0" smtClean="0">
                <a:latin typeface="Helvetica Neue"/>
                <a:cs typeface="Helvetica Neue"/>
              </a:rPr>
              <a:t>TONE &amp; PURPOSE</a:t>
            </a:r>
            <a:r>
              <a:rPr lang="en-US" dirty="0" smtClean="0">
                <a:latin typeface="Helvetica Neue"/>
                <a:cs typeface="Helvetica Neue"/>
              </a:rPr>
              <a:t>: Part 3</a:t>
            </a:r>
            <a:endParaRPr lang="en-US" dirty="0">
              <a:latin typeface="Helvetica Neue"/>
              <a:cs typeface="Helvetica Neue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303" r="2303"/>
          <a:stretch>
            <a:fillRect/>
          </a:stretch>
        </p:blipFill>
        <p:spPr>
          <a:xfrm>
            <a:off x="168580" y="1417638"/>
            <a:ext cx="4574106" cy="5641842"/>
          </a:xfrm>
        </p:spPr>
      </p:pic>
      <p:sp>
        <p:nvSpPr>
          <p:cNvPr id="11" name="TextBox 10"/>
          <p:cNvSpPr txBox="1"/>
          <p:nvPr/>
        </p:nvSpPr>
        <p:spPr>
          <a:xfrm>
            <a:off x="5068605" y="1562084"/>
            <a:ext cx="3787406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GIVE ONE GET ONE:  </a:t>
            </a:r>
          </a:p>
          <a:p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1. GIVE YOUR DEFINITION to fellow scholars.</a:t>
            </a:r>
          </a:p>
          <a:p>
            <a:endParaRPr lang="en-US" b="1" dirty="0" smtClean="0">
              <a:solidFill>
                <a:srgbClr val="FF0000"/>
              </a:solidFill>
              <a:latin typeface="Helvetica Neue"/>
              <a:cs typeface="Helvetica Neue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2. GET DEFINITIONS to SELECTION WORDS.</a:t>
            </a:r>
          </a:p>
          <a:p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  <a:p>
            <a:pPr marL="342900" indent="-342900">
              <a:buAutoNum type="arabicPeriod" startAt="3"/>
            </a:pP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GUESS THE PURPOSE:</a:t>
            </a:r>
          </a:p>
          <a:p>
            <a:pPr marL="285750" indent="-285750"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To describe</a:t>
            </a:r>
          </a:p>
          <a:p>
            <a:pPr marL="285750" indent="-285750"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To Inform</a:t>
            </a:r>
          </a:p>
          <a:p>
            <a:pPr marL="285750" indent="-285750"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To persuade</a:t>
            </a:r>
          </a:p>
          <a:p>
            <a:pPr marL="285750" indent="-285750"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To entertain</a:t>
            </a:r>
          </a:p>
          <a:p>
            <a:pPr marL="285750" indent="-285750"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To evaluate </a:t>
            </a:r>
          </a:p>
          <a:p>
            <a:pPr marL="285750" indent="-285750"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To express opinion</a:t>
            </a:r>
          </a:p>
          <a:p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  <a:p>
            <a:endParaRPr lang="en-US" dirty="0" smtClean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4566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3538" y="312738"/>
            <a:ext cx="465137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585788" y="347663"/>
            <a:ext cx="3306762" cy="5693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Helvetica Neue"/>
                <a:ea typeface="ＭＳ Ｐゴシック" pitchFamily="-104" charset="-128"/>
                <a:cs typeface="Helvetica Neue"/>
              </a:rPr>
              <a:t>Tone</a:t>
            </a:r>
            <a:r>
              <a:rPr lang="en-US" sz="2800" b="1" dirty="0">
                <a:solidFill>
                  <a:srgbClr val="FF0000"/>
                </a:solidFill>
                <a:latin typeface="Helvetica Neue"/>
                <a:ea typeface="ＭＳ Ｐゴシック" pitchFamily="-104" charset="-128"/>
                <a:cs typeface="Helvetica Neue"/>
              </a:rPr>
              <a:t>: the attitude a writer takes toward the subject of a </a:t>
            </a:r>
            <a:r>
              <a:rPr lang="en-US" sz="2800" b="1" dirty="0" smtClean="0">
                <a:solidFill>
                  <a:srgbClr val="FF0000"/>
                </a:solidFill>
                <a:latin typeface="Helvetica Neue"/>
                <a:ea typeface="ＭＳ Ｐゴシック" pitchFamily="-104" charset="-128"/>
                <a:cs typeface="Helvetica Neue"/>
              </a:rPr>
              <a:t>work</a:t>
            </a:r>
          </a:p>
          <a:p>
            <a:endParaRPr lang="en-US" b="1" dirty="0">
              <a:latin typeface="Helvetica Neue"/>
              <a:ea typeface="ＭＳ Ｐゴシック" pitchFamily="-104" charset="-128"/>
              <a:cs typeface="Helvetica Neue"/>
            </a:endParaRPr>
          </a:p>
          <a:p>
            <a:r>
              <a:rPr lang="en-US" b="1" dirty="0" smtClean="0">
                <a:latin typeface="Helvetica Neue"/>
                <a:cs typeface="Helvetica Neue"/>
              </a:rPr>
              <a:t>TONE </a:t>
            </a:r>
            <a:r>
              <a:rPr lang="en-US" b="1" dirty="0">
                <a:latin typeface="Helvetica Neue"/>
                <a:cs typeface="Helvetica Neue"/>
              </a:rPr>
              <a:t>TOOL:  </a:t>
            </a:r>
          </a:p>
          <a:p>
            <a:endParaRPr lang="en-US" dirty="0">
              <a:latin typeface="Helvetica Neue"/>
              <a:cs typeface="Helvetica Neue"/>
            </a:endParaRPr>
          </a:p>
          <a:p>
            <a:r>
              <a:rPr lang="en-US" dirty="0">
                <a:latin typeface="Helvetica Neue"/>
                <a:cs typeface="Helvetica Neue"/>
              </a:rPr>
              <a:t>Use this to help you identify specific tone of a text.  </a:t>
            </a:r>
          </a:p>
          <a:p>
            <a:endParaRPr lang="en-US" dirty="0">
              <a:latin typeface="Helvetica Neue"/>
              <a:cs typeface="Helvetica Neue"/>
            </a:endParaRPr>
          </a:p>
          <a:p>
            <a:r>
              <a:rPr lang="en-US" dirty="0">
                <a:latin typeface="Helvetica Neue"/>
                <a:cs typeface="Helvetica Neue"/>
              </a:rPr>
              <a:t>Step 1: Is it neutral, positive, or negative?</a:t>
            </a:r>
          </a:p>
          <a:p>
            <a:endParaRPr lang="en-US" dirty="0">
              <a:latin typeface="Helvetica Neue"/>
              <a:cs typeface="Helvetica Neue"/>
            </a:endParaRPr>
          </a:p>
          <a:p>
            <a:r>
              <a:rPr lang="en-US" dirty="0">
                <a:latin typeface="Helvetica Neue"/>
                <a:cs typeface="Helvetica Neue"/>
              </a:rPr>
              <a:t>Step 2: Go through the list and find appropriate and specific word.  </a:t>
            </a:r>
          </a:p>
          <a:p>
            <a:endParaRPr lang="en-US" dirty="0">
              <a:latin typeface="Helvetica Neue"/>
              <a:cs typeface="Helvetica Neue"/>
            </a:endParaRPr>
          </a:p>
          <a:p>
            <a:r>
              <a:rPr lang="en-US" dirty="0">
                <a:latin typeface="Helvetica Neue"/>
                <a:cs typeface="Helvetica Neue"/>
              </a:rPr>
              <a:t>Let’s practice…</a:t>
            </a:r>
          </a:p>
        </p:txBody>
      </p:sp>
    </p:spTree>
    <p:extLst>
      <p:ext uri="{BB962C8B-B14F-4D97-AF65-F5344CB8AC3E}">
        <p14:creationId xmlns:p14="http://schemas.microsoft.com/office/powerpoint/2010/main" val="254170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TERMS: LOOK IT UP!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6000" dirty="0" smtClean="0">
                <a:latin typeface="Helvetica Neue"/>
                <a:cs typeface="Helvetica Neue"/>
              </a:rPr>
              <a:t>PARTNER A: </a:t>
            </a:r>
            <a:r>
              <a:rPr lang="en-US" sz="6000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CHARACTERIZATION</a:t>
            </a:r>
            <a:endParaRPr lang="en-US" sz="6000" b="1" dirty="0" smtClean="0">
              <a:solidFill>
                <a:srgbClr val="FF0000"/>
              </a:solidFill>
              <a:latin typeface="Helvetica Neue"/>
              <a:cs typeface="Helvetica Neue"/>
            </a:endParaRPr>
          </a:p>
          <a:p>
            <a:pPr algn="ctr">
              <a:buNone/>
            </a:pPr>
            <a:endParaRPr lang="en-US" sz="6000" b="1" dirty="0">
              <a:latin typeface="Helvetica Neue"/>
              <a:cs typeface="Helvetica Neue"/>
            </a:endParaRPr>
          </a:p>
          <a:p>
            <a:pPr algn="ctr">
              <a:buNone/>
            </a:pPr>
            <a:r>
              <a:rPr lang="en-US" sz="6000" dirty="0" smtClean="0">
                <a:latin typeface="Helvetica Neue"/>
                <a:cs typeface="Helvetica Neue"/>
              </a:rPr>
              <a:t>PARTNER B: </a:t>
            </a:r>
            <a:r>
              <a:rPr lang="en-US" sz="6000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CHARACTER TRAITS</a:t>
            </a:r>
            <a:endParaRPr lang="en-US" sz="6000" b="1" dirty="0" smtClean="0">
              <a:solidFill>
                <a:srgbClr val="FF0000"/>
              </a:solidFill>
              <a:latin typeface="Helvetica Neue"/>
              <a:cs typeface="Helvetica Neue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</TotalTime>
  <Words>527</Words>
  <Application>Microsoft Macintosh PowerPoint</Application>
  <PresentationFormat>On-screen Show (4:3)</PresentationFormat>
  <Paragraphs>88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HOW WE GET THERE</vt:lpstr>
      <vt:lpstr>After you share with your partner, use circle map info to write background paragraph.  </vt:lpstr>
      <vt:lpstr>USE VOCABULARY TO PREDICT TONE &amp; PURPOSE: Part 1</vt:lpstr>
      <vt:lpstr>USE VOCABULARY TO PREDICT TONE &amp; PURPOSE: Part 2</vt:lpstr>
      <vt:lpstr>USE VOCABULARY TO PREDICT TONE &amp; PURPOSE: Part 3</vt:lpstr>
      <vt:lpstr>PowerPoint Presentation</vt:lpstr>
      <vt:lpstr>TERMS: LOOK IT UP!</vt:lpstr>
      <vt:lpstr>As you read… 2nd read</vt:lpstr>
      <vt:lpstr>THIRD read: MARGINALIA</vt:lpstr>
      <vt:lpstr>After your 2nd read…</vt:lpstr>
      <vt:lpstr>COMPLETE SUMMARY TEMPLATE SUMMARIZE NARRATIVE’s MAIN IDEAS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Realism</dc:title>
  <dc:creator>gghs</dc:creator>
  <cp:lastModifiedBy>teacher</cp:lastModifiedBy>
  <cp:revision>18</cp:revision>
  <dcterms:created xsi:type="dcterms:W3CDTF">2015-03-10T16:33:00Z</dcterms:created>
  <dcterms:modified xsi:type="dcterms:W3CDTF">2016-09-19T20:37:49Z</dcterms:modified>
</cp:coreProperties>
</file>