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7"/>
  </p:notesMasterIdLst>
  <p:sldIdLst>
    <p:sldId id="256" r:id="rId2"/>
    <p:sldId id="270" r:id="rId3"/>
    <p:sldId id="266" r:id="rId4"/>
    <p:sldId id="269" r:id="rId5"/>
    <p:sldId id="258" r:id="rId6"/>
    <p:sldId id="271" r:id="rId7"/>
    <p:sldId id="272" r:id="rId8"/>
    <p:sldId id="273" r:id="rId9"/>
    <p:sldId id="282" r:id="rId10"/>
    <p:sldId id="275" r:id="rId11"/>
    <p:sldId id="262" r:id="rId12"/>
    <p:sldId id="278" r:id="rId13"/>
    <p:sldId id="280" r:id="rId14"/>
    <p:sldId id="281" r:id="rId15"/>
    <p:sldId id="276"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20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charset="-128"/>
                <a:cs typeface="ＭＳ Ｐゴシック" charset="-128"/>
              </a:defRPr>
            </a:lvl1pPr>
          </a:lstStyle>
          <a:p>
            <a:pPr>
              <a:defRPr/>
            </a:pPr>
            <a:fld id="{2F92E852-1A7B-AB4E-AF78-A8900E0ECA33}" type="datetime1">
              <a:rPr lang="en-US"/>
              <a:pPr>
                <a:defRPr/>
              </a:pPr>
              <a:t>10/28/16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ＭＳ Ｐゴシック" charset="-128"/>
                <a:cs typeface="ＭＳ Ｐゴシック" charset="-128"/>
              </a:defRPr>
            </a:lvl1pPr>
          </a:lstStyle>
          <a:p>
            <a:pPr>
              <a:defRPr/>
            </a:pPr>
            <a:fld id="{F82C5D9F-EEFE-F344-99B2-3AF9EA7D4FF9}" type="slidenum">
              <a:rPr lang="en-US"/>
              <a:pPr>
                <a:defRPr/>
              </a:pPr>
              <a:t>‹#›</a:t>
            </a:fld>
            <a:endParaRPr lang="en-US"/>
          </a:p>
        </p:txBody>
      </p:sp>
    </p:spTree>
    <p:extLst>
      <p:ext uri="{BB962C8B-B14F-4D97-AF65-F5344CB8AC3E}">
        <p14:creationId xmlns:p14="http://schemas.microsoft.com/office/powerpoint/2010/main" val="83057368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Have students use circle map to write a paragraph on Jonathan Edwards.</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DB00FD-12EC-1E40-81CB-78650FA05617}" type="slidenum">
              <a:rPr lang="en-US">
                <a:latin typeface="Arial" pitchFamily="-65" charset="0"/>
                <a:ea typeface="ＭＳ Ｐゴシック" pitchFamily="-65" charset="-128"/>
                <a:cs typeface="ＭＳ Ｐゴシック" pitchFamily="-65" charset="-128"/>
              </a:rPr>
              <a:pPr/>
              <a:t>4</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extureFore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5988050" y="6221413"/>
            <a:ext cx="2743200" cy="365125"/>
          </a:xfrm>
        </p:spPr>
        <p:txBody>
          <a:bodyPr/>
          <a:lstStyle>
            <a:lvl1pPr>
              <a:defRPr/>
            </a:lvl1pPr>
          </a:lstStyle>
          <a:p>
            <a:pPr>
              <a:defRPr/>
            </a:pPr>
            <a:fld id="{A19D42D8-C493-0243-83D8-73C9B9D00722}" type="datetime1">
              <a:rPr lang="en-US"/>
              <a:pPr>
                <a:defRPr/>
              </a:pPr>
              <a:t>10/28/16</a:t>
            </a:fld>
            <a:endParaRPr lang="en-US"/>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A312F13-0BB4-5D4E-8C8F-A620486C36CD}" type="datetime1">
              <a:rPr lang="en-US"/>
              <a:pPr>
                <a:defRPr/>
              </a:pPr>
              <a:t>10/28/16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7DDB2F3-21B0-E749-BCFF-8157ED935B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ACB2DF9-E334-0445-A90E-9C2463EDB154}" type="datetime1">
              <a:rPr lang="en-US"/>
              <a:pPr>
                <a:defRPr/>
              </a:pPr>
              <a:t>10/28/16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B21BDF-BE00-BC4B-B7FE-5E29DA39B8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D0E697B7-D042-184A-8834-F352782A97EC}" type="datetime1">
              <a:rPr lang="en-US"/>
              <a:pPr>
                <a:defRPr/>
              </a:pPr>
              <a:t>10/28/16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C2B924-4628-854B-B0FD-B9172F3F4B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84E73E01-AF04-A348-90D3-B9E16888FB08}" type="datetime1">
              <a:rPr lang="en-US"/>
              <a:pPr>
                <a:defRPr/>
              </a:pPr>
              <a:t>10/28/16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4267C6-1F07-8547-A5BF-6290CB31B0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31CC64-5B84-B049-8FA7-A20506D4FDB2}" type="datetime1">
              <a:rPr lang="en-US"/>
              <a:pPr>
                <a:defRPr/>
              </a:pPr>
              <a:t>10/28/16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127ECA-B718-B848-98CD-09CEDA0D4C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BA86E104-1DEC-2446-9E29-249B8F524060}" type="datetime1">
              <a:rPr lang="en-US"/>
              <a:pPr>
                <a:defRPr/>
              </a:pPr>
              <a:t>10/28/16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F1662A1-ABD6-E148-8693-4138862473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6717B87B-620F-1D44-9B3A-4C1EBFBB4268}" type="datetime1">
              <a:rPr lang="en-US"/>
              <a:pPr>
                <a:defRPr/>
              </a:pPr>
              <a:t>10/28/16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7B5F3C9-EAEA-FC42-BEA4-C3A98C44E8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9CA86DF8-164F-C846-AE13-D33BE301F52A}" type="datetime1">
              <a:rPr lang="en-US"/>
              <a:pPr>
                <a:defRPr/>
              </a:pPr>
              <a:t>10/28/16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A1B785D-12FB-434D-9F41-3604B2351A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73E8EFCF-3811-134F-90EF-9C3FF96D988E}" type="datetime1">
              <a:rPr lang="en-US"/>
              <a:pPr>
                <a:defRPr/>
              </a:pPr>
              <a:t>10/28/16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3E113ED-5029-5E4F-924C-88D37C85E7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2B9739F-A7DC-884D-A0C2-FD24DD30B33E}" type="datetime1">
              <a:rPr lang="en-US"/>
              <a:pPr>
                <a:defRPr/>
              </a:pPr>
              <a:t>10/28/16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EEE056D-3705-2F41-BE33-59B6307351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92A57FF-CBD6-E949-B9DE-9B09A3A4A96B}" type="datetime1">
              <a:rPr lang="en-US"/>
              <a:pPr>
                <a:defRPr/>
              </a:pPr>
              <a:t>10/28/16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F1CD5D4-FDB8-9548-8D30-7D7D440C06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9025" y="274638"/>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89025" y="1801813"/>
            <a:ext cx="727233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02375" y="6356350"/>
            <a:ext cx="2428875"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lumMod val="50000"/>
                    <a:lumOff val="50000"/>
                  </a:schemeClr>
                </a:solidFill>
                <a:latin typeface="+mn-lt"/>
                <a:ea typeface="+mn-ea"/>
                <a:cs typeface="+mn-cs"/>
              </a:defRPr>
            </a:lvl1pPr>
          </a:lstStyle>
          <a:p>
            <a:pPr>
              <a:defRPr/>
            </a:pPr>
            <a:fld id="{4296733B-F029-F64E-83D8-2DA48534AAF6}" type="datetime1">
              <a:rPr lang="en-US"/>
              <a:pPr>
                <a:defRPr/>
              </a:pPr>
              <a:t>10/28/16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lumMod val="50000"/>
                    <a:lumOff val="5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ea typeface="+mn-ea"/>
                <a:cs typeface="+mn-cs"/>
              </a:defRPr>
            </a:lvl1pPr>
          </a:lstStyle>
          <a:p>
            <a:pPr>
              <a:defRPr/>
            </a:pPr>
            <a:fld id="{8B519C25-2219-B24E-AD2B-82543E8FBFC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rtl="0" eaLnBrk="0" fontAlgn="base" hangingPunct="0">
        <a:lnSpc>
          <a:spcPts val="5200"/>
        </a:lnSpc>
        <a:spcBef>
          <a:spcPct val="0"/>
        </a:spcBef>
        <a:spcAft>
          <a:spcPct val="0"/>
        </a:spcAft>
        <a:defRPr sz="4800" b="1" kern="1200">
          <a:solidFill>
            <a:srgbClr val="404040"/>
          </a:solidFill>
          <a:latin typeface="+mj-lt"/>
          <a:ea typeface="ＭＳ Ｐゴシック" charset="-128"/>
          <a:cs typeface="ＭＳ Ｐゴシック" charset="-128"/>
        </a:defRPr>
      </a:lvl1pPr>
      <a:lvl2pPr algn="ctr" rtl="0" eaLnBrk="0" fontAlgn="base" hangingPunct="0">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2pPr>
      <a:lvl3pPr algn="ctr" rtl="0" eaLnBrk="0" fontAlgn="base" hangingPunct="0">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3pPr>
      <a:lvl4pPr algn="ctr" rtl="0" eaLnBrk="0" fontAlgn="base" hangingPunct="0">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4pPr>
      <a:lvl5pPr algn="ctr" rtl="0" eaLnBrk="0" fontAlgn="base" hangingPunct="0">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5pPr>
      <a:lvl6pPr marL="457200" algn="ctr" rtl="0" fontAlgn="base">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6pPr>
      <a:lvl7pPr marL="914400" algn="ctr" rtl="0" fontAlgn="base">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7pPr>
      <a:lvl8pPr marL="1371600" algn="ctr" rtl="0" fontAlgn="base">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8pPr>
      <a:lvl9pPr marL="1828800" algn="ctr" rtl="0" fontAlgn="base">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9pPr>
    </p:titleStyle>
    <p:bodyStyle>
      <a:lvl1pPr marL="282575" indent="-282575" algn="l" rtl="0" eaLnBrk="0" fontAlgn="base" hangingPunct="0">
        <a:spcBef>
          <a:spcPts val="2000"/>
        </a:spcBef>
        <a:spcAft>
          <a:spcPct val="0"/>
        </a:spcAft>
        <a:buFont typeface="Wingdings" pitchFamily="-65" charset="2"/>
        <a:buChar char=""/>
        <a:defRPr sz="2400" kern="1200">
          <a:solidFill>
            <a:srgbClr val="404040"/>
          </a:solidFill>
          <a:latin typeface="+mn-lt"/>
          <a:ea typeface="ＭＳ Ｐゴシック" charset="-128"/>
          <a:cs typeface="ＭＳ Ｐゴシック" charset="-128"/>
        </a:defRPr>
      </a:lvl1pPr>
      <a:lvl2pPr marL="577850" indent="-295275" algn="l" rtl="0" eaLnBrk="0" fontAlgn="base" hangingPunct="0">
        <a:spcBef>
          <a:spcPts val="600"/>
        </a:spcBef>
        <a:spcAft>
          <a:spcPct val="0"/>
        </a:spcAft>
        <a:buFont typeface="Wingdings" pitchFamily="-65" charset="2"/>
        <a:buChar char=""/>
        <a:defRPr sz="2200" kern="1200">
          <a:solidFill>
            <a:srgbClr val="404040"/>
          </a:solidFill>
          <a:latin typeface="+mn-lt"/>
          <a:ea typeface="ＭＳ Ｐゴシック" charset="-128"/>
          <a:cs typeface="+mn-cs"/>
        </a:defRPr>
      </a:lvl2pPr>
      <a:lvl3pPr marL="860425" indent="-282575" algn="l" rtl="0" eaLnBrk="0" fontAlgn="base" hangingPunct="0">
        <a:spcBef>
          <a:spcPts val="600"/>
        </a:spcBef>
        <a:spcAft>
          <a:spcPct val="0"/>
        </a:spcAft>
        <a:buFont typeface="Wingdings" pitchFamily="-65" charset="2"/>
        <a:buChar char=""/>
        <a:defRPr sz="2000" kern="1200">
          <a:solidFill>
            <a:srgbClr val="404040"/>
          </a:solidFill>
          <a:latin typeface="+mn-lt"/>
          <a:ea typeface="ＭＳ Ｐゴシック" charset="-128"/>
          <a:cs typeface="+mn-cs"/>
        </a:defRPr>
      </a:lvl3pPr>
      <a:lvl4pPr marL="1143000" indent="-282575" algn="l" rtl="0" eaLnBrk="0" fontAlgn="base" hangingPunct="0">
        <a:spcBef>
          <a:spcPts val="600"/>
        </a:spcBef>
        <a:spcAft>
          <a:spcPct val="0"/>
        </a:spcAft>
        <a:buFont typeface="Wingdings" pitchFamily="-65" charset="2"/>
        <a:buChar char=""/>
        <a:defRPr kern="1200">
          <a:solidFill>
            <a:srgbClr val="404040"/>
          </a:solidFill>
          <a:latin typeface="+mn-lt"/>
          <a:ea typeface="ＭＳ Ｐゴシック" charset="-128"/>
          <a:cs typeface="+mn-cs"/>
        </a:defRPr>
      </a:lvl4pPr>
      <a:lvl5pPr marL="1425575" indent="-282575" algn="l" rtl="0" eaLnBrk="0" fontAlgn="base" hangingPunct="0">
        <a:spcBef>
          <a:spcPts val="600"/>
        </a:spcBef>
        <a:spcAft>
          <a:spcPct val="0"/>
        </a:spcAft>
        <a:buFont typeface="Wingdings" pitchFamily="-65" charset="2"/>
        <a:buChar char=""/>
        <a:defRPr kern="1200">
          <a:solidFill>
            <a:srgbClr val="404040"/>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711784"/>
            <a:ext cx="7086600" cy="1847850"/>
          </a:xfrm>
        </p:spPr>
        <p:txBody>
          <a:bodyPr/>
          <a:lstStyle/>
          <a:p>
            <a:pPr fontAlgn="auto">
              <a:spcAft>
                <a:spcPts val="0"/>
              </a:spcAft>
              <a:defRPr/>
            </a:pPr>
            <a:r>
              <a:rPr lang="en-US" sz="3800" dirty="0" smtClean="0"/>
              <a:t>From </a:t>
            </a:r>
            <a:r>
              <a:rPr lang="en-US" sz="3800" i="1" dirty="0" smtClean="0"/>
              <a:t>The Interesting Narrative of the Life of </a:t>
            </a:r>
            <a:r>
              <a:rPr lang="en-US" sz="3800" i="1" dirty="0" err="1" smtClean="0"/>
              <a:t>Olaudah</a:t>
            </a:r>
            <a:r>
              <a:rPr lang="en-US" sz="3800" i="1" dirty="0" smtClean="0"/>
              <a:t> </a:t>
            </a:r>
            <a:r>
              <a:rPr lang="en-US" sz="3800" i="1" dirty="0" err="1" smtClean="0"/>
              <a:t>Equiano</a:t>
            </a:r>
            <a:endParaRPr lang="en-US" sz="3800" dirty="0"/>
          </a:p>
        </p:txBody>
      </p:sp>
      <p:sp>
        <p:nvSpPr>
          <p:cNvPr id="3" name="Subtitle 2"/>
          <p:cNvSpPr>
            <a:spLocks noGrp="1"/>
          </p:cNvSpPr>
          <p:nvPr>
            <p:ph type="subTitle" idx="1"/>
          </p:nvPr>
        </p:nvSpPr>
        <p:spPr>
          <a:xfrm>
            <a:off x="1371600" y="5494782"/>
            <a:ext cx="7086600" cy="1752600"/>
          </a:xfrm>
        </p:spPr>
        <p:txBody>
          <a:bodyPr/>
          <a:lstStyle/>
          <a:p>
            <a:pPr fontAlgn="auto">
              <a:spcAft>
                <a:spcPts val="0"/>
              </a:spcAft>
              <a:buFont typeface="Wingdings" pitchFamily="2" charset="2"/>
              <a:buNone/>
              <a:defRPr/>
            </a:pPr>
            <a:r>
              <a:rPr lang="en-US" dirty="0" smtClean="0"/>
              <a:t>By </a:t>
            </a:r>
            <a:r>
              <a:rPr lang="en-US" dirty="0" err="1" smtClean="0"/>
              <a:t>Olaudah</a:t>
            </a:r>
            <a:r>
              <a:rPr lang="en-US" dirty="0" smtClean="0"/>
              <a:t> </a:t>
            </a:r>
            <a:r>
              <a:rPr lang="en-US" dirty="0" err="1" smtClean="0"/>
              <a:t>Equiano</a:t>
            </a:r>
            <a:endParaRPr lang="en-US" dirty="0"/>
          </a:p>
        </p:txBody>
      </p:sp>
      <p:pic>
        <p:nvPicPr>
          <p:cNvPr id="5" name="Picture 4"/>
          <p:cNvPicPr>
            <a:picLocks noChangeAspect="1"/>
          </p:cNvPicPr>
          <p:nvPr/>
        </p:nvPicPr>
        <p:blipFill>
          <a:blip r:embed="rId2"/>
          <a:stretch>
            <a:fillRect/>
          </a:stretch>
        </p:blipFill>
        <p:spPr>
          <a:xfrm>
            <a:off x="3757453" y="419278"/>
            <a:ext cx="2794000" cy="3746500"/>
          </a:xfrm>
          <a:prstGeom prst="rect">
            <a:avLst/>
          </a:prstGeom>
          <a:ln>
            <a:noFill/>
          </a:ln>
          <a:effectLst>
            <a:softEdge rad="112500"/>
          </a:effectLst>
        </p:spPr>
      </p:pic>
    </p:spTree>
  </p:cSld>
  <p:clrMapOvr>
    <a:masterClrMapping/>
  </p:clrMapOvr>
  <p:transition xmlns:p14="http://schemas.microsoft.com/office/powerpoint/2010/main">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89025" y="373063"/>
            <a:ext cx="7272338" cy="958850"/>
          </a:xfrm>
        </p:spPr>
        <p:txBody>
          <a:bodyPr/>
          <a:lstStyle/>
          <a:p>
            <a:pPr eaLnBrk="1" hangingPunct="1"/>
            <a:r>
              <a:rPr lang="en-US" dirty="0" smtClean="0">
                <a:ea typeface="ＭＳ Ｐゴシック" pitchFamily="-65" charset="-128"/>
                <a:cs typeface="ＭＳ Ｐゴシック" pitchFamily="-65" charset="-128"/>
              </a:rPr>
              <a:t>After you read…Sum it up</a:t>
            </a:r>
          </a:p>
        </p:txBody>
      </p:sp>
      <p:sp>
        <p:nvSpPr>
          <p:cNvPr id="3" name="Content Placeholder 2"/>
          <p:cNvSpPr>
            <a:spLocks noGrp="1"/>
          </p:cNvSpPr>
          <p:nvPr>
            <p:ph idx="1"/>
          </p:nvPr>
        </p:nvSpPr>
        <p:spPr>
          <a:xfrm>
            <a:off x="519113" y="1290638"/>
            <a:ext cx="8356600" cy="4710112"/>
          </a:xfrm>
        </p:spPr>
        <p:txBody>
          <a:bodyPr>
            <a:normAutofit fontScale="70000" lnSpcReduction="20000"/>
          </a:bodyPr>
          <a:lstStyle/>
          <a:p>
            <a:pPr eaLnBrk="1" hangingPunct="1">
              <a:buFont typeface="Wingdings" charset="2"/>
              <a:buChar char=""/>
              <a:defRPr/>
            </a:pPr>
            <a:r>
              <a:rPr lang="en-US" dirty="0" smtClean="0">
                <a:ea typeface="ＭＳ Ｐゴシック" charset="-128"/>
                <a:cs typeface="ＭＳ Ｐゴシック" charset="-128"/>
              </a:rPr>
              <a:t>What is the author’s purpose in writing this text? In other words, what is he trying to accomplish?</a:t>
            </a:r>
          </a:p>
          <a:p>
            <a:pPr eaLnBrk="1" hangingPunct="1">
              <a:buFont typeface="Wingdings" charset="2"/>
              <a:buChar char=""/>
              <a:defRPr/>
            </a:pPr>
            <a:r>
              <a:rPr lang="en-US" dirty="0" smtClean="0">
                <a:ea typeface="ＭＳ Ｐゴシック" charset="-128"/>
                <a:cs typeface="ＭＳ Ｐゴシック" charset="-128"/>
              </a:rPr>
              <a:t>What is his </a:t>
            </a:r>
            <a:r>
              <a:rPr lang="en-US" b="1" dirty="0" smtClean="0">
                <a:ea typeface="ＭＳ Ｐゴシック" charset="-128"/>
                <a:cs typeface="ＭＳ Ｐゴシック" charset="-128"/>
              </a:rPr>
              <a:t>central claim </a:t>
            </a:r>
            <a:r>
              <a:rPr lang="en-US" dirty="0" smtClean="0">
                <a:ea typeface="ＭＳ Ｐゴシック" charset="-128"/>
                <a:cs typeface="ＭＳ Ｐゴシック" charset="-128"/>
              </a:rPr>
              <a:t>or argument?</a:t>
            </a:r>
          </a:p>
          <a:p>
            <a:pPr>
              <a:buFont typeface="Wingdings" charset="2"/>
              <a:buNone/>
              <a:defRPr/>
            </a:pPr>
            <a:r>
              <a:rPr lang="en-US" b="1" dirty="0" smtClean="0"/>
              <a:t>Simple</a:t>
            </a:r>
            <a:r>
              <a:rPr lang="en-US" dirty="0" smtClean="0"/>
              <a:t>: </a:t>
            </a:r>
          </a:p>
          <a:p>
            <a:pPr>
              <a:buFont typeface="Wingdings" charset="2"/>
              <a:buNone/>
              <a:defRPr/>
            </a:pPr>
            <a:r>
              <a:rPr lang="en-US" i="1" dirty="0" smtClean="0">
                <a:solidFill>
                  <a:srgbClr val="FF0000"/>
                </a:solidFill>
              </a:rPr>
              <a:t>The text argues that ____________ _______because______.</a:t>
            </a:r>
          </a:p>
          <a:p>
            <a:pPr>
              <a:buFont typeface="Wingdings" charset="2"/>
              <a:buNone/>
              <a:defRPr/>
            </a:pPr>
            <a:endParaRPr lang="en-US" dirty="0" smtClean="0"/>
          </a:p>
          <a:p>
            <a:pPr>
              <a:buFont typeface="Wingdings" charset="2"/>
              <a:buNone/>
              <a:defRPr/>
            </a:pPr>
            <a:r>
              <a:rPr lang="en-US" b="1" dirty="0" smtClean="0"/>
              <a:t>Sufficient</a:t>
            </a:r>
            <a:r>
              <a:rPr lang="en-US" dirty="0" smtClean="0"/>
              <a:t>: </a:t>
            </a:r>
          </a:p>
          <a:p>
            <a:pPr>
              <a:buFont typeface="Wingdings" charset="2"/>
              <a:buNone/>
              <a:defRPr/>
            </a:pPr>
            <a:r>
              <a:rPr lang="en-US" i="1" dirty="0" smtClean="0">
                <a:solidFill>
                  <a:srgbClr val="FF0000"/>
                </a:solidFill>
              </a:rPr>
              <a:t>According to ______, ____________.</a:t>
            </a:r>
          </a:p>
          <a:p>
            <a:pPr>
              <a:buFont typeface="Wingdings" charset="2"/>
              <a:buNone/>
              <a:defRPr/>
            </a:pPr>
            <a:endParaRPr lang="en-US" dirty="0" smtClean="0"/>
          </a:p>
          <a:p>
            <a:pPr>
              <a:buFont typeface="Wingdings" charset="2"/>
              <a:buNone/>
              <a:defRPr/>
            </a:pPr>
            <a:r>
              <a:rPr lang="en-US" b="1" dirty="0" smtClean="0"/>
              <a:t>Sophisticated</a:t>
            </a:r>
            <a:r>
              <a:rPr lang="en-US" dirty="0" smtClean="0"/>
              <a:t>: </a:t>
            </a:r>
          </a:p>
          <a:p>
            <a:pPr>
              <a:buFont typeface="Wingdings" charset="2"/>
              <a:buNone/>
              <a:defRPr/>
            </a:pPr>
            <a:r>
              <a:rPr lang="en-US" i="1" dirty="0" smtClean="0">
                <a:solidFill>
                  <a:srgbClr val="FF0000"/>
                </a:solidFill>
              </a:rPr>
              <a:t>In the text , “________,” _____ asserts/ proposes/ claims _______________.</a:t>
            </a:r>
          </a:p>
          <a:p>
            <a:pPr eaLnBrk="1" hangingPunct="1">
              <a:buFont typeface="Wingdings" charset="2"/>
              <a:buNone/>
              <a:defRPr/>
            </a:pPr>
            <a:endParaRPr lang="en-US" dirty="0" smtClean="0">
              <a:ea typeface="ＭＳ Ｐゴシック" charset="-128"/>
              <a:cs typeface="ＭＳ Ｐゴシック" charset="-128"/>
            </a:endParaRPr>
          </a:p>
          <a:p>
            <a:pPr lvl="2" eaLnBrk="1" hangingPunct="1">
              <a:buFont typeface="Wingdings" charset="2"/>
              <a:buChar char=""/>
              <a:defRPr/>
            </a:pPr>
            <a:endParaRPr lang="en-US" dirty="0" smtClean="0">
              <a:ea typeface="ＭＳ Ｐゴシック" charset="-128"/>
              <a:cs typeface="ＭＳ Ｐゴシック" charset="-128"/>
            </a:endParaRPr>
          </a:p>
          <a:p>
            <a:pPr lvl="1" eaLnBrk="1" hangingPunct="1">
              <a:buFont typeface="Wingdings" charset="2"/>
              <a:buChar char=""/>
              <a:defRPr/>
            </a:pPr>
            <a:endParaRPr lang="en-US" dirty="0" smtClean="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89025" y="274638"/>
            <a:ext cx="7272338" cy="958850"/>
          </a:xfrm>
        </p:spPr>
        <p:txBody>
          <a:bodyPr/>
          <a:lstStyle/>
          <a:p>
            <a:pPr eaLnBrk="1" hangingPunct="1"/>
            <a:r>
              <a:rPr lang="en-US" dirty="0" smtClean="0">
                <a:ea typeface="ＭＳ Ｐゴシック" pitchFamily="-65" charset="-128"/>
                <a:cs typeface="ＭＳ Ｐゴシック" pitchFamily="-65" charset="-128"/>
              </a:rPr>
              <a:t>After </a:t>
            </a:r>
            <a:r>
              <a:rPr lang="en-US" dirty="0" smtClean="0">
                <a:ea typeface="ＭＳ Ｐゴシック" pitchFamily="-65" charset="-128"/>
                <a:cs typeface="ＭＳ Ｐゴシック" pitchFamily="-65" charset="-128"/>
              </a:rPr>
              <a:t>you read…</a:t>
            </a:r>
          </a:p>
        </p:txBody>
      </p:sp>
      <p:sp>
        <p:nvSpPr>
          <p:cNvPr id="27651" name="Content Placeholder 2"/>
          <p:cNvSpPr>
            <a:spLocks noGrp="1"/>
          </p:cNvSpPr>
          <p:nvPr>
            <p:ph idx="1"/>
          </p:nvPr>
        </p:nvSpPr>
        <p:spPr>
          <a:xfrm>
            <a:off x="278110" y="1233488"/>
            <a:ext cx="8464254" cy="4892675"/>
          </a:xfrm>
        </p:spPr>
        <p:txBody>
          <a:bodyPr/>
          <a:lstStyle/>
          <a:p>
            <a:pPr eaLnBrk="1" hangingPunct="1"/>
            <a:r>
              <a:rPr lang="en-US" dirty="0" smtClean="0">
                <a:ea typeface="ＭＳ Ｐゴシック" pitchFamily="-65" charset="-128"/>
                <a:cs typeface="ＭＳ Ｐゴシック" pitchFamily="-65" charset="-128"/>
              </a:rPr>
              <a:t>COMPARE the </a:t>
            </a:r>
            <a:r>
              <a:rPr lang="en-US" dirty="0" smtClean="0">
                <a:ea typeface="ＭＳ Ｐゴシック" pitchFamily="-65" charset="-128"/>
                <a:cs typeface="ＭＳ Ｐゴシック" pitchFamily="-65" charset="-128"/>
              </a:rPr>
              <a:t>treatment </a:t>
            </a:r>
            <a:r>
              <a:rPr lang="en-US" dirty="0" err="1" smtClean="0">
                <a:ea typeface="ＭＳ Ｐゴシック" pitchFamily="-65" charset="-128"/>
                <a:cs typeface="ＭＳ Ｐゴシック" pitchFamily="-65" charset="-128"/>
              </a:rPr>
              <a:t>Equiano</a:t>
            </a:r>
            <a:r>
              <a:rPr lang="en-US" dirty="0" smtClean="0">
                <a:ea typeface="ＭＳ Ｐゴシック" pitchFamily="-65" charset="-128"/>
                <a:cs typeface="ＭＳ Ｐゴシック" pitchFamily="-65" charset="-128"/>
              </a:rPr>
              <a:t> receives during his enslavement in Africa with the treatment he receives on the slave ship by analyzing </a:t>
            </a:r>
            <a:r>
              <a:rPr lang="en-US" dirty="0" smtClean="0">
                <a:ea typeface="ＭＳ Ｐゴシック" pitchFamily="-65" charset="-128"/>
                <a:cs typeface="ＭＳ Ｐゴシック" pitchFamily="-65" charset="-128"/>
              </a:rPr>
              <a:t>PERSUASIVE IMAGERY</a:t>
            </a:r>
            <a:r>
              <a:rPr lang="en-US" dirty="0" smtClean="0">
                <a:ea typeface="ＭＳ Ｐゴシック" pitchFamily="-65" charset="-128"/>
                <a:cs typeface="ＭＳ Ｐゴシック" pitchFamily="-65" charset="-128"/>
              </a:rPr>
              <a:t>. </a:t>
            </a:r>
          </a:p>
          <a:p>
            <a:pPr eaLnBrk="1" hangingPunct="1"/>
            <a:r>
              <a:rPr lang="en-US" dirty="0" smtClean="0">
                <a:ea typeface="ＭＳ Ｐゴシック" pitchFamily="-65" charset="-128"/>
                <a:cs typeface="ＭＳ Ｐゴシック" pitchFamily="-65" charset="-128"/>
              </a:rPr>
              <a:t>Simple:</a:t>
            </a:r>
          </a:p>
          <a:p>
            <a:pPr lvl="1" eaLnBrk="1" hangingPunct="1"/>
            <a:r>
              <a:rPr lang="en-US" dirty="0" smtClean="0">
                <a:solidFill>
                  <a:srgbClr val="FF0000"/>
                </a:solidFill>
                <a:ea typeface="ＭＳ Ｐゴシック" pitchFamily="-65" charset="-128"/>
                <a:cs typeface="ＭＳ Ｐゴシック" pitchFamily="-65" charset="-128"/>
              </a:rPr>
              <a:t>The imagery is ________when he is first enslaved in Africa, and changes to ________ after he is sold to European slave traders.</a:t>
            </a:r>
          </a:p>
          <a:p>
            <a:pPr eaLnBrk="1" hangingPunct="1"/>
            <a:r>
              <a:rPr lang="en-US" dirty="0" smtClean="0">
                <a:ea typeface="ＭＳ Ｐゴシック" pitchFamily="-65" charset="-128"/>
                <a:cs typeface="ＭＳ Ｐゴシック" pitchFamily="-65" charset="-128"/>
              </a:rPr>
              <a:t>Sufficient:</a:t>
            </a:r>
          </a:p>
          <a:p>
            <a:pPr lvl="1" eaLnBrk="1" hangingPunct="1"/>
            <a:r>
              <a:rPr lang="en-US" dirty="0" smtClean="0">
                <a:solidFill>
                  <a:srgbClr val="FF0000"/>
                </a:solidFill>
                <a:ea typeface="ＭＳ Ｐゴシック" pitchFamily="-65" charset="-128"/>
                <a:cs typeface="ＭＳ Ｐゴシック" pitchFamily="-65" charset="-128"/>
              </a:rPr>
              <a:t>When he describes __________ the imagery is ________. On the other hand, while _______________.</a:t>
            </a:r>
          </a:p>
          <a:p>
            <a:pPr eaLnBrk="1" hangingPunct="1"/>
            <a:r>
              <a:rPr lang="en-US" dirty="0" smtClean="0">
                <a:ea typeface="ＭＳ Ｐゴシック" pitchFamily="-65" charset="-128"/>
                <a:cs typeface="ＭＳ Ｐゴシック" pitchFamily="-65" charset="-128"/>
              </a:rPr>
              <a:t>Sophisticated:</a:t>
            </a:r>
          </a:p>
          <a:p>
            <a:pPr lvl="1" eaLnBrk="1" hangingPunct="1"/>
            <a:r>
              <a:rPr lang="en-US" dirty="0" smtClean="0">
                <a:solidFill>
                  <a:srgbClr val="FF0000"/>
                </a:solidFill>
                <a:ea typeface="ＭＳ Ｐゴシック" pitchFamily="-65" charset="-128"/>
                <a:cs typeface="ＭＳ Ｐゴシック" pitchFamily="-65" charset="-128"/>
              </a:rPr>
              <a:t>Initially, ____________________; however, upon turn of events which begin when _____________, the _______ conveys </a:t>
            </a:r>
            <a:r>
              <a:rPr lang="en-US" dirty="0" smtClean="0">
                <a:ea typeface="ＭＳ Ｐゴシック" pitchFamily="-65" charset="-128"/>
                <a:cs typeface="ＭＳ Ｐゴシック" pitchFamily="-65" charset="-128"/>
              </a:rPr>
              <a:t>____________.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9025" y="0"/>
            <a:ext cx="7272338" cy="1338262"/>
          </a:xfrm>
        </p:spPr>
        <p:txBody>
          <a:bodyPr/>
          <a:lstStyle/>
          <a:p>
            <a:r>
              <a:rPr lang="en-US" dirty="0" smtClean="0"/>
              <a:t>What is Rhetoric</a:t>
            </a:r>
            <a:endParaRPr lang="en-US" dirty="0"/>
          </a:p>
        </p:txBody>
      </p:sp>
      <p:pic>
        <p:nvPicPr>
          <p:cNvPr id="6" name="Picture 5"/>
          <p:cNvPicPr>
            <a:picLocks noChangeAspect="1"/>
          </p:cNvPicPr>
          <p:nvPr/>
        </p:nvPicPr>
        <p:blipFill>
          <a:blip r:embed="rId2"/>
          <a:stretch>
            <a:fillRect/>
          </a:stretch>
        </p:blipFill>
        <p:spPr>
          <a:xfrm>
            <a:off x="266700" y="1025183"/>
            <a:ext cx="8610600" cy="2286000"/>
          </a:xfrm>
          <a:prstGeom prst="rect">
            <a:avLst/>
          </a:prstGeom>
        </p:spPr>
      </p:pic>
      <p:sp>
        <p:nvSpPr>
          <p:cNvPr id="4" name="Title 4"/>
          <p:cNvSpPr txBox="1">
            <a:spLocks/>
          </p:cNvSpPr>
          <p:nvPr/>
        </p:nvSpPr>
        <p:spPr bwMode="auto">
          <a:xfrm>
            <a:off x="959241" y="3056050"/>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52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rgbClr val="404040"/>
                </a:solidFill>
                <a:effectLst/>
                <a:uLnTx/>
                <a:uFillTx/>
                <a:latin typeface="+mj-lt"/>
                <a:ea typeface="ＭＳ Ｐゴシック" charset="-128"/>
                <a:cs typeface="ＭＳ Ｐゴシック" charset="-128"/>
              </a:rPr>
              <a:t>Rhetorical Transaction</a:t>
            </a:r>
            <a:endParaRPr kumimoji="0" lang="en-US" sz="4800" b="1" i="0" u="none" strike="noStrike" kern="1200" cap="none" spc="0" normalizeH="0" baseline="0" noProof="0" dirty="0">
              <a:ln>
                <a:noFill/>
              </a:ln>
              <a:solidFill>
                <a:srgbClr val="404040"/>
              </a:solidFill>
              <a:effectLst/>
              <a:uLnTx/>
              <a:uFillTx/>
              <a:latin typeface="+mj-lt"/>
              <a:ea typeface="ＭＳ Ｐゴシック" charset="-128"/>
              <a:cs typeface="ＭＳ Ｐゴシック" charset="-128"/>
            </a:endParaRPr>
          </a:p>
        </p:txBody>
      </p:sp>
      <p:pic>
        <p:nvPicPr>
          <p:cNvPr id="7" name="Picture 6"/>
          <p:cNvPicPr>
            <a:picLocks noChangeAspect="1"/>
          </p:cNvPicPr>
          <p:nvPr/>
        </p:nvPicPr>
        <p:blipFill>
          <a:blip r:embed="rId3"/>
          <a:stretch>
            <a:fillRect/>
          </a:stretch>
        </p:blipFill>
        <p:spPr>
          <a:xfrm>
            <a:off x="266700" y="4394312"/>
            <a:ext cx="8547100" cy="1587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8"/>
          <p:cNvSpPr txBox="1">
            <a:spLocks noChangeArrowheads="1"/>
          </p:cNvSpPr>
          <p:nvPr/>
        </p:nvSpPr>
        <p:spPr bwMode="auto">
          <a:xfrm>
            <a:off x="2057400" y="163513"/>
            <a:ext cx="5562600" cy="369887"/>
          </a:xfrm>
          <a:prstGeom prst="rect">
            <a:avLst/>
          </a:prstGeom>
          <a:noFill/>
          <a:ln w="28575">
            <a:solidFill>
              <a:schemeClr val="tx1"/>
            </a:solidFill>
            <a:miter lim="800000"/>
            <a:headEnd/>
            <a:tailEnd/>
          </a:ln>
        </p:spPr>
        <p:txBody>
          <a:bodyPr>
            <a:prstTxWarp prst="textNoShape">
              <a:avLst/>
            </a:prstTxWarp>
            <a:spAutoFit/>
          </a:bodyPr>
          <a:lstStyle/>
          <a:p>
            <a:pPr algn="ctr"/>
            <a:r>
              <a:rPr lang="en-US">
                <a:latin typeface="Century Gothic" charset="0"/>
              </a:rPr>
              <a:t>Rhetorical Devices or Persuasive Strategies</a:t>
            </a:r>
          </a:p>
        </p:txBody>
      </p:sp>
      <p:sp>
        <p:nvSpPr>
          <p:cNvPr id="22531" name="TextBox 9"/>
          <p:cNvSpPr txBox="1">
            <a:spLocks noChangeArrowheads="1"/>
          </p:cNvSpPr>
          <p:nvPr/>
        </p:nvSpPr>
        <p:spPr bwMode="auto">
          <a:xfrm>
            <a:off x="76200" y="914400"/>
            <a:ext cx="2438400" cy="523875"/>
          </a:xfrm>
          <a:prstGeom prst="rect">
            <a:avLst/>
          </a:prstGeom>
          <a:noFill/>
          <a:ln w="28575">
            <a:solidFill>
              <a:schemeClr val="tx1"/>
            </a:solidFill>
            <a:miter lim="800000"/>
            <a:headEnd/>
            <a:tailEnd/>
          </a:ln>
        </p:spPr>
        <p:txBody>
          <a:bodyPr>
            <a:prstTxWarp prst="textNoShape">
              <a:avLst/>
            </a:prstTxWarp>
            <a:spAutoFit/>
          </a:bodyPr>
          <a:lstStyle/>
          <a:p>
            <a:pPr algn="ctr"/>
            <a:r>
              <a:rPr lang="en-US" sz="1400">
                <a:latin typeface="Century Gothic" charset="0"/>
              </a:rPr>
              <a:t>LOGICAL APPEALS </a:t>
            </a:r>
          </a:p>
          <a:p>
            <a:pPr algn="ctr"/>
            <a:r>
              <a:rPr lang="en-US" sz="1400">
                <a:latin typeface="Century Gothic" charset="0"/>
              </a:rPr>
              <a:t>a.k.a. LOGOS</a:t>
            </a:r>
          </a:p>
        </p:txBody>
      </p:sp>
      <p:sp>
        <p:nvSpPr>
          <p:cNvPr id="22532" name="TextBox 12"/>
          <p:cNvSpPr txBox="1">
            <a:spLocks noChangeArrowheads="1"/>
          </p:cNvSpPr>
          <p:nvPr/>
        </p:nvSpPr>
        <p:spPr bwMode="auto">
          <a:xfrm>
            <a:off x="3352800" y="914400"/>
            <a:ext cx="2438400" cy="523875"/>
          </a:xfrm>
          <a:prstGeom prst="rect">
            <a:avLst/>
          </a:prstGeom>
          <a:noFill/>
          <a:ln w="28575">
            <a:solidFill>
              <a:schemeClr val="tx1"/>
            </a:solidFill>
            <a:miter lim="800000"/>
            <a:headEnd/>
            <a:tailEnd/>
          </a:ln>
        </p:spPr>
        <p:txBody>
          <a:bodyPr>
            <a:prstTxWarp prst="textNoShape">
              <a:avLst/>
            </a:prstTxWarp>
            <a:spAutoFit/>
          </a:bodyPr>
          <a:lstStyle/>
          <a:p>
            <a:pPr algn="ctr"/>
            <a:r>
              <a:rPr lang="en-US" sz="1400">
                <a:latin typeface="Century Gothic" charset="0"/>
              </a:rPr>
              <a:t>EMOTIONAL APPEALS</a:t>
            </a:r>
          </a:p>
          <a:p>
            <a:pPr algn="ctr"/>
            <a:r>
              <a:rPr lang="en-US" sz="1400">
                <a:latin typeface="Century Gothic" charset="0"/>
              </a:rPr>
              <a:t>a.k.a. PATHOS</a:t>
            </a:r>
          </a:p>
        </p:txBody>
      </p:sp>
      <p:sp>
        <p:nvSpPr>
          <p:cNvPr id="22533" name="TextBox 13"/>
          <p:cNvSpPr txBox="1">
            <a:spLocks noChangeArrowheads="1"/>
          </p:cNvSpPr>
          <p:nvPr/>
        </p:nvSpPr>
        <p:spPr bwMode="auto">
          <a:xfrm>
            <a:off x="6553200" y="914400"/>
            <a:ext cx="2438400" cy="523875"/>
          </a:xfrm>
          <a:prstGeom prst="rect">
            <a:avLst/>
          </a:prstGeom>
          <a:noFill/>
          <a:ln w="28575">
            <a:solidFill>
              <a:schemeClr val="tx1"/>
            </a:solidFill>
            <a:miter lim="800000"/>
            <a:headEnd/>
            <a:tailEnd/>
          </a:ln>
        </p:spPr>
        <p:txBody>
          <a:bodyPr>
            <a:prstTxWarp prst="textNoShape">
              <a:avLst/>
            </a:prstTxWarp>
            <a:spAutoFit/>
          </a:bodyPr>
          <a:lstStyle/>
          <a:p>
            <a:pPr algn="ctr"/>
            <a:r>
              <a:rPr lang="en-US" sz="1400">
                <a:latin typeface="Century Gothic" charset="0"/>
              </a:rPr>
              <a:t>ETHICAL APPEALS</a:t>
            </a:r>
          </a:p>
          <a:p>
            <a:pPr algn="ctr"/>
            <a:r>
              <a:rPr lang="en-US" sz="1400">
                <a:latin typeface="Century Gothic" charset="0"/>
              </a:rPr>
              <a:t>a.k.a. ETHOS</a:t>
            </a:r>
          </a:p>
        </p:txBody>
      </p:sp>
      <p:cxnSp>
        <p:nvCxnSpPr>
          <p:cNvPr id="18" name="Straight Connector 17"/>
          <p:cNvCxnSpPr/>
          <p:nvPr/>
        </p:nvCxnSpPr>
        <p:spPr>
          <a:xfrm rot="5400000">
            <a:off x="1867694" y="724694"/>
            <a:ext cx="381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456907" y="723106"/>
            <a:ext cx="38100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7428707" y="723106"/>
            <a:ext cx="38100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537" name="TextBox 21"/>
          <p:cNvSpPr txBox="1">
            <a:spLocks noChangeArrowheads="1"/>
          </p:cNvSpPr>
          <p:nvPr/>
        </p:nvSpPr>
        <p:spPr bwMode="auto">
          <a:xfrm>
            <a:off x="76200" y="1914525"/>
            <a:ext cx="2438400" cy="739775"/>
          </a:xfrm>
          <a:prstGeom prst="rect">
            <a:avLst/>
          </a:prstGeom>
          <a:noFill/>
          <a:ln w="28575">
            <a:solidFill>
              <a:schemeClr val="tx1"/>
            </a:solidFill>
            <a:miter lim="800000"/>
            <a:headEnd/>
            <a:tailEnd/>
          </a:ln>
        </p:spPr>
        <p:txBody>
          <a:bodyPr>
            <a:prstTxWarp prst="textNoShape">
              <a:avLst/>
            </a:prstTxWarp>
            <a:spAutoFit/>
          </a:bodyPr>
          <a:lstStyle/>
          <a:p>
            <a:pPr algn="ctr"/>
            <a:r>
              <a:rPr lang="en-US" sz="1400">
                <a:latin typeface="Century Gothic" charset="0"/>
              </a:rPr>
              <a:t>Using </a:t>
            </a:r>
            <a:r>
              <a:rPr lang="en-US" sz="1400" b="1">
                <a:latin typeface="Century Gothic" charset="0"/>
              </a:rPr>
              <a:t>facts </a:t>
            </a:r>
            <a:r>
              <a:rPr lang="en-US" sz="1400">
                <a:latin typeface="Century Gothic" charset="0"/>
              </a:rPr>
              <a:t>and </a:t>
            </a:r>
            <a:r>
              <a:rPr lang="en-US" sz="1400" b="1">
                <a:latin typeface="Century Gothic" charset="0"/>
              </a:rPr>
              <a:t>logic </a:t>
            </a:r>
            <a:r>
              <a:rPr lang="en-US" sz="1400">
                <a:latin typeface="Century Gothic" charset="0"/>
              </a:rPr>
              <a:t>to convince audience.</a:t>
            </a:r>
          </a:p>
          <a:p>
            <a:pPr algn="ctr"/>
            <a:endParaRPr lang="en-US" sz="1400">
              <a:latin typeface="Century Gothic" charset="0"/>
            </a:endParaRPr>
          </a:p>
        </p:txBody>
      </p:sp>
      <p:sp>
        <p:nvSpPr>
          <p:cNvPr id="22538" name="TextBox 22"/>
          <p:cNvSpPr txBox="1">
            <a:spLocks noChangeArrowheads="1"/>
          </p:cNvSpPr>
          <p:nvPr/>
        </p:nvSpPr>
        <p:spPr bwMode="auto">
          <a:xfrm>
            <a:off x="3352800" y="1905000"/>
            <a:ext cx="2438400" cy="738188"/>
          </a:xfrm>
          <a:prstGeom prst="rect">
            <a:avLst/>
          </a:prstGeom>
          <a:noFill/>
          <a:ln w="28575">
            <a:solidFill>
              <a:schemeClr val="tx1"/>
            </a:solidFill>
            <a:miter lim="800000"/>
            <a:headEnd/>
            <a:tailEnd/>
          </a:ln>
        </p:spPr>
        <p:txBody>
          <a:bodyPr>
            <a:prstTxWarp prst="textNoShape">
              <a:avLst/>
            </a:prstTxWarp>
            <a:spAutoFit/>
          </a:bodyPr>
          <a:lstStyle/>
          <a:p>
            <a:pPr algn="ctr"/>
            <a:r>
              <a:rPr lang="en-US" sz="1400">
                <a:latin typeface="Century Gothic" charset="0"/>
              </a:rPr>
              <a:t>Using </a:t>
            </a:r>
            <a:r>
              <a:rPr lang="en-US" sz="1400" b="1">
                <a:latin typeface="Century Gothic" charset="0"/>
              </a:rPr>
              <a:t>emotions </a:t>
            </a:r>
            <a:r>
              <a:rPr lang="en-US" sz="1400">
                <a:latin typeface="Century Gothic" charset="0"/>
              </a:rPr>
              <a:t>to convince the audience.</a:t>
            </a:r>
          </a:p>
          <a:p>
            <a:pPr algn="ctr"/>
            <a:endParaRPr lang="en-US" sz="1400">
              <a:latin typeface="Century Gothic" charset="0"/>
            </a:endParaRPr>
          </a:p>
        </p:txBody>
      </p:sp>
      <p:sp>
        <p:nvSpPr>
          <p:cNvPr id="22539" name="TextBox 23"/>
          <p:cNvSpPr txBox="1">
            <a:spLocks noChangeArrowheads="1"/>
          </p:cNvSpPr>
          <p:nvPr/>
        </p:nvSpPr>
        <p:spPr bwMode="auto">
          <a:xfrm>
            <a:off x="6553200" y="1905000"/>
            <a:ext cx="2438400" cy="954088"/>
          </a:xfrm>
          <a:prstGeom prst="rect">
            <a:avLst/>
          </a:prstGeom>
          <a:noFill/>
          <a:ln w="28575">
            <a:solidFill>
              <a:schemeClr val="tx1"/>
            </a:solidFill>
            <a:miter lim="800000"/>
            <a:headEnd/>
            <a:tailEnd/>
          </a:ln>
        </p:spPr>
        <p:txBody>
          <a:bodyPr>
            <a:prstTxWarp prst="textNoShape">
              <a:avLst/>
            </a:prstTxWarp>
            <a:spAutoFit/>
          </a:bodyPr>
          <a:lstStyle/>
          <a:p>
            <a:pPr algn="ctr"/>
            <a:r>
              <a:rPr lang="en-US" sz="1400" dirty="0">
                <a:latin typeface="Century Gothic" charset="0"/>
              </a:rPr>
              <a:t>Establish </a:t>
            </a:r>
            <a:r>
              <a:rPr lang="en-US" sz="1400" b="1" dirty="0">
                <a:latin typeface="Century Gothic" charset="0"/>
              </a:rPr>
              <a:t>credibility </a:t>
            </a:r>
            <a:r>
              <a:rPr lang="en-US" sz="1400" dirty="0">
                <a:latin typeface="Century Gothic" charset="0"/>
              </a:rPr>
              <a:t>and appeal to your readers’ </a:t>
            </a:r>
            <a:r>
              <a:rPr lang="en-US" sz="1400" b="1" dirty="0">
                <a:latin typeface="Century Gothic" charset="0"/>
              </a:rPr>
              <a:t>ethics and/</a:t>
            </a:r>
            <a:r>
              <a:rPr lang="en-US" sz="1400" dirty="0">
                <a:latin typeface="Century Gothic" charset="0"/>
              </a:rPr>
              <a:t>or </a:t>
            </a:r>
            <a:r>
              <a:rPr lang="en-US" sz="1400" b="1" dirty="0">
                <a:latin typeface="Century Gothic" charset="0"/>
              </a:rPr>
              <a:t>moral values</a:t>
            </a:r>
            <a:r>
              <a:rPr lang="en-US" sz="1400" dirty="0">
                <a:latin typeface="Century Gothic" charset="0"/>
              </a:rPr>
              <a:t>.</a:t>
            </a:r>
          </a:p>
        </p:txBody>
      </p:sp>
      <p:sp>
        <p:nvSpPr>
          <p:cNvPr id="22540" name="TextBox 24"/>
          <p:cNvSpPr txBox="1">
            <a:spLocks noChangeArrowheads="1"/>
          </p:cNvSpPr>
          <p:nvPr/>
        </p:nvSpPr>
        <p:spPr bwMode="auto">
          <a:xfrm>
            <a:off x="76200" y="3263900"/>
            <a:ext cx="2438400" cy="1600200"/>
          </a:xfrm>
          <a:prstGeom prst="rect">
            <a:avLst/>
          </a:prstGeom>
          <a:noFill/>
          <a:ln w="28575">
            <a:solidFill>
              <a:schemeClr val="tx1"/>
            </a:solidFill>
            <a:miter lim="800000"/>
            <a:headEnd/>
            <a:tailEnd/>
          </a:ln>
        </p:spPr>
        <p:txBody>
          <a:bodyPr>
            <a:prstTxWarp prst="textNoShape">
              <a:avLst/>
            </a:prstTxWarp>
            <a:spAutoFit/>
          </a:bodyPr>
          <a:lstStyle/>
          <a:p>
            <a:pPr algn="ctr"/>
            <a:r>
              <a:rPr lang="en-US" sz="1400">
                <a:latin typeface="Century Gothic" charset="0"/>
              </a:rPr>
              <a:t>For example:</a:t>
            </a:r>
          </a:p>
          <a:p>
            <a:pPr algn="ctr"/>
            <a:endParaRPr lang="en-US" sz="1400">
              <a:latin typeface="Century Gothic" charset="0"/>
            </a:endParaRPr>
          </a:p>
          <a:p>
            <a:pPr algn="ctr"/>
            <a:r>
              <a:rPr lang="en-US" sz="1400">
                <a:latin typeface="Century Gothic" charset="0"/>
              </a:rPr>
              <a:t>A snickers bar is 280 calories.  4 out 5 doctors agree that eating one daily is not very healthy. </a:t>
            </a:r>
          </a:p>
          <a:p>
            <a:pPr algn="ctr"/>
            <a:r>
              <a:rPr lang="en-US" sz="1400">
                <a:latin typeface="Century Gothic" charset="0"/>
              </a:rPr>
              <a:t>   </a:t>
            </a:r>
          </a:p>
        </p:txBody>
      </p:sp>
      <p:sp>
        <p:nvSpPr>
          <p:cNvPr id="22541" name="TextBox 25"/>
          <p:cNvSpPr txBox="1">
            <a:spLocks noChangeArrowheads="1"/>
          </p:cNvSpPr>
          <p:nvPr/>
        </p:nvSpPr>
        <p:spPr bwMode="auto">
          <a:xfrm>
            <a:off x="3352800" y="3276600"/>
            <a:ext cx="2438400" cy="1384300"/>
          </a:xfrm>
          <a:prstGeom prst="rect">
            <a:avLst/>
          </a:prstGeom>
          <a:noFill/>
          <a:ln w="28575">
            <a:solidFill>
              <a:schemeClr val="tx1"/>
            </a:solidFill>
            <a:miter lim="800000"/>
            <a:headEnd/>
            <a:tailEnd/>
          </a:ln>
        </p:spPr>
        <p:txBody>
          <a:bodyPr>
            <a:prstTxWarp prst="textNoShape">
              <a:avLst/>
            </a:prstTxWarp>
            <a:spAutoFit/>
          </a:bodyPr>
          <a:lstStyle/>
          <a:p>
            <a:pPr algn="ctr"/>
            <a:r>
              <a:rPr lang="en-US" sz="1400">
                <a:latin typeface="Century Gothic" charset="0"/>
              </a:rPr>
              <a:t>For example:</a:t>
            </a:r>
          </a:p>
          <a:p>
            <a:pPr algn="ctr"/>
            <a:endParaRPr lang="en-US" sz="1400">
              <a:latin typeface="Century Gothic" charset="0"/>
            </a:endParaRPr>
          </a:p>
          <a:p>
            <a:pPr algn="ctr"/>
            <a:r>
              <a:rPr lang="en-US" sz="1400">
                <a:latin typeface="Century Gothic" charset="0"/>
              </a:rPr>
              <a:t>Your donation will help this puppy find a safe loving home and have a chance at a bright future.</a:t>
            </a:r>
          </a:p>
        </p:txBody>
      </p:sp>
      <p:sp>
        <p:nvSpPr>
          <p:cNvPr id="22542" name="TextBox 26"/>
          <p:cNvSpPr txBox="1">
            <a:spLocks noChangeArrowheads="1"/>
          </p:cNvSpPr>
          <p:nvPr/>
        </p:nvSpPr>
        <p:spPr bwMode="auto">
          <a:xfrm>
            <a:off x="6553200" y="3263900"/>
            <a:ext cx="2438400" cy="1384300"/>
          </a:xfrm>
          <a:prstGeom prst="rect">
            <a:avLst/>
          </a:prstGeom>
          <a:noFill/>
          <a:ln w="28575">
            <a:solidFill>
              <a:schemeClr val="tx1"/>
            </a:solidFill>
            <a:miter lim="800000"/>
            <a:headEnd/>
            <a:tailEnd/>
          </a:ln>
        </p:spPr>
        <p:txBody>
          <a:bodyPr>
            <a:prstTxWarp prst="textNoShape">
              <a:avLst/>
            </a:prstTxWarp>
            <a:spAutoFit/>
          </a:bodyPr>
          <a:lstStyle/>
          <a:p>
            <a:pPr algn="ctr"/>
            <a:r>
              <a:rPr lang="en-US" sz="1400">
                <a:latin typeface="Century Gothic" charset="0"/>
              </a:rPr>
              <a:t>For example:</a:t>
            </a:r>
          </a:p>
          <a:p>
            <a:pPr algn="ctr"/>
            <a:endParaRPr lang="en-US" sz="1400">
              <a:latin typeface="Century Gothic" charset="0"/>
            </a:endParaRPr>
          </a:p>
          <a:p>
            <a:pPr algn="ctr"/>
            <a:r>
              <a:rPr lang="en-US" sz="1400">
                <a:latin typeface="Century Gothic" charset="0"/>
              </a:rPr>
              <a:t>Believe me, I have been through your struggle and I know what it is like to be unemployed. </a:t>
            </a:r>
          </a:p>
        </p:txBody>
      </p:sp>
      <p:cxnSp>
        <p:nvCxnSpPr>
          <p:cNvPr id="28" name="Straight Connector 27"/>
          <p:cNvCxnSpPr>
            <a:endCxn id="22537" idx="0"/>
          </p:cNvCxnSpPr>
          <p:nvPr/>
        </p:nvCxnSpPr>
        <p:spPr>
          <a:xfrm rot="5400000">
            <a:off x="1062831" y="1680369"/>
            <a:ext cx="46672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22540" idx="0"/>
          </p:cNvCxnSpPr>
          <p:nvPr/>
        </p:nvCxnSpPr>
        <p:spPr>
          <a:xfrm rot="5400000">
            <a:off x="992981" y="2959894"/>
            <a:ext cx="60642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4414044" y="1680369"/>
            <a:ext cx="46672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7385844" y="1680369"/>
            <a:ext cx="46672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344194" y="2969419"/>
            <a:ext cx="60642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7412038" y="3065463"/>
            <a:ext cx="414337"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2549" name="Picture 35"/>
          <p:cNvPicPr>
            <a:picLocks noChangeAspect="1"/>
          </p:cNvPicPr>
          <p:nvPr/>
        </p:nvPicPr>
        <p:blipFill>
          <a:blip r:embed="rId2"/>
          <a:srcRect/>
          <a:stretch>
            <a:fillRect/>
          </a:stretch>
        </p:blipFill>
        <p:spPr bwMode="auto">
          <a:xfrm>
            <a:off x="457200" y="4876800"/>
            <a:ext cx="1676400" cy="1676400"/>
          </a:xfrm>
          <a:prstGeom prst="rect">
            <a:avLst/>
          </a:prstGeom>
          <a:noFill/>
          <a:ln w="9525">
            <a:noFill/>
            <a:miter lim="800000"/>
            <a:headEnd/>
            <a:tailEnd/>
          </a:ln>
        </p:spPr>
      </p:pic>
      <p:pic>
        <p:nvPicPr>
          <p:cNvPr id="22550" name="Picture 37"/>
          <p:cNvPicPr>
            <a:picLocks noChangeAspect="1"/>
          </p:cNvPicPr>
          <p:nvPr/>
        </p:nvPicPr>
        <p:blipFill>
          <a:blip r:embed="rId3"/>
          <a:srcRect/>
          <a:stretch>
            <a:fillRect/>
          </a:stretch>
        </p:blipFill>
        <p:spPr bwMode="auto">
          <a:xfrm>
            <a:off x="3937000" y="4876800"/>
            <a:ext cx="1320800" cy="1752600"/>
          </a:xfrm>
          <a:prstGeom prst="rect">
            <a:avLst/>
          </a:prstGeom>
          <a:noFill/>
          <a:ln w="9525">
            <a:noFill/>
            <a:miter lim="800000"/>
            <a:headEnd/>
            <a:tailEnd/>
          </a:ln>
        </p:spPr>
      </p:pic>
      <p:pic>
        <p:nvPicPr>
          <p:cNvPr id="22551" name="Picture 38"/>
          <p:cNvPicPr>
            <a:picLocks noChangeAspect="1"/>
          </p:cNvPicPr>
          <p:nvPr/>
        </p:nvPicPr>
        <p:blipFill>
          <a:blip r:embed="rId4"/>
          <a:srcRect/>
          <a:stretch>
            <a:fillRect/>
          </a:stretch>
        </p:blipFill>
        <p:spPr bwMode="auto">
          <a:xfrm>
            <a:off x="6823075" y="4800600"/>
            <a:ext cx="1597025" cy="1752600"/>
          </a:xfrm>
          <a:prstGeom prst="rect">
            <a:avLst/>
          </a:prstGeom>
          <a:noFill/>
          <a:ln w="9525">
            <a:noFill/>
            <a:miter lim="800000"/>
            <a:headEnd/>
            <a:tailEnd/>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2849" y="241038"/>
            <a:ext cx="4687735" cy="6393014"/>
          </a:xfrm>
          <a:prstGeom prst="rect">
            <a:avLst/>
          </a:prstGeom>
        </p:spPr>
      </p:pic>
      <p:sp>
        <p:nvSpPr>
          <p:cNvPr id="3" name="Title 1"/>
          <p:cNvSpPr txBox="1">
            <a:spLocks/>
          </p:cNvSpPr>
          <p:nvPr/>
        </p:nvSpPr>
        <p:spPr>
          <a:xfrm>
            <a:off x="457200" y="1417638"/>
            <a:ext cx="3983278" cy="321771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chemeClr val="tx1"/>
                </a:solidFill>
                <a:effectLst/>
                <a:uLnTx/>
                <a:uFillTx/>
                <a:latin typeface="+mj-lt"/>
                <a:ea typeface="+mj-ea"/>
                <a:cs typeface="+mj-cs"/>
              </a:rPr>
              <a:t>Says-Means-Matters </a:t>
            </a:r>
            <a:r>
              <a:rPr kumimoji="0" lang="en-US" sz="2500" b="0" i="0" u="none" strike="noStrike" kern="1200" cap="none" spc="0" normalizeH="0" baseline="0" noProof="0" dirty="0" smtClean="0">
                <a:ln>
                  <a:noFill/>
                </a:ln>
                <a:solidFill>
                  <a:schemeClr val="tx1"/>
                </a:solidFill>
                <a:effectLst/>
                <a:uLnTx/>
                <a:uFillTx/>
                <a:latin typeface="+mj-lt"/>
                <a:ea typeface="+mj-ea"/>
                <a:cs typeface="+mj-cs"/>
              </a:rPr>
              <a:t>to show that you can cite and analyze and comment on</a:t>
            </a:r>
            <a:r>
              <a:rPr kumimoji="0" lang="en-US" sz="2500" b="0" i="0" u="none" strike="noStrike" kern="1200" cap="none" spc="0" normalizeH="0" noProof="0" dirty="0" smtClean="0">
                <a:ln>
                  <a:noFill/>
                </a:ln>
                <a:solidFill>
                  <a:schemeClr val="tx1"/>
                </a:solidFill>
                <a:effectLst/>
                <a:uLnTx/>
                <a:uFillTx/>
                <a:latin typeface="+mj-lt"/>
                <a:ea typeface="+mj-ea"/>
                <a:cs typeface="+mj-cs"/>
              </a:rPr>
              <a:t> </a:t>
            </a:r>
            <a:r>
              <a:rPr kumimoji="0" lang="en-US" sz="2500" b="0" i="0" u="none" strike="noStrike" kern="1200" cap="none" spc="0" normalizeH="0" noProof="0" dirty="0" err="1" smtClean="0">
                <a:ln>
                  <a:noFill/>
                </a:ln>
                <a:solidFill>
                  <a:schemeClr val="tx1"/>
                </a:solidFill>
                <a:effectLst/>
                <a:uLnTx/>
                <a:uFillTx/>
                <a:latin typeface="+mj-lt"/>
                <a:ea typeface="+mj-ea"/>
                <a:cs typeface="+mj-cs"/>
              </a:rPr>
              <a:t>Olaudah</a:t>
            </a:r>
            <a:r>
              <a:rPr kumimoji="0" lang="en-US" sz="2500" b="0" i="0" u="none" strike="noStrike" kern="1200" cap="none" spc="0" normalizeH="0" noProof="0" dirty="0" smtClean="0">
                <a:ln>
                  <a:noFill/>
                </a:ln>
                <a:solidFill>
                  <a:schemeClr val="tx1"/>
                </a:solidFill>
                <a:effectLst/>
                <a:uLnTx/>
                <a:uFillTx/>
                <a:latin typeface="+mj-lt"/>
                <a:ea typeface="+mj-ea"/>
                <a:cs typeface="+mj-cs"/>
              </a:rPr>
              <a:t> </a:t>
            </a:r>
            <a:r>
              <a:rPr kumimoji="0" lang="en-US" sz="2500" b="0" i="0" u="none" strike="noStrike" kern="1200" cap="none" spc="0" normalizeH="0" noProof="0" dirty="0" err="1" smtClean="0">
                <a:ln>
                  <a:noFill/>
                </a:ln>
                <a:solidFill>
                  <a:schemeClr val="tx1"/>
                </a:solidFill>
                <a:effectLst/>
                <a:uLnTx/>
                <a:uFillTx/>
                <a:latin typeface="+mj-lt"/>
                <a:ea typeface="+mj-ea"/>
                <a:cs typeface="+mj-cs"/>
              </a:rPr>
              <a:t>Equiano’s</a:t>
            </a:r>
            <a:r>
              <a:rPr kumimoji="0" lang="en-US" sz="2500" b="0" i="0" u="none" strike="noStrike" kern="1200" cap="none" spc="0" normalizeH="0" noProof="0" dirty="0" smtClean="0">
                <a:ln>
                  <a:noFill/>
                </a:ln>
                <a:solidFill>
                  <a:schemeClr val="tx1"/>
                </a:solidFill>
                <a:effectLst/>
                <a:uLnTx/>
                <a:uFillTx/>
                <a:latin typeface="+mj-lt"/>
                <a:ea typeface="+mj-ea"/>
                <a:cs typeface="+mj-cs"/>
              </a:rPr>
              <a:t> use of the Rhetorical Triangle </a:t>
            </a:r>
            <a:r>
              <a:rPr kumimoji="0" lang="en-US" sz="2500" b="0" i="1" u="none" strike="noStrike" kern="1200" cap="none" spc="0" normalizeH="0" noProof="0" dirty="0" smtClean="0">
                <a:ln>
                  <a:noFill/>
                </a:ln>
                <a:solidFill>
                  <a:srgbClr val="FF0000"/>
                </a:solidFill>
                <a:effectLst/>
                <a:uLnTx/>
                <a:uFillTx/>
                <a:latin typeface="+mj-lt"/>
                <a:ea typeface="+mj-ea"/>
                <a:cs typeface="+mj-cs"/>
              </a:rPr>
              <a:t>to persuade his audience against the institution of slavery.</a:t>
            </a:r>
            <a:endParaRPr kumimoji="0" lang="en-US" sz="25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7059"/>
            <a:ext cx="4333443" cy="3988894"/>
          </a:xfrm>
        </p:spPr>
        <p:txBody>
          <a:bodyPr>
            <a:normAutofit/>
          </a:bodyPr>
          <a:lstStyle/>
          <a:p>
            <a:r>
              <a:rPr lang="en-US" b="1" dirty="0" smtClean="0"/>
              <a:t>H.W. Summary </a:t>
            </a:r>
            <a:r>
              <a:rPr lang="en-US" b="1" dirty="0" smtClean="0"/>
              <a:t>Template </a:t>
            </a:r>
            <a:r>
              <a:rPr lang="en-US" dirty="0" smtClean="0"/>
              <a:t>to identify main idea and key details.  </a:t>
            </a:r>
            <a:endParaRPr lang="en-US" dirty="0"/>
          </a:p>
        </p:txBody>
      </p:sp>
      <p:pic>
        <p:nvPicPr>
          <p:cNvPr id="4" name="Picture 3"/>
          <p:cNvPicPr>
            <a:picLocks noChangeAspect="1"/>
          </p:cNvPicPr>
          <p:nvPr/>
        </p:nvPicPr>
        <p:blipFill>
          <a:blip r:embed="rId2"/>
          <a:stretch>
            <a:fillRect/>
          </a:stretch>
        </p:blipFill>
        <p:spPr>
          <a:xfrm>
            <a:off x="4790643" y="600264"/>
            <a:ext cx="4004212" cy="54998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28408" y="274638"/>
            <a:ext cx="8334006" cy="788987"/>
          </a:xfrm>
        </p:spPr>
        <p:txBody>
          <a:bodyPr/>
          <a:lstStyle/>
          <a:p>
            <a:pPr eaLnBrk="1" hangingPunct="1"/>
            <a:r>
              <a:rPr lang="en-US" dirty="0" smtClean="0">
                <a:ea typeface="ＭＳ Ｐゴシック" pitchFamily="-65" charset="-128"/>
                <a:cs typeface="ＭＳ Ｐゴシック" pitchFamily="-65" charset="-128"/>
              </a:rPr>
              <a:t>In this lesson series</a:t>
            </a:r>
          </a:p>
        </p:txBody>
      </p:sp>
      <p:sp>
        <p:nvSpPr>
          <p:cNvPr id="17411" name="Content Placeholder 2"/>
          <p:cNvSpPr>
            <a:spLocks noGrp="1"/>
          </p:cNvSpPr>
          <p:nvPr>
            <p:ph idx="1"/>
          </p:nvPr>
        </p:nvSpPr>
        <p:spPr>
          <a:xfrm>
            <a:off x="1089025" y="1063625"/>
            <a:ext cx="7272338" cy="5062538"/>
          </a:xfrm>
        </p:spPr>
        <p:txBody>
          <a:bodyPr/>
          <a:lstStyle/>
          <a:p>
            <a:pPr eaLnBrk="1" hangingPunct="1"/>
            <a:r>
              <a:rPr lang="en-US" b="1" dirty="0" smtClean="0">
                <a:ea typeface="ＭＳ Ｐゴシック" pitchFamily="-65" charset="-128"/>
                <a:cs typeface="ＭＳ Ｐゴシック" pitchFamily="-65" charset="-128"/>
              </a:rPr>
              <a:t>OBJECTIVE: By practicing CLOSE READING strategies, SWBAT identify </a:t>
            </a:r>
            <a:r>
              <a:rPr lang="en-US" b="1" dirty="0" err="1" smtClean="0">
                <a:ea typeface="ＭＳ Ｐゴシック" pitchFamily="-65" charset="-128"/>
                <a:cs typeface="ＭＳ Ｐゴシック" pitchFamily="-65" charset="-128"/>
              </a:rPr>
              <a:t>Olaudah</a:t>
            </a:r>
            <a:r>
              <a:rPr lang="en-US" b="1" dirty="0" smtClean="0">
                <a:ea typeface="ＭＳ Ｐゴシック" pitchFamily="-65" charset="-128"/>
                <a:cs typeface="ＭＳ Ｐゴシック" pitchFamily="-65" charset="-128"/>
              </a:rPr>
              <a:t> </a:t>
            </a:r>
            <a:r>
              <a:rPr lang="en-US" b="1" dirty="0" err="1" smtClean="0">
                <a:ea typeface="ＭＳ Ｐゴシック" pitchFamily="-65" charset="-128"/>
                <a:cs typeface="ＭＳ Ｐゴシック" pitchFamily="-65" charset="-128"/>
              </a:rPr>
              <a:t>Equiano’s</a:t>
            </a:r>
            <a:r>
              <a:rPr lang="en-US" b="1" dirty="0" smtClean="0">
                <a:ea typeface="ＭＳ Ｐゴシック" pitchFamily="-65" charset="-128"/>
                <a:cs typeface="ＭＳ Ｐゴシック" pitchFamily="-65" charset="-128"/>
              </a:rPr>
              <a:t> use of IMAGERY,  FIGURATIVE LANGUAGE, and </a:t>
            </a:r>
            <a:r>
              <a:rPr lang="en-US" b="1" u="sng" dirty="0" smtClean="0">
                <a:ea typeface="ＭＳ Ｐゴシック" pitchFamily="-65" charset="-128"/>
                <a:cs typeface="ＭＳ Ｐゴシック" pitchFamily="-65" charset="-128"/>
              </a:rPr>
              <a:t>rhetorical triangle </a:t>
            </a:r>
            <a:r>
              <a:rPr lang="en-US" b="1" dirty="0" smtClean="0">
                <a:ea typeface="ＭＳ Ｐゴシック" pitchFamily="-65" charset="-128"/>
                <a:cs typeface="ＭＳ Ｐゴシック" pitchFamily="-65" charset="-128"/>
              </a:rPr>
              <a:t>in “The Interesting Life of </a:t>
            </a:r>
            <a:r>
              <a:rPr lang="en-US" b="1" dirty="0" err="1" smtClean="0">
                <a:ea typeface="ＭＳ Ｐゴシック" pitchFamily="-65" charset="-128"/>
                <a:cs typeface="ＭＳ Ｐゴシック" pitchFamily="-65" charset="-128"/>
              </a:rPr>
              <a:t>Olaudah</a:t>
            </a:r>
            <a:r>
              <a:rPr lang="en-US" b="1" dirty="0" smtClean="0">
                <a:ea typeface="ＭＳ Ｐゴシック" pitchFamily="-65" charset="-128"/>
                <a:cs typeface="ＭＳ Ｐゴシック" pitchFamily="-65" charset="-128"/>
              </a:rPr>
              <a:t> </a:t>
            </a:r>
            <a:r>
              <a:rPr lang="en-US" b="1" dirty="0" err="1" smtClean="0">
                <a:ea typeface="ＭＳ Ｐゴシック" pitchFamily="-65" charset="-128"/>
                <a:cs typeface="ＭＳ Ｐゴシック" pitchFamily="-65" charset="-128"/>
              </a:rPr>
              <a:t>Equiano</a:t>
            </a:r>
            <a:r>
              <a:rPr lang="en-US" b="1" dirty="0" smtClean="0">
                <a:ea typeface="ＭＳ Ｐゴシック" pitchFamily="-65" charset="-128"/>
                <a:cs typeface="ＭＳ Ｐゴシック" pitchFamily="-65" charset="-128"/>
              </a:rPr>
              <a:t>” </a:t>
            </a:r>
            <a:r>
              <a:rPr lang="en-US" b="1" i="1" dirty="0" smtClean="0">
                <a:solidFill>
                  <a:srgbClr val="FF0000"/>
                </a:solidFill>
                <a:ea typeface="ＭＳ Ｐゴシック" pitchFamily="-65" charset="-128"/>
                <a:cs typeface="ＭＳ Ｐゴシック" pitchFamily="-65" charset="-128"/>
              </a:rPr>
              <a:t>to persuade readers’ against the slave trade.</a:t>
            </a:r>
          </a:p>
          <a:p>
            <a:pPr eaLnBrk="1" hangingPunct="1"/>
            <a:r>
              <a:rPr lang="en-US" b="1" dirty="0" smtClean="0">
                <a:ea typeface="ＭＳ Ｐゴシック" pitchFamily="-65" charset="-128"/>
                <a:cs typeface="ＭＳ Ｐゴシック" pitchFamily="-65" charset="-128"/>
              </a:rPr>
              <a:t>Evidence </a:t>
            </a:r>
            <a:r>
              <a:rPr lang="en-US" dirty="0" smtClean="0">
                <a:ea typeface="ＭＳ Ｐゴシック" pitchFamily="-65" charset="-128"/>
                <a:cs typeface="ＭＳ Ｐゴシック" pitchFamily="-65" charset="-128"/>
              </a:rPr>
              <a:t>of your learning will be shown through:</a:t>
            </a:r>
          </a:p>
          <a:p>
            <a:pPr eaLnBrk="1" hangingPunct="1"/>
            <a:r>
              <a:rPr lang="en-US" dirty="0" smtClean="0">
                <a:solidFill>
                  <a:srgbClr val="FF0000"/>
                </a:solidFill>
                <a:ea typeface="ＭＳ Ｐゴシック" pitchFamily="-65" charset="-128"/>
                <a:cs typeface="ＭＳ Ｐゴシック" pitchFamily="-65" charset="-128"/>
              </a:rPr>
              <a:t>Annotations and Marginalia</a:t>
            </a:r>
          </a:p>
          <a:p>
            <a:pPr eaLnBrk="1" hangingPunct="1"/>
            <a:r>
              <a:rPr lang="en-US" dirty="0" smtClean="0">
                <a:solidFill>
                  <a:srgbClr val="FF0000"/>
                </a:solidFill>
                <a:ea typeface="ＭＳ Ｐゴシック" pitchFamily="-65" charset="-128"/>
                <a:cs typeface="ＭＳ Ｐゴシック" pitchFamily="-65" charset="-128"/>
              </a:rPr>
              <a:t>Dialectical journal </a:t>
            </a:r>
            <a:r>
              <a:rPr lang="en-US" dirty="0" smtClean="0">
                <a:ea typeface="ＭＳ Ｐゴシック" pitchFamily="-65" charset="-128"/>
                <a:cs typeface="ＭＳ Ｐゴシック" pitchFamily="-65" charset="-128"/>
              </a:rPr>
              <a:t>and </a:t>
            </a:r>
            <a:r>
              <a:rPr lang="en-US" dirty="0" smtClean="0">
                <a:solidFill>
                  <a:srgbClr val="FF0000"/>
                </a:solidFill>
                <a:ea typeface="ＭＳ Ｐゴシック" pitchFamily="-65" charset="-128"/>
                <a:cs typeface="ＭＳ Ｐゴシック" pitchFamily="-65" charset="-128"/>
              </a:rPr>
              <a:t>summary.</a:t>
            </a:r>
          </a:p>
          <a:p>
            <a:pPr eaLnBrk="1" hangingPunct="1"/>
            <a:r>
              <a:rPr lang="en-US" dirty="0" smtClean="0">
                <a:solidFill>
                  <a:srgbClr val="FF0000"/>
                </a:solidFill>
                <a:ea typeface="ＭＳ Ｐゴシック" pitchFamily="-65" charset="-128"/>
                <a:cs typeface="ＭＳ Ｐゴシック" pitchFamily="-65" charset="-128"/>
              </a:rPr>
              <a:t>Progress Check</a:t>
            </a:r>
            <a:endParaRPr lang="en-US" dirty="0" smtClean="0">
              <a:ea typeface="ＭＳ Ｐゴシック" pitchFamily="-65" charset="-128"/>
              <a:cs typeface="ＭＳ Ｐゴシック" pitchFamily="-65" charset="-128"/>
            </a:endParaRPr>
          </a:p>
          <a:p>
            <a:pPr eaLnBrk="1" hangingPunct="1"/>
            <a:endParaRPr lang="en-US" dirty="0" smtClean="0">
              <a:ea typeface="ＭＳ Ｐゴシック" pitchFamily="-65" charset="-128"/>
              <a:cs typeface="ＭＳ Ｐゴシック" pitchFamily="-65" charset="-128"/>
            </a:endParaRPr>
          </a:p>
          <a:p>
            <a:pPr eaLnBrk="1" hangingPunct="1"/>
            <a:endParaRPr lang="en-US" dirty="0" smtClean="0">
              <a:ea typeface="ＭＳ Ｐゴシック" pitchFamily="-65" charset="-128"/>
              <a:cs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89025" y="274638"/>
            <a:ext cx="7272338" cy="846137"/>
          </a:xfrm>
        </p:spPr>
        <p:txBody>
          <a:bodyPr/>
          <a:lstStyle/>
          <a:p>
            <a:pPr eaLnBrk="1" hangingPunct="1"/>
            <a:r>
              <a:rPr lang="en-US" dirty="0" smtClean="0">
                <a:ea typeface="ＭＳ Ｐゴシック" pitchFamily="-65" charset="-128"/>
                <a:cs typeface="ＭＳ Ｐゴシック" pitchFamily="-65" charset="-128"/>
              </a:rPr>
              <a:t>Autobiographies:</a:t>
            </a:r>
            <a:br>
              <a:rPr lang="en-US" dirty="0" smtClean="0">
                <a:ea typeface="ＭＳ Ｐゴシック" pitchFamily="-65" charset="-128"/>
                <a:cs typeface="ＭＳ Ｐゴシック" pitchFamily="-65" charset="-128"/>
              </a:rPr>
            </a:br>
            <a:r>
              <a:rPr lang="en-US" dirty="0" smtClean="0">
                <a:ea typeface="ＭＳ Ｐゴシック" pitchFamily="-65" charset="-128"/>
                <a:cs typeface="ＭＳ Ｐゴシック" pitchFamily="-65" charset="-128"/>
              </a:rPr>
              <a:t>Slave Narratives</a:t>
            </a:r>
          </a:p>
        </p:txBody>
      </p:sp>
      <p:sp>
        <p:nvSpPr>
          <p:cNvPr id="19459" name="Content Placeholder 2"/>
          <p:cNvSpPr>
            <a:spLocks noGrp="1"/>
          </p:cNvSpPr>
          <p:nvPr>
            <p:ph idx="1"/>
          </p:nvPr>
        </p:nvSpPr>
        <p:spPr>
          <a:xfrm>
            <a:off x="660400" y="1343279"/>
            <a:ext cx="7966075" cy="5005388"/>
          </a:xfrm>
        </p:spPr>
        <p:txBody>
          <a:bodyPr/>
          <a:lstStyle/>
          <a:p>
            <a:pPr eaLnBrk="1" hangingPunct="1"/>
            <a:r>
              <a:rPr lang="en-US" dirty="0" smtClean="0">
                <a:ea typeface="ＭＳ Ｐゴシック" pitchFamily="-65" charset="-128"/>
                <a:cs typeface="ＭＳ Ｐゴシック" pitchFamily="-65" charset="-128"/>
              </a:rPr>
              <a:t>Document slave life primarily in the American South from the invaluable perspective of first-hand experience.</a:t>
            </a:r>
          </a:p>
          <a:p>
            <a:pPr eaLnBrk="1" hangingPunct="1"/>
            <a:r>
              <a:rPr lang="en-US" dirty="0" smtClean="0">
                <a:ea typeface="ＭＳ Ｐゴシック" pitchFamily="-65" charset="-128"/>
                <a:cs typeface="ＭＳ Ｐゴシック" pitchFamily="-65" charset="-128"/>
              </a:rPr>
              <a:t>Reveal the struggles of people of color in the North, as fugitives from the South recorded the disparities between America's ideal of freedom and the reality of racism in the so-called "free states.”</a:t>
            </a:r>
          </a:p>
          <a:p>
            <a:pPr eaLnBrk="1" hangingPunct="1"/>
            <a:r>
              <a:rPr lang="en-US" dirty="0" smtClean="0">
                <a:solidFill>
                  <a:srgbClr val="FF0000"/>
                </a:solidFill>
                <a:ea typeface="ＭＳ Ｐゴシック" pitchFamily="-65" charset="-128"/>
                <a:cs typeface="ＭＳ Ｐゴシック" pitchFamily="-65" charset="-128"/>
              </a:rPr>
              <a:t>PURPOSE</a:t>
            </a:r>
            <a:r>
              <a:rPr lang="en-US" dirty="0" smtClean="0">
                <a:ea typeface="ＭＳ Ｐゴシック" pitchFamily="-65" charset="-128"/>
                <a:cs typeface="ＭＳ Ｐゴシック" pitchFamily="-65" charset="-128"/>
              </a:rPr>
              <a:t>: The most influential slave narratives were designed to </a:t>
            </a:r>
            <a:r>
              <a:rPr lang="en-US" b="1" i="1" dirty="0" smtClean="0">
                <a:solidFill>
                  <a:srgbClr val="FF0000"/>
                </a:solidFill>
                <a:ea typeface="ＭＳ Ｐゴシック" pitchFamily="-65" charset="-128"/>
                <a:cs typeface="ＭＳ Ｐゴシック" pitchFamily="-65" charset="-128"/>
              </a:rPr>
              <a:t>educate </a:t>
            </a:r>
            <a:r>
              <a:rPr lang="en-US" i="1" dirty="0" smtClean="0">
                <a:solidFill>
                  <a:srgbClr val="FF0000"/>
                </a:solidFill>
                <a:ea typeface="ＭＳ Ｐゴシック" pitchFamily="-65" charset="-128"/>
                <a:cs typeface="ＭＳ Ｐゴシック" pitchFamily="-65" charset="-128"/>
              </a:rPr>
              <a:t>white readers about both the realities of slavery as an institution and </a:t>
            </a:r>
            <a:r>
              <a:rPr lang="en-US" b="1" i="1" dirty="0" smtClean="0">
                <a:solidFill>
                  <a:srgbClr val="FF0000"/>
                </a:solidFill>
                <a:ea typeface="ＭＳ Ｐゴシック" pitchFamily="-65" charset="-128"/>
                <a:cs typeface="ＭＳ Ｐゴシック" pitchFamily="-65" charset="-128"/>
              </a:rPr>
              <a:t>persuade </a:t>
            </a:r>
            <a:r>
              <a:rPr lang="en-US" i="1" dirty="0" smtClean="0">
                <a:solidFill>
                  <a:srgbClr val="FF0000"/>
                </a:solidFill>
                <a:ea typeface="ＭＳ Ｐゴシック" pitchFamily="-65" charset="-128"/>
                <a:cs typeface="ＭＳ Ｐゴシック" pitchFamily="-65" charset="-128"/>
              </a:rPr>
              <a:t>them to join the Abolitionist movement and see black people as individuals deserving of full human rights</a:t>
            </a:r>
            <a:r>
              <a:rPr lang="en-US" dirty="0" smtClean="0">
                <a:ea typeface="ＭＳ Ｐゴシック" pitchFamily="-65" charset="-128"/>
                <a:cs typeface="ＭＳ Ｐゴシック" pitchFamily="-65" charset="-128"/>
              </a:rPr>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500" smtClean="0">
                <a:ea typeface="ＭＳ Ｐゴシック" pitchFamily="-65" charset="-128"/>
                <a:cs typeface="ＭＳ Ｐゴシック" pitchFamily="-65" charset="-128"/>
              </a:rPr>
              <a:t>After you watch preview video, use circle map info to write background paragraph.  </a:t>
            </a:r>
          </a:p>
        </p:txBody>
      </p:sp>
      <p:sp>
        <p:nvSpPr>
          <p:cNvPr id="4" name="Oval 3"/>
          <p:cNvSpPr/>
          <p:nvPr/>
        </p:nvSpPr>
        <p:spPr>
          <a:xfrm>
            <a:off x="432514" y="1801813"/>
            <a:ext cx="5063735" cy="4712926"/>
          </a:xfrm>
          <a:prstGeom prst="ellipse">
            <a:avLst/>
          </a:prstGeom>
          <a:noFill/>
          <a:ln w="825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2177242" y="3745674"/>
            <a:ext cx="1575200" cy="1245222"/>
          </a:xfrm>
          <a:prstGeom prst="ellipse">
            <a:avLst/>
          </a:prstGeom>
          <a:noFill/>
          <a:ln w="3492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85" name="TextBox 5"/>
          <p:cNvSpPr txBox="1">
            <a:spLocks noChangeArrowheads="1"/>
          </p:cNvSpPr>
          <p:nvPr/>
        </p:nvSpPr>
        <p:spPr bwMode="auto">
          <a:xfrm>
            <a:off x="2357438" y="4068763"/>
            <a:ext cx="1395412" cy="646112"/>
          </a:xfrm>
          <a:prstGeom prst="rect">
            <a:avLst/>
          </a:prstGeom>
          <a:noFill/>
          <a:ln w="9525">
            <a:noFill/>
            <a:miter lim="800000"/>
            <a:headEnd/>
            <a:tailEnd/>
          </a:ln>
        </p:spPr>
        <p:txBody>
          <a:bodyPr>
            <a:prstTxWarp prst="textNoShape">
              <a:avLst/>
            </a:prstTxWarp>
            <a:spAutoFit/>
          </a:bodyPr>
          <a:lstStyle/>
          <a:p>
            <a:r>
              <a:rPr lang="en-US"/>
              <a:t>Olaudah Equiano</a:t>
            </a:r>
          </a:p>
        </p:txBody>
      </p:sp>
      <p:sp>
        <p:nvSpPr>
          <p:cNvPr id="20486" name="TextBox 6"/>
          <p:cNvSpPr txBox="1">
            <a:spLocks noChangeArrowheads="1"/>
          </p:cNvSpPr>
          <p:nvPr/>
        </p:nvSpPr>
        <p:spPr bwMode="auto">
          <a:xfrm>
            <a:off x="858838" y="2860675"/>
            <a:ext cx="4092575" cy="492125"/>
          </a:xfrm>
          <a:prstGeom prst="rect">
            <a:avLst/>
          </a:prstGeom>
          <a:noFill/>
          <a:ln w="9525">
            <a:noFill/>
            <a:miter lim="800000"/>
            <a:headEnd/>
            <a:tailEnd/>
          </a:ln>
        </p:spPr>
        <p:txBody>
          <a:bodyPr>
            <a:prstTxWarp prst="textNoShape">
              <a:avLst/>
            </a:prstTxWarp>
            <a:spAutoFit/>
          </a:bodyPr>
          <a:lstStyle/>
          <a:p>
            <a:r>
              <a:rPr lang="en-US" sz="1300">
                <a:solidFill>
                  <a:srgbClr val="FF0000"/>
                </a:solidFill>
              </a:rPr>
              <a:t>As you watch video, fill in circle map with important information about Edwards background.</a:t>
            </a:r>
          </a:p>
        </p:txBody>
      </p:sp>
      <p:sp>
        <p:nvSpPr>
          <p:cNvPr id="20487" name="TextBox 7"/>
          <p:cNvSpPr txBox="1">
            <a:spLocks noChangeArrowheads="1"/>
          </p:cNvSpPr>
          <p:nvPr/>
        </p:nvSpPr>
        <p:spPr bwMode="auto">
          <a:xfrm>
            <a:off x="5603875" y="1995488"/>
            <a:ext cx="3303588" cy="3540125"/>
          </a:xfrm>
          <a:prstGeom prst="rect">
            <a:avLst/>
          </a:prstGeom>
          <a:noFill/>
          <a:ln w="9525">
            <a:noFill/>
            <a:miter lim="800000"/>
            <a:headEnd/>
            <a:tailEnd/>
          </a:ln>
        </p:spPr>
        <p:txBody>
          <a:bodyPr>
            <a:prstTxWarp prst="textNoShape">
              <a:avLst/>
            </a:prstTxWarp>
            <a:spAutoFit/>
          </a:bodyPr>
          <a:lstStyle/>
          <a:p>
            <a:r>
              <a:rPr lang="en-US" b="1"/>
              <a:t>Use the following paragraph frame: </a:t>
            </a:r>
          </a:p>
          <a:p>
            <a:endParaRPr lang="en-US"/>
          </a:p>
          <a:p>
            <a:r>
              <a:rPr lang="en-US" sz="1700"/>
              <a:t>_______can be described as ______.  He was born</a:t>
            </a:r>
          </a:p>
          <a:p>
            <a:r>
              <a:rPr lang="en-US" sz="1700"/>
              <a:t>________ and spent most of his life________.  While ________, he became interested in ________.</a:t>
            </a:r>
          </a:p>
          <a:p>
            <a:r>
              <a:rPr lang="en-US" sz="1700"/>
              <a:t>Additionally, ________________.  His writing attempts to ______________ by _______________.</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0175" y="274638"/>
            <a:ext cx="8899525" cy="1338262"/>
          </a:xfrm>
        </p:spPr>
        <p:txBody>
          <a:bodyPr/>
          <a:lstStyle/>
          <a:p>
            <a:pPr eaLnBrk="1" hangingPunct="1"/>
            <a:r>
              <a:rPr lang="en-US" u="sng" smtClean="0">
                <a:ea typeface="ＭＳ Ｐゴシック" pitchFamily="-65" charset="-128"/>
                <a:cs typeface="ＭＳ Ｐゴシック" pitchFamily="-65" charset="-128"/>
              </a:rPr>
              <a:t>Tone</a:t>
            </a:r>
            <a:r>
              <a:rPr lang="en-US" smtClean="0">
                <a:ea typeface="ＭＳ Ｐゴシック" pitchFamily="-65" charset="-128"/>
                <a:cs typeface="ＭＳ Ｐゴシック" pitchFamily="-65" charset="-128"/>
              </a:rPr>
              <a:t>: the attitude a writer takes toward the subject of a work</a:t>
            </a:r>
          </a:p>
        </p:txBody>
      </p:sp>
      <p:sp>
        <p:nvSpPr>
          <p:cNvPr id="22531" name="Content Placeholder 2"/>
          <p:cNvSpPr>
            <a:spLocks noGrp="1"/>
          </p:cNvSpPr>
          <p:nvPr>
            <p:ph idx="1"/>
          </p:nvPr>
        </p:nvSpPr>
        <p:spPr>
          <a:xfrm>
            <a:off x="1089025" y="1946275"/>
            <a:ext cx="7272338" cy="1076325"/>
          </a:xfrm>
        </p:spPr>
        <p:txBody>
          <a:bodyPr/>
          <a:lstStyle/>
          <a:p>
            <a:pPr algn="ctr" eaLnBrk="1" hangingPunct="1"/>
            <a:r>
              <a:rPr lang="en-US" smtClean="0">
                <a:ea typeface="ＭＳ Ｐゴシック" pitchFamily="-65" charset="-128"/>
                <a:cs typeface="ＭＳ Ｐゴシック" pitchFamily="-65" charset="-128"/>
              </a:rPr>
              <a:t>Objective (Informational) v. Subjective (Emotional)</a:t>
            </a:r>
          </a:p>
          <a:p>
            <a:pPr algn="ctr" eaLnBrk="1" hangingPunct="1">
              <a:buFont typeface="Wingdings" pitchFamily="-65" charset="2"/>
              <a:buNone/>
            </a:pPr>
            <a:endParaRPr lang="en-US" smtClean="0">
              <a:ea typeface="ＭＳ Ｐゴシック" pitchFamily="-65" charset="-128"/>
              <a:cs typeface="ＭＳ Ｐゴシック" pitchFamily="-65" charset="-128"/>
            </a:endParaRPr>
          </a:p>
        </p:txBody>
      </p:sp>
      <p:sp>
        <p:nvSpPr>
          <p:cNvPr id="4" name="Title 1"/>
          <p:cNvSpPr txBox="1">
            <a:spLocks/>
          </p:cNvSpPr>
          <p:nvPr/>
        </p:nvSpPr>
        <p:spPr>
          <a:xfrm>
            <a:off x="130175" y="3022600"/>
            <a:ext cx="8899525" cy="1338263"/>
          </a:xfrm>
          <a:prstGeom prst="rect">
            <a:avLst/>
          </a:prstGeom>
        </p:spPr>
        <p:txBody>
          <a:bodyPr anchor="ctr"/>
          <a:lstStyle/>
          <a:p>
            <a:pPr algn="ctr" defTabSz="914400" fontAlgn="auto">
              <a:lnSpc>
                <a:spcPts val="5200"/>
              </a:lnSpc>
              <a:spcAft>
                <a:spcPts val="0"/>
              </a:spcAft>
              <a:defRPr/>
            </a:pPr>
            <a:r>
              <a:rPr lang="en-US" sz="4800" b="1" u="sng" dirty="0">
                <a:solidFill>
                  <a:schemeClr val="tx1">
                    <a:lumMod val="75000"/>
                    <a:lumOff val="25000"/>
                  </a:schemeClr>
                </a:solidFill>
                <a:latin typeface="+mj-lt"/>
                <a:ea typeface="+mj-ea"/>
                <a:cs typeface="+mj-cs"/>
              </a:rPr>
              <a:t>Tone </a:t>
            </a:r>
            <a:r>
              <a:rPr lang="en-US" sz="4800" b="1" dirty="0">
                <a:solidFill>
                  <a:schemeClr val="tx1">
                    <a:lumMod val="75000"/>
                    <a:lumOff val="25000"/>
                  </a:schemeClr>
                </a:solidFill>
                <a:latin typeface="+mj-lt"/>
                <a:ea typeface="+mj-ea"/>
                <a:cs typeface="+mj-cs"/>
              </a:rPr>
              <a:t>is dependent on diction (word choice) and style.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srcRect/>
          <a:stretch>
            <a:fillRect/>
          </a:stretch>
        </p:blipFill>
        <p:spPr bwMode="auto">
          <a:xfrm>
            <a:off x="4173538" y="312738"/>
            <a:ext cx="4651375" cy="6264275"/>
          </a:xfrm>
          <a:prstGeom prst="rect">
            <a:avLst/>
          </a:prstGeom>
          <a:noFill/>
          <a:ln w="9525">
            <a:noFill/>
            <a:miter lim="800000"/>
            <a:headEnd/>
            <a:tailEnd/>
          </a:ln>
        </p:spPr>
      </p:pic>
      <p:sp>
        <p:nvSpPr>
          <p:cNvPr id="21507" name="TextBox 3"/>
          <p:cNvSpPr txBox="1">
            <a:spLocks noChangeArrowheads="1"/>
          </p:cNvSpPr>
          <p:nvPr/>
        </p:nvSpPr>
        <p:spPr bwMode="auto">
          <a:xfrm>
            <a:off x="585788" y="347663"/>
            <a:ext cx="3306762" cy="3694112"/>
          </a:xfrm>
          <a:prstGeom prst="rect">
            <a:avLst/>
          </a:prstGeom>
          <a:noFill/>
          <a:ln w="9525">
            <a:noFill/>
            <a:miter lim="800000"/>
            <a:headEnd/>
            <a:tailEnd/>
          </a:ln>
        </p:spPr>
        <p:txBody>
          <a:bodyPr>
            <a:prstTxWarp prst="textNoShape">
              <a:avLst/>
            </a:prstTxWarp>
            <a:spAutoFit/>
          </a:bodyPr>
          <a:lstStyle/>
          <a:p>
            <a:r>
              <a:rPr lang="en-US" b="1"/>
              <a:t>TONE TOOL:  </a:t>
            </a:r>
          </a:p>
          <a:p>
            <a:endParaRPr lang="en-US"/>
          </a:p>
          <a:p>
            <a:r>
              <a:rPr lang="en-US"/>
              <a:t>Use this to help you identify specific tone of a text.  </a:t>
            </a:r>
          </a:p>
          <a:p>
            <a:endParaRPr lang="en-US"/>
          </a:p>
          <a:p>
            <a:r>
              <a:rPr lang="en-US"/>
              <a:t>Step 1: Is it neutral, positive, or negative?</a:t>
            </a:r>
          </a:p>
          <a:p>
            <a:endParaRPr lang="en-US"/>
          </a:p>
          <a:p>
            <a:r>
              <a:rPr lang="en-US"/>
              <a:t>Step 2: Go through the list and find appropriate and specific word.  </a:t>
            </a:r>
          </a:p>
          <a:p>
            <a:endParaRPr lang="en-US"/>
          </a:p>
          <a:p>
            <a:r>
              <a:rPr lang="en-US"/>
              <a:t>Let’s practice…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84695" y="274638"/>
            <a:ext cx="7272338" cy="958850"/>
          </a:xfrm>
        </p:spPr>
        <p:txBody>
          <a:bodyPr/>
          <a:lstStyle/>
          <a:p>
            <a:pPr eaLnBrk="1" hangingPunct="1"/>
            <a:r>
              <a:rPr lang="en-US" dirty="0" smtClean="0">
                <a:ea typeface="ＭＳ Ｐゴシック" pitchFamily="-65" charset="-128"/>
                <a:cs typeface="ＭＳ Ｐゴシック" pitchFamily="-65" charset="-128"/>
              </a:rPr>
              <a:t>First read…</a:t>
            </a:r>
          </a:p>
        </p:txBody>
      </p:sp>
      <p:sp>
        <p:nvSpPr>
          <p:cNvPr id="3" name="Content Placeholder 2"/>
          <p:cNvSpPr>
            <a:spLocks noGrp="1"/>
          </p:cNvSpPr>
          <p:nvPr>
            <p:ph idx="1"/>
          </p:nvPr>
        </p:nvSpPr>
        <p:spPr>
          <a:xfrm>
            <a:off x="663575" y="1233488"/>
            <a:ext cx="8085138" cy="4892676"/>
          </a:xfrm>
        </p:spPr>
        <p:txBody>
          <a:bodyPr>
            <a:normAutofit/>
          </a:bodyPr>
          <a:lstStyle/>
          <a:p>
            <a:pPr eaLnBrk="1" hangingPunct="1">
              <a:buFont typeface="Wingdings" charset="2"/>
              <a:buChar char=""/>
              <a:defRPr/>
            </a:pPr>
            <a:r>
              <a:rPr lang="en-US" dirty="0" smtClean="0"/>
              <a:t>Write essential question at top margin of page: </a:t>
            </a:r>
          </a:p>
          <a:p>
            <a:pPr lvl="1" eaLnBrk="1" hangingPunct="1">
              <a:buFont typeface="Wingdings" charset="2"/>
              <a:buChar char=""/>
              <a:defRPr/>
            </a:pPr>
            <a:r>
              <a:rPr lang="en-US" b="1" dirty="0" smtClean="0">
                <a:solidFill>
                  <a:srgbClr val="FF0000"/>
                </a:solidFill>
              </a:rPr>
              <a:t>What is the author’s purpose and claim about the topic?</a:t>
            </a:r>
          </a:p>
          <a:p>
            <a:pPr eaLnBrk="1" hangingPunct="1">
              <a:buFont typeface="Wingdings" charset="2"/>
              <a:buChar char=""/>
              <a:defRPr/>
            </a:pPr>
            <a:r>
              <a:rPr lang="en-US" b="1" dirty="0" smtClean="0">
                <a:ea typeface="ＭＳ Ｐゴシック" charset="-128"/>
                <a:cs typeface="ＭＳ Ｐゴシック" charset="-128"/>
              </a:rPr>
              <a:t>Number </a:t>
            </a:r>
            <a:r>
              <a:rPr lang="en-US" dirty="0" smtClean="0">
                <a:ea typeface="ＭＳ Ｐゴシック" charset="-128"/>
                <a:cs typeface="ＭＳ Ｐゴシック" charset="-128"/>
              </a:rPr>
              <a:t>the Paragraphs.</a:t>
            </a:r>
          </a:p>
          <a:p>
            <a:pPr eaLnBrk="1" hangingPunct="1">
              <a:buFont typeface="Wingdings" charset="2"/>
              <a:buChar char=""/>
              <a:defRPr/>
            </a:pPr>
            <a:r>
              <a:rPr lang="en-US" dirty="0" smtClean="0">
                <a:latin typeface="+mj-lt"/>
                <a:ea typeface="ＭＳ Ｐゴシック" charset="-128"/>
                <a:cs typeface="ＭＳ Ｐゴシック" charset="-128"/>
              </a:rPr>
              <a:t>Look at the title and use your background knowledge to </a:t>
            </a:r>
            <a:r>
              <a:rPr lang="en-US" b="1" dirty="0" smtClean="0">
                <a:latin typeface="+mj-lt"/>
                <a:ea typeface="ＭＳ Ｐゴシック" charset="-128"/>
                <a:cs typeface="ＭＳ Ｐゴシック" charset="-128"/>
              </a:rPr>
              <a:t>predict </a:t>
            </a:r>
            <a:r>
              <a:rPr lang="en-US" dirty="0" smtClean="0">
                <a:latin typeface="+mj-lt"/>
                <a:ea typeface="ＭＳ Ｐゴシック" charset="-128"/>
                <a:cs typeface="ＭＳ Ｐゴシック" charset="-128"/>
              </a:rPr>
              <a:t>what author will be arguing in this essay.</a:t>
            </a:r>
          </a:p>
          <a:p>
            <a:pPr eaLnBrk="1" hangingPunct="1">
              <a:buFont typeface="Wingdings" charset="2"/>
              <a:buChar char=""/>
              <a:defRPr/>
            </a:pPr>
            <a:r>
              <a:rPr lang="en-US" dirty="0" smtClean="0">
                <a:latin typeface="+mj-lt"/>
                <a:ea typeface="ＭＳ Ｐゴシック" charset="-128"/>
                <a:cs typeface="ＭＳ Ｐゴシック" charset="-128"/>
              </a:rPr>
              <a:t>Quick-Read: 3 minutes</a:t>
            </a:r>
          </a:p>
          <a:p>
            <a:pPr lvl="1">
              <a:buFont typeface="Wingdings" charset="2"/>
              <a:buChar char=""/>
              <a:defRPr/>
            </a:pPr>
            <a:r>
              <a:rPr lang="en-US" dirty="0" smtClean="0">
                <a:latin typeface="+mj-lt"/>
                <a:ea typeface="ＭＳ Ｐゴシック" charset="-128"/>
                <a:cs typeface="ＭＳ Ｐゴシック" charset="-128"/>
              </a:rPr>
              <a:t>Skim through the article and </a:t>
            </a:r>
            <a:r>
              <a:rPr lang="en-US" b="1" dirty="0" smtClean="0">
                <a:latin typeface="+mj-lt"/>
                <a:ea typeface="ＭＳ Ｐゴシック" charset="-128"/>
                <a:cs typeface="ＭＳ Ｐゴシック" charset="-128"/>
              </a:rPr>
              <a:t>circle KEY words </a:t>
            </a:r>
            <a:r>
              <a:rPr lang="en-US" dirty="0" smtClean="0">
                <a:latin typeface="+mj-lt"/>
                <a:ea typeface="ＭＳ Ｐゴシック" charset="-128"/>
                <a:cs typeface="ＭＳ Ｐゴシック" charset="-128"/>
              </a:rPr>
              <a:t>that convey </a:t>
            </a:r>
            <a:r>
              <a:rPr lang="en-US" b="1" dirty="0" smtClean="0">
                <a:solidFill>
                  <a:srgbClr val="FF0000"/>
                </a:solidFill>
                <a:latin typeface="+mj-lt"/>
                <a:ea typeface="ＭＳ Ｐゴシック" charset="-128"/>
                <a:cs typeface="ＭＳ Ｐゴシック" charset="-128"/>
              </a:rPr>
              <a:t>TONE</a:t>
            </a:r>
            <a:r>
              <a:rPr lang="en-US" dirty="0" smtClean="0">
                <a:latin typeface="+mj-lt"/>
                <a:ea typeface="ＭＳ Ｐゴシック" charset="-128"/>
                <a:cs typeface="ＭＳ Ｐゴシック" charset="-128"/>
              </a:rPr>
              <a:t> and seem important to purpose and what he will be arguing. </a:t>
            </a:r>
          </a:p>
          <a:p>
            <a:pPr lvl="2">
              <a:buFont typeface="Wingdings" charset="2"/>
              <a:buChar char=""/>
              <a:defRPr/>
            </a:pPr>
            <a:r>
              <a:rPr lang="en-US" dirty="0" smtClean="0"/>
              <a:t>What is the author’s </a:t>
            </a:r>
            <a:r>
              <a:rPr lang="en-US" b="1" dirty="0" smtClean="0"/>
              <a:t>tone</a:t>
            </a:r>
            <a:r>
              <a:rPr lang="en-US" dirty="0" smtClean="0"/>
              <a:t>?  What </a:t>
            </a:r>
            <a:r>
              <a:rPr lang="en-US" b="1" dirty="0" smtClean="0"/>
              <a:t>word choices </a:t>
            </a:r>
            <a:r>
              <a:rPr lang="en-US" dirty="0" smtClean="0"/>
              <a:t>does he make to communicate the appropriate tone?</a:t>
            </a:r>
          </a:p>
          <a:p>
            <a:pPr lvl="1">
              <a:buFont typeface="Wingdings" charset="2"/>
              <a:buChar char=""/>
              <a:defRPr/>
            </a:pPr>
            <a:endParaRPr lang="en-US" dirty="0" smtClean="0">
              <a:latin typeface="+mj-lt"/>
            </a:endParaRPr>
          </a:p>
          <a:p>
            <a:pPr lvl="2" eaLnBrk="1" hangingPunct="1">
              <a:buFont typeface="Wingdings" charset="2"/>
              <a:buChar char=""/>
              <a:defRPr/>
            </a:pPr>
            <a:endParaRPr lang="en-US" dirty="0" smtClean="0">
              <a:ea typeface="ＭＳ Ｐゴシック" charset="-128"/>
              <a:cs typeface="ＭＳ Ｐゴシック" charset="-128"/>
            </a:endParaRPr>
          </a:p>
          <a:p>
            <a:pPr lvl="1" eaLnBrk="1" hangingPunct="1">
              <a:buFont typeface="Wingdings" charset="2"/>
              <a:buChar char=""/>
              <a:defRPr/>
            </a:pPr>
            <a:endParaRPr lang="en-US" dirty="0" smtClean="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pitchFamily="-65" charset="-128"/>
                <a:cs typeface="ＭＳ Ｐゴシック" pitchFamily="-65" charset="-128"/>
              </a:rPr>
              <a:t>Second: ANNOTATE</a:t>
            </a:r>
          </a:p>
        </p:txBody>
      </p:sp>
      <p:sp>
        <p:nvSpPr>
          <p:cNvPr id="3" name="Content Placeholder 2"/>
          <p:cNvSpPr>
            <a:spLocks noGrp="1"/>
          </p:cNvSpPr>
          <p:nvPr>
            <p:ph idx="1"/>
          </p:nvPr>
        </p:nvSpPr>
        <p:spPr>
          <a:xfrm>
            <a:off x="658813" y="957263"/>
            <a:ext cx="7824787" cy="5245100"/>
          </a:xfrm>
        </p:spPr>
        <p:txBody>
          <a:bodyPr>
            <a:normAutofit fontScale="92500" lnSpcReduction="20000"/>
          </a:bodyPr>
          <a:lstStyle/>
          <a:p>
            <a:pPr>
              <a:buFont typeface="Wingdings" charset="2"/>
              <a:buNone/>
              <a:defRPr/>
            </a:pPr>
            <a:endParaRPr lang="en-US" sz="3200" u="sng" dirty="0" smtClean="0"/>
          </a:p>
          <a:p>
            <a:pPr>
              <a:buFont typeface="Wingdings" charset="2"/>
              <a:buChar char=""/>
              <a:defRPr/>
            </a:pPr>
            <a:r>
              <a:rPr lang="en-US" sz="3200" u="sng" dirty="0" smtClean="0"/>
              <a:t>Read TWO PARAGRAPHS AT A TIME. Pause between them to do the following:</a:t>
            </a:r>
          </a:p>
          <a:p>
            <a:pPr>
              <a:buFont typeface="Wingdings" charset="2"/>
              <a:buChar char=""/>
              <a:defRPr/>
            </a:pPr>
            <a:r>
              <a:rPr lang="en-US" sz="3200" u="sng" dirty="0" smtClean="0"/>
              <a:t>Underline </a:t>
            </a:r>
            <a:r>
              <a:rPr lang="en-US" sz="3200" dirty="0" smtClean="0"/>
              <a:t>sentences that help you understand the </a:t>
            </a:r>
            <a:r>
              <a:rPr lang="en-US" sz="3200" b="1" dirty="0" smtClean="0">
                <a:solidFill>
                  <a:srgbClr val="FF0000"/>
                </a:solidFill>
              </a:rPr>
              <a:t>author’s argument and purpose</a:t>
            </a:r>
            <a:r>
              <a:rPr lang="en-US" sz="3200" dirty="0" smtClean="0"/>
              <a:t>. Use the following questions to guide your annotations.</a:t>
            </a:r>
          </a:p>
          <a:p>
            <a:pPr lvl="2">
              <a:buFont typeface="Wingdings" charset="2"/>
              <a:buChar char=""/>
              <a:defRPr/>
            </a:pPr>
            <a:r>
              <a:rPr lang="en-US" sz="3200" dirty="0" smtClean="0"/>
              <a:t>What is the author’s </a:t>
            </a:r>
            <a:r>
              <a:rPr lang="en-US" sz="3200" b="1" dirty="0" smtClean="0">
                <a:solidFill>
                  <a:srgbClr val="FF0000"/>
                </a:solidFill>
              </a:rPr>
              <a:t>argument</a:t>
            </a:r>
            <a:r>
              <a:rPr lang="en-US" sz="3200" dirty="0" smtClean="0"/>
              <a:t>? </a:t>
            </a:r>
            <a:r>
              <a:rPr lang="en-US" sz="3200" b="1" dirty="0" smtClean="0">
                <a:solidFill>
                  <a:srgbClr val="FF0000"/>
                </a:solidFill>
              </a:rPr>
              <a:t>Purpose</a:t>
            </a:r>
            <a:r>
              <a:rPr lang="en-US" sz="3200" dirty="0" smtClean="0"/>
              <a:t>?</a:t>
            </a:r>
          </a:p>
          <a:p>
            <a:pPr lvl="2">
              <a:buFont typeface="Wingdings" charset="2"/>
              <a:buChar char=""/>
              <a:defRPr/>
            </a:pPr>
            <a:r>
              <a:rPr lang="en-US" sz="3200" dirty="0" smtClean="0"/>
              <a:t>How does the author use </a:t>
            </a:r>
            <a:r>
              <a:rPr lang="en-US" sz="3200" dirty="0" smtClean="0">
                <a:solidFill>
                  <a:srgbClr val="FF0000"/>
                </a:solidFill>
              </a:rPr>
              <a:t>IMAGERY &amp; FIGURATIVE LANGUAGE</a:t>
            </a:r>
            <a:r>
              <a:rPr lang="en-US" sz="3200" dirty="0" smtClean="0"/>
              <a:t> to support his argument and accomplish his purpose?  </a:t>
            </a:r>
          </a:p>
          <a:p>
            <a:pPr lvl="1">
              <a:buFont typeface="Wingdings" charset="2"/>
              <a:buNone/>
              <a:defRPr/>
            </a:pPr>
            <a:endParaRPr lang="en-US" sz="3200" dirty="0" smtClean="0"/>
          </a:p>
          <a:p>
            <a:pPr>
              <a:buFont typeface="Wingdings" charset="2"/>
              <a:buChar char=""/>
              <a:defRPr/>
            </a:pPr>
            <a:endParaRPr lang="en-US" sz="3400" dirty="0"/>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effectLst>
                  <a:outerShdw blurRad="50800" dist="38100" dir="2700000">
                    <a:srgbClr val="000000">
                      <a:alpha val="43000"/>
                    </a:srgbClr>
                  </a:outerShdw>
                </a:effectLst>
                <a:latin typeface="Helvetica Neue UltraLight"/>
                <a:ea typeface="ＭＳ Ｐゴシック" pitchFamily="4" charset="-128"/>
                <a:cs typeface="Helvetica Neue UltraLight"/>
              </a:rPr>
              <a:t>Third read: </a:t>
            </a:r>
            <a:r>
              <a:rPr lang="en-US" sz="4200" b="1" dirty="0" smtClean="0">
                <a:solidFill>
                  <a:srgbClr val="FF0000"/>
                </a:solidFill>
                <a:effectLst>
                  <a:outerShdw blurRad="50800" dist="38100" dir="2700000">
                    <a:srgbClr val="000000">
                      <a:alpha val="43000"/>
                    </a:srgbClr>
                  </a:outerShdw>
                </a:effectLst>
                <a:latin typeface="Helvetica Neue"/>
                <a:ea typeface="ＭＳ Ｐゴシック" pitchFamily="4" charset="-128"/>
                <a:cs typeface="Helvetica Neue"/>
              </a:rPr>
              <a:t>MARGINALIA</a:t>
            </a:r>
          </a:p>
        </p:txBody>
      </p:sp>
      <p:sp>
        <p:nvSpPr>
          <p:cNvPr id="32771" name="Content Placeholder 2"/>
          <p:cNvSpPr>
            <a:spLocks noGrp="1"/>
          </p:cNvSpPr>
          <p:nvPr>
            <p:ph idx="1"/>
          </p:nvPr>
        </p:nvSpPr>
        <p:spPr>
          <a:xfrm>
            <a:off x="0" y="1417638"/>
            <a:ext cx="4613658" cy="5201641"/>
          </a:xfrm>
        </p:spPr>
        <p:txBody>
          <a:bodyPr>
            <a:normAutofit fontScale="77500" lnSpcReduction="20000"/>
          </a:bodyPr>
          <a:lstStyle/>
          <a:p>
            <a:pPr lvl="1">
              <a:lnSpc>
                <a:spcPct val="90000"/>
              </a:lnSpc>
              <a:buFont typeface="Wingdings" pitchFamily="4" charset="2"/>
              <a:buNone/>
            </a:pPr>
            <a:r>
              <a:rPr lang="en-US" sz="3000" b="1" dirty="0" smtClean="0">
                <a:latin typeface="Helvetica Neue"/>
                <a:cs typeface="Helvetica Neue"/>
              </a:rPr>
              <a:t>Explain your annotations:</a:t>
            </a:r>
          </a:p>
          <a:p>
            <a:pPr lvl="1">
              <a:lnSpc>
                <a:spcPct val="90000"/>
              </a:lnSpc>
              <a:buFont typeface="Wingdings" pitchFamily="4" charset="2"/>
              <a:buNone/>
            </a:pPr>
            <a:endParaRPr lang="en-US" sz="3000" dirty="0" smtClean="0">
              <a:latin typeface="Helvetica Neue"/>
              <a:cs typeface="Helvetica Neue"/>
            </a:endParaRPr>
          </a:p>
          <a:p>
            <a:pPr lvl="1">
              <a:lnSpc>
                <a:spcPct val="90000"/>
              </a:lnSpc>
              <a:buFont typeface="Wingdings" pitchFamily="4" charset="2"/>
              <a:buNone/>
            </a:pPr>
            <a:r>
              <a:rPr lang="en-US" sz="3000" dirty="0" smtClean="0">
                <a:latin typeface="Helvetica Neue"/>
                <a:cs typeface="Helvetica Neue"/>
              </a:rPr>
              <a:t>	*  Identify and Summarize Main Ideas: </a:t>
            </a:r>
          </a:p>
          <a:p>
            <a:pPr lvl="1">
              <a:lnSpc>
                <a:spcPct val="90000"/>
              </a:lnSpc>
              <a:buFont typeface="Wingdings" pitchFamily="4" charset="2"/>
              <a:buNone/>
            </a:pPr>
            <a:r>
              <a:rPr lang="en-US" sz="3000" dirty="0" smtClean="0">
                <a:solidFill>
                  <a:srgbClr val="FF0000"/>
                </a:solidFill>
                <a:latin typeface="Helvetica Neue"/>
                <a:cs typeface="Helvetica Neue"/>
              </a:rPr>
              <a:t>i.e. </a:t>
            </a:r>
            <a:r>
              <a:rPr lang="en-US" sz="3000" i="1" dirty="0" smtClean="0">
                <a:solidFill>
                  <a:srgbClr val="FF0000"/>
                </a:solidFill>
                <a:latin typeface="Helvetica Neue"/>
                <a:cs typeface="Helvetica Neue"/>
              </a:rPr>
              <a:t>This explains that___.</a:t>
            </a:r>
          </a:p>
          <a:p>
            <a:pPr lvl="1">
              <a:lnSpc>
                <a:spcPct val="90000"/>
              </a:lnSpc>
              <a:buFont typeface="Wingdings" pitchFamily="4" charset="2"/>
              <a:buNone/>
            </a:pPr>
            <a:r>
              <a:rPr lang="en-US" sz="3000" i="1" dirty="0" smtClean="0">
                <a:solidFill>
                  <a:srgbClr val="FF0000"/>
                </a:solidFill>
                <a:latin typeface="Helvetica Neue"/>
                <a:cs typeface="Helvetica Neue"/>
              </a:rPr>
              <a:t>  </a:t>
            </a:r>
          </a:p>
          <a:p>
            <a:pPr lvl="1">
              <a:lnSpc>
                <a:spcPct val="90000"/>
              </a:lnSpc>
              <a:buFont typeface="Wingdings" pitchFamily="4" charset="2"/>
              <a:buNone/>
            </a:pPr>
            <a:r>
              <a:rPr lang="en-US" sz="3000" dirty="0" smtClean="0">
                <a:latin typeface="Helvetica Neue"/>
                <a:ea typeface="Zapf Dingbats" pitchFamily="4" charset="2"/>
                <a:cs typeface="Helvetica Neue"/>
              </a:rPr>
              <a:t>	✔  Evidence  or </a:t>
            </a:r>
            <a:r>
              <a:rPr lang="en-US" sz="3000" b="1" dirty="0" smtClean="0">
                <a:latin typeface="Helvetica Neue"/>
                <a:ea typeface="Zapf Dingbats" pitchFamily="4" charset="2"/>
                <a:cs typeface="Helvetica Neue"/>
              </a:rPr>
              <a:t>imagery</a:t>
            </a:r>
            <a:r>
              <a:rPr lang="en-US" sz="3000" dirty="0" smtClean="0">
                <a:latin typeface="Helvetica Neue"/>
                <a:ea typeface="Zapf Dingbats" pitchFamily="4" charset="2"/>
                <a:cs typeface="Helvetica Neue"/>
              </a:rPr>
              <a:t> used to support argument:</a:t>
            </a:r>
          </a:p>
          <a:p>
            <a:pPr lvl="1">
              <a:lnSpc>
                <a:spcPct val="90000"/>
              </a:lnSpc>
              <a:buFont typeface="Wingdings" pitchFamily="4" charset="2"/>
              <a:buNone/>
            </a:pPr>
            <a:r>
              <a:rPr lang="en-US" sz="3000" dirty="0" smtClean="0">
                <a:solidFill>
                  <a:srgbClr val="FF0000"/>
                </a:solidFill>
                <a:latin typeface="Helvetica Neue"/>
                <a:ea typeface="Zapf Dingbats" pitchFamily="4" charset="2"/>
                <a:cs typeface="Helvetica Neue"/>
              </a:rPr>
              <a:t> i.e. </a:t>
            </a:r>
            <a:r>
              <a:rPr lang="en-US" sz="3000" i="1" dirty="0" smtClean="0">
                <a:solidFill>
                  <a:srgbClr val="FF0000"/>
                </a:solidFill>
                <a:latin typeface="Helvetica Neue"/>
                <a:ea typeface="Zapf Dingbats" pitchFamily="4" charset="2"/>
                <a:cs typeface="Helvetica Neue"/>
              </a:rPr>
              <a:t>This demonstrates/ illustrates/conveys.</a:t>
            </a:r>
          </a:p>
          <a:p>
            <a:pPr lvl="1">
              <a:lnSpc>
                <a:spcPct val="90000"/>
              </a:lnSpc>
              <a:buFont typeface="Wingdings" pitchFamily="4" charset="2"/>
              <a:buNone/>
            </a:pPr>
            <a:endParaRPr lang="en-US" sz="3000" i="1" dirty="0" smtClean="0">
              <a:solidFill>
                <a:srgbClr val="FF0000"/>
              </a:solidFill>
              <a:latin typeface="Helvetica Neue"/>
              <a:ea typeface="Zapf Dingbats" pitchFamily="4" charset="2"/>
              <a:cs typeface="Helvetica Neue"/>
            </a:endParaRPr>
          </a:p>
          <a:p>
            <a:pPr lvl="1">
              <a:lnSpc>
                <a:spcPct val="90000"/>
              </a:lnSpc>
              <a:buFont typeface="Wingdings" pitchFamily="4" charset="2"/>
              <a:buNone/>
            </a:pPr>
            <a:r>
              <a:rPr lang="en-US" sz="3000" dirty="0" smtClean="0">
                <a:latin typeface="Helvetica Neue"/>
                <a:ea typeface="Zapf Dingbats" pitchFamily="4" charset="2"/>
                <a:cs typeface="Helvetica Neue"/>
              </a:rPr>
              <a:t>	?	 Clarify questions and confusion: </a:t>
            </a:r>
          </a:p>
          <a:p>
            <a:pPr lvl="1">
              <a:lnSpc>
                <a:spcPct val="90000"/>
              </a:lnSpc>
              <a:buFont typeface="Wingdings" pitchFamily="4" charset="2"/>
              <a:buNone/>
            </a:pPr>
            <a:r>
              <a:rPr lang="en-US" sz="3000" i="1" dirty="0" smtClean="0">
                <a:solidFill>
                  <a:srgbClr val="FF0000"/>
                </a:solidFill>
                <a:latin typeface="Helvetica Neue"/>
                <a:ea typeface="Zapf Dingbats" pitchFamily="4" charset="2"/>
                <a:cs typeface="Helvetica Neue"/>
              </a:rPr>
              <a:t>i.e. I don’t understand ____.  What does ___ mean? I wonder why____.</a:t>
            </a:r>
          </a:p>
          <a:p>
            <a:pPr lvl="1">
              <a:lnSpc>
                <a:spcPct val="90000"/>
              </a:lnSpc>
              <a:buFont typeface="Wingdings" pitchFamily="4" charset="2"/>
              <a:buNone/>
            </a:pPr>
            <a:endParaRPr lang="en-US" sz="3000" dirty="0" smtClean="0"/>
          </a:p>
          <a:p>
            <a:pPr>
              <a:lnSpc>
                <a:spcPct val="90000"/>
              </a:lnSpc>
            </a:pPr>
            <a:endParaRPr lang="en-US" sz="3100" dirty="0" smtClean="0">
              <a:ea typeface="ＭＳ Ｐゴシック" pitchFamily="4" charset="-128"/>
              <a:cs typeface="ＭＳ Ｐゴシック" pitchFamily="4" charset="-128"/>
            </a:endParaRPr>
          </a:p>
        </p:txBody>
      </p:sp>
      <p:pic>
        <p:nvPicPr>
          <p:cNvPr id="4" name="Picture 3"/>
          <p:cNvPicPr>
            <a:picLocks noChangeAspect="1"/>
          </p:cNvPicPr>
          <p:nvPr/>
        </p:nvPicPr>
        <p:blipFill>
          <a:blip r:embed="rId2"/>
          <a:srcRect r="51022"/>
          <a:stretch>
            <a:fillRect/>
          </a:stretch>
        </p:blipFill>
        <p:spPr>
          <a:xfrm>
            <a:off x="5363476" y="1237103"/>
            <a:ext cx="3514782" cy="5382176"/>
          </a:xfrm>
          <a:prstGeom prst="roundRect">
            <a:avLst>
              <a:gd name="adj" fmla="val 8594"/>
            </a:avLst>
          </a:prstGeom>
          <a:solidFill>
            <a:srgbClr val="FFFFFF">
              <a:shade val="85000"/>
            </a:srgbClr>
          </a:solidFill>
          <a:ln>
            <a:noFill/>
          </a:ln>
          <a:effectLst>
            <a:outerShdw blurRad="50800" dist="38100" dir="2700000">
              <a:srgbClr val="000000">
                <a:alpha val="43000"/>
              </a:srgbClr>
            </a:outerShdw>
            <a:reflection blurRad="12700" stA="38000" endPos="28000" dist="5000" dir="5400000" sy="-100000" algn="bl" rotWithShape="0"/>
          </a:effectLst>
        </p:spPr>
      </p:pic>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760</TotalTime>
  <Words>851</Words>
  <Application>Microsoft Macintosh PowerPoint</Application>
  <PresentationFormat>On-screen Show (4:3)</PresentationFormat>
  <Paragraphs>104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Tradition</vt:lpstr>
      <vt:lpstr>From The Interesting Narrative of the Life of Olaudah Equiano</vt:lpstr>
      <vt:lpstr>In this lesson series</vt:lpstr>
      <vt:lpstr>Autobiographies: Slave Narratives</vt:lpstr>
      <vt:lpstr>After you watch preview video, use circle map info to write background paragraph.  </vt:lpstr>
      <vt:lpstr>Tone: the attitude a writer takes toward the subject of a work</vt:lpstr>
      <vt:lpstr>PowerPoint Presentation</vt:lpstr>
      <vt:lpstr>First read…</vt:lpstr>
      <vt:lpstr>Second: ANNOTATE</vt:lpstr>
      <vt:lpstr>Third read: MARGINALIA</vt:lpstr>
      <vt:lpstr>After you read…Sum it up</vt:lpstr>
      <vt:lpstr>After you read…</vt:lpstr>
      <vt:lpstr>What is Rhetoric</vt:lpstr>
      <vt:lpstr>PowerPoint Presentation</vt:lpstr>
      <vt:lpstr>PowerPoint Presentation</vt:lpstr>
      <vt:lpstr>H.W. Summary Template to identify main idea and key details.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Adriana Alba</dc:creator>
  <cp:lastModifiedBy>teacher</cp:lastModifiedBy>
  <cp:revision>20</cp:revision>
  <dcterms:created xsi:type="dcterms:W3CDTF">2015-10-05T14:32:27Z</dcterms:created>
  <dcterms:modified xsi:type="dcterms:W3CDTF">2016-10-28T19:51:48Z</dcterms:modified>
</cp:coreProperties>
</file>