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94" r:id="rId4"/>
    <p:sldId id="274" r:id="rId5"/>
    <p:sldId id="291" r:id="rId6"/>
    <p:sldId id="285" r:id="rId7"/>
    <p:sldId id="296" r:id="rId8"/>
    <p:sldId id="297" r:id="rId9"/>
    <p:sldId id="298" r:id="rId10"/>
    <p:sldId id="299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0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7F4E3-1237-4347-A7AB-4923B816F426}" type="presOf" srcId="{951579F6-4855-B64A-8FDE-97FD49BAC38C}" destId="{FC946117-F005-574C-9630-67F4966B74C0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42CBDEDA-6AF3-584B-8E12-A4C9CDA4DED2}" type="presOf" srcId="{D2552041-6057-614C-BE3E-A0941FB50979}" destId="{A9FE9C54-21FE-9D41-94E5-AA748E858855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1322E979-1DA5-134C-8710-E1E90C19A69A}" type="presOf" srcId="{B85DE016-9E02-D048-BED4-A23597408ABE}" destId="{424BB273-02BD-F841-A37E-E076DE962C0C}" srcOrd="0" destOrd="0" presId="urn:microsoft.com/office/officeart/2005/8/layout/arrow1"/>
    <dgm:cxn modelId="{4C22D82E-C9C4-054C-BECD-2E3B2F93A89F}" type="presParOf" srcId="{A9FE9C54-21FE-9D41-94E5-AA748E858855}" destId="{FC946117-F005-574C-9630-67F4966B74C0}" srcOrd="0" destOrd="0" presId="urn:microsoft.com/office/officeart/2005/8/layout/arrow1"/>
    <dgm:cxn modelId="{38B9B2D2-03E5-EC44-8845-9D49AB400D1A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F9323-F493-9E44-A771-D485D1C4D456}" type="presOf" srcId="{951579F6-4855-B64A-8FDE-97FD49BAC38C}" destId="{FC946117-F005-574C-9630-67F4966B74C0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CE934168-5E5C-6040-87E5-A0D23A8B2F1B}" type="presOf" srcId="{B85DE016-9E02-D048-BED4-A23597408ABE}" destId="{424BB273-02BD-F841-A37E-E076DE962C0C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93635A1D-CCB6-5741-B6C8-68B5BE8F5A79}" type="presOf" srcId="{D2552041-6057-614C-BE3E-A0941FB50979}" destId="{A9FE9C54-21FE-9D41-94E5-AA748E858855}" srcOrd="0" destOrd="0" presId="urn:microsoft.com/office/officeart/2005/8/layout/arrow1"/>
    <dgm:cxn modelId="{E55C031E-63DC-3E41-BFF3-D38B0D8F94E3}" type="presParOf" srcId="{A9FE9C54-21FE-9D41-94E5-AA748E858855}" destId="{FC946117-F005-574C-9630-67F4966B74C0}" srcOrd="0" destOrd="0" presId="urn:microsoft.com/office/officeart/2005/8/layout/arrow1"/>
    <dgm:cxn modelId="{ACE685F9-29E9-DC43-8FAE-812E78022404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2E2F4-EBF5-B548-9D6F-ED425C10C1CF}" type="presOf" srcId="{D2552041-6057-614C-BE3E-A0941FB50979}" destId="{A9FE9C54-21FE-9D41-94E5-AA748E858855}" srcOrd="0" destOrd="0" presId="urn:microsoft.com/office/officeart/2005/8/layout/arrow1"/>
    <dgm:cxn modelId="{C1E61EFB-9748-0F4C-B7FB-7840DE6865C6}" type="presOf" srcId="{B85DE016-9E02-D048-BED4-A23597408ABE}" destId="{424BB273-02BD-F841-A37E-E076DE962C0C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28947E05-FD29-754A-8ADC-E2FA00BF0CB7}" type="presOf" srcId="{951579F6-4855-B64A-8FDE-97FD49BAC38C}" destId="{FC946117-F005-574C-9630-67F4966B74C0}" srcOrd="0" destOrd="0" presId="urn:microsoft.com/office/officeart/2005/8/layout/arrow1"/>
    <dgm:cxn modelId="{1E5EF6E5-EF1C-3049-8CE1-1B9DC906F93E}" type="presParOf" srcId="{A9FE9C54-21FE-9D41-94E5-AA748E858855}" destId="{FC946117-F005-574C-9630-67F4966B74C0}" srcOrd="0" destOrd="0" presId="urn:microsoft.com/office/officeart/2005/8/layout/arrow1"/>
    <dgm:cxn modelId="{751DF05A-3E5E-B94D-9666-00D437E618B6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B2412-03D9-064F-B015-223A153C1783}" type="presOf" srcId="{B85DE016-9E02-D048-BED4-A23597408ABE}" destId="{424BB273-02BD-F841-A37E-E076DE962C0C}" srcOrd="0" destOrd="0" presId="urn:microsoft.com/office/officeart/2005/8/layout/arrow1"/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3650CBDF-D327-A44E-8D8E-63D29016155B}" type="presOf" srcId="{D2552041-6057-614C-BE3E-A0941FB50979}" destId="{A9FE9C54-21FE-9D41-94E5-AA748E858855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984BCE14-0285-404B-8792-62A99496CAC8}" type="presOf" srcId="{951579F6-4855-B64A-8FDE-97FD49BAC38C}" destId="{FC946117-F005-574C-9630-67F4966B74C0}" srcOrd="0" destOrd="0" presId="urn:microsoft.com/office/officeart/2005/8/layout/arrow1"/>
    <dgm:cxn modelId="{45374EFF-BFA2-6545-8304-065297E60FA0}" type="presParOf" srcId="{A9FE9C54-21FE-9D41-94E5-AA748E858855}" destId="{FC946117-F005-574C-9630-67F4966B74C0}" srcOrd="0" destOrd="0" presId="urn:microsoft.com/office/officeart/2005/8/layout/arrow1"/>
    <dgm:cxn modelId="{7A0116D5-56EB-4F4A-944B-03767002F3AA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552041-6057-614C-BE3E-A0941FB50979}" type="doc">
      <dgm:prSet loTypeId="urn:microsoft.com/office/officeart/2005/8/layout/arrow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1579F6-4855-B64A-8FDE-97FD49BAC38C}">
      <dgm:prSet phldrT="[Text]"/>
      <dgm:spPr/>
      <dgm:t>
        <a:bodyPr/>
        <a:lstStyle/>
        <a:p>
          <a:r>
            <a:rPr lang="en-US" dirty="0" smtClean="0"/>
            <a:t>AGREE</a:t>
          </a:r>
          <a:endParaRPr lang="en-US" dirty="0"/>
        </a:p>
      </dgm:t>
    </dgm:pt>
    <dgm:pt modelId="{FF813B8E-5721-F647-9E61-A512D360A42F}" type="parTrans" cxnId="{166DBC4B-85AE-D349-A6D4-718150AD963B}">
      <dgm:prSet/>
      <dgm:spPr/>
      <dgm:t>
        <a:bodyPr/>
        <a:lstStyle/>
        <a:p>
          <a:endParaRPr lang="en-US"/>
        </a:p>
      </dgm:t>
    </dgm:pt>
    <dgm:pt modelId="{B71944C9-6332-DF4B-9CE5-CEA0C328FF72}" type="sibTrans" cxnId="{166DBC4B-85AE-D349-A6D4-718150AD963B}">
      <dgm:prSet/>
      <dgm:spPr/>
      <dgm:t>
        <a:bodyPr/>
        <a:lstStyle/>
        <a:p>
          <a:endParaRPr lang="en-US"/>
        </a:p>
      </dgm:t>
    </dgm:pt>
    <dgm:pt modelId="{B85DE016-9E02-D048-BED4-A23597408ABE}">
      <dgm:prSet phldrT="[Text]"/>
      <dgm:spPr/>
      <dgm:t>
        <a:bodyPr/>
        <a:lstStyle/>
        <a:p>
          <a:r>
            <a:rPr lang="en-US" dirty="0" smtClean="0"/>
            <a:t>DISAGREE</a:t>
          </a:r>
          <a:endParaRPr lang="en-US" dirty="0"/>
        </a:p>
      </dgm:t>
    </dgm:pt>
    <dgm:pt modelId="{F1D39128-224A-5148-B1E8-3701C870DCFD}" type="parTrans" cxnId="{5E5D9614-FA61-4A4A-AFD8-54EF9750F34F}">
      <dgm:prSet/>
      <dgm:spPr/>
      <dgm:t>
        <a:bodyPr/>
        <a:lstStyle/>
        <a:p>
          <a:endParaRPr lang="en-US"/>
        </a:p>
      </dgm:t>
    </dgm:pt>
    <dgm:pt modelId="{3769365A-7290-A44A-9CD5-30F4C0A79BAF}" type="sibTrans" cxnId="{5E5D9614-FA61-4A4A-AFD8-54EF9750F34F}">
      <dgm:prSet/>
      <dgm:spPr/>
      <dgm:t>
        <a:bodyPr/>
        <a:lstStyle/>
        <a:p>
          <a:endParaRPr lang="en-US"/>
        </a:p>
      </dgm:t>
    </dgm:pt>
    <dgm:pt modelId="{A9FE9C54-21FE-9D41-94E5-AA748E858855}" type="pres">
      <dgm:prSet presAssocID="{D2552041-6057-614C-BE3E-A0941FB509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46117-F005-574C-9630-67F4966B74C0}" type="pres">
      <dgm:prSet presAssocID="{951579F6-4855-B64A-8FDE-97FD49BAC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BB273-02BD-F841-A37E-E076DE962C0C}" type="pres">
      <dgm:prSet presAssocID="{B85DE016-9E02-D048-BED4-A23597408A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DBC4B-85AE-D349-A6D4-718150AD963B}" srcId="{D2552041-6057-614C-BE3E-A0941FB50979}" destId="{951579F6-4855-B64A-8FDE-97FD49BAC38C}" srcOrd="0" destOrd="0" parTransId="{FF813B8E-5721-F647-9E61-A512D360A42F}" sibTransId="{B71944C9-6332-DF4B-9CE5-CEA0C328FF72}"/>
    <dgm:cxn modelId="{449C414D-12BF-6243-BD1A-6602B1A58A5D}" type="presOf" srcId="{B85DE016-9E02-D048-BED4-A23597408ABE}" destId="{424BB273-02BD-F841-A37E-E076DE962C0C}" srcOrd="0" destOrd="0" presId="urn:microsoft.com/office/officeart/2005/8/layout/arrow1"/>
    <dgm:cxn modelId="{84C01CD7-94E3-424A-8019-293755EDAF14}" type="presOf" srcId="{D2552041-6057-614C-BE3E-A0941FB50979}" destId="{A9FE9C54-21FE-9D41-94E5-AA748E858855}" srcOrd="0" destOrd="0" presId="urn:microsoft.com/office/officeart/2005/8/layout/arrow1"/>
    <dgm:cxn modelId="{5E5D9614-FA61-4A4A-AFD8-54EF9750F34F}" srcId="{D2552041-6057-614C-BE3E-A0941FB50979}" destId="{B85DE016-9E02-D048-BED4-A23597408ABE}" srcOrd="1" destOrd="0" parTransId="{F1D39128-224A-5148-B1E8-3701C870DCFD}" sibTransId="{3769365A-7290-A44A-9CD5-30F4C0A79BAF}"/>
    <dgm:cxn modelId="{568AA8FD-EF5B-514E-8E29-D0DD15643075}" type="presOf" srcId="{951579F6-4855-B64A-8FDE-97FD49BAC38C}" destId="{FC946117-F005-574C-9630-67F4966B74C0}" srcOrd="0" destOrd="0" presId="urn:microsoft.com/office/officeart/2005/8/layout/arrow1"/>
    <dgm:cxn modelId="{50F19BE6-DAE2-E041-8F92-8A23A14DC658}" type="presParOf" srcId="{A9FE9C54-21FE-9D41-94E5-AA748E858855}" destId="{FC946117-F005-574C-9630-67F4966B74C0}" srcOrd="0" destOrd="0" presId="urn:microsoft.com/office/officeart/2005/8/layout/arrow1"/>
    <dgm:cxn modelId="{DC113DAD-FC63-9D4D-BBB3-A582D7FB5224}" type="presParOf" srcId="{A9FE9C54-21FE-9D41-94E5-AA748E858855}" destId="{424BB273-02BD-F841-A37E-E076DE962C0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6117-F005-574C-9630-67F4966B74C0}">
      <dsp:nvSpPr>
        <dsp:cNvPr id="0" name=""/>
        <dsp:cNvSpPr/>
      </dsp:nvSpPr>
      <dsp:spPr>
        <a:xfrm rot="16200000">
          <a:off x="36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AGREE</a:t>
          </a:r>
          <a:endParaRPr lang="en-US" sz="5200" kern="1200" dirty="0"/>
        </a:p>
      </dsp:txBody>
      <dsp:txXfrm rot="5400000">
        <a:off x="729899" y="1917438"/>
        <a:ext cx="3439237" cy="2084386"/>
      </dsp:txXfrm>
    </dsp:sp>
    <dsp:sp modelId="{424BB273-02BD-F841-A37E-E076DE962C0C}">
      <dsp:nvSpPr>
        <dsp:cNvPr id="0" name=""/>
        <dsp:cNvSpPr/>
      </dsp:nvSpPr>
      <dsp:spPr>
        <a:xfrm rot="5400000">
          <a:off x="4587423" y="875245"/>
          <a:ext cx="4168772" cy="416877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DISAGREE</a:t>
          </a:r>
          <a:endParaRPr lang="en-US" sz="5200" kern="1200" dirty="0"/>
        </a:p>
      </dsp:txBody>
      <dsp:txXfrm rot="-5400000">
        <a:off x="4587424" y="1917438"/>
        <a:ext cx="3439237" cy="2084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85CB8-F662-EF49-8ED3-99A60BE7E622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FFD8-C764-4046-913A-D1CC9509C0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7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7421-43E2-4049-ABBF-8DE9E1C5E506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04B05-1E1C-2249-AA23-EBCAF4D37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04B05-1E1C-2249-AA23-EBCAF4D37C5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99C1-FB5D-1440-8BC6-B6497F387A8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917E1D48-E7CE-8344-AE47-B32F12ABAA59}" type="slidenum">
              <a:rPr lang="en-US" sz="1200"/>
              <a:pPr algn="r" eaLnBrk="1" hangingPunct="1"/>
              <a:t>12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7F97-A3A2-9F49-954D-14C029CADCE4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683E-0FAC-7C40-ACD9-8E8BD5A8CE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869" y="-310177"/>
            <a:ext cx="5376132" cy="7168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211" y="1669180"/>
            <a:ext cx="5598608" cy="1807595"/>
          </a:xfrm>
        </p:spPr>
        <p:txBody>
          <a:bodyPr>
            <a:normAutofit fontScale="90000"/>
          </a:bodyPr>
          <a:lstStyle/>
          <a:p>
            <a:pPr algn="l"/>
            <a:r>
              <a:rPr lang="en-US" sz="5889" b="1" dirty="0" smtClean="0">
                <a:latin typeface="Helvetica Neue"/>
                <a:cs typeface="Helvetica Neue"/>
              </a:rPr>
              <a:t>Coming to </a:t>
            </a:r>
            <a:r>
              <a:rPr lang="en-US" sz="5889" dirty="0" smtClean="0">
                <a:latin typeface="Helvetica Neue UltraLight"/>
                <a:cs typeface="Helvetica Neue UltraLight"/>
              </a:rPr>
              <a:t>America</a:t>
            </a:r>
            <a:r>
              <a:rPr lang="en-US" sz="5889" dirty="0" smtClean="0">
                <a:latin typeface="Helvetica Neue"/>
                <a:cs typeface="Helvetica Neue"/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>
                <a:latin typeface="Helvetica Neue Light"/>
                <a:cs typeface="Helvetica Neue Light"/>
              </a:rPr>
              <a:t>Post</a:t>
            </a:r>
            <a:r>
              <a:rPr lang="en-US" sz="3111" dirty="0" smtClean="0">
                <a:latin typeface="Helvetica Neue Light"/>
                <a:cs typeface="Helvetica Neue Light"/>
              </a:rPr>
              <a:t>-Reading Philosophical </a:t>
            </a:r>
            <a:r>
              <a:rPr lang="en-US" sz="3111" dirty="0" smtClean="0">
                <a:latin typeface="Helvetica Neue Light"/>
                <a:cs typeface="Helvetica Neue Light"/>
              </a:rPr>
              <a:t>Chairs</a:t>
            </a:r>
            <a:endParaRPr lang="en-US" sz="3111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Immigrants are an essential component of American identity and tradition.  </a:t>
            </a:r>
            <a:endParaRPr lang="en-US" sz="36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87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After Discussion: Identify the Mastery Level Accomplished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250" y="1922888"/>
            <a:ext cx="4419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55800"/>
            <a:ext cx="3454400" cy="49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Whip Around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15748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liked when _______ said __________ because 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An interesting idea _______________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Something I learned from the discussion ______________________.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 dirty="0"/>
              <a:t>I still don’t understand _____________.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6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0049"/>
            <a:ext cx="5367672" cy="1143000"/>
          </a:xfrm>
        </p:spPr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Today’s </a:t>
            </a:r>
            <a:r>
              <a:rPr lang="en-US" dirty="0" smtClean="0">
                <a:latin typeface="Helvetica Neue UltraLight"/>
                <a:cs typeface="Helvetica Neue UltraLight"/>
              </a:rPr>
              <a:t>Objective</a:t>
            </a:r>
            <a:endParaRPr lang="en-US" dirty="0"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3049"/>
            <a:ext cx="8017933" cy="3000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>
                <a:latin typeface="Helvetica Neue"/>
                <a:cs typeface="Helvetica Neue"/>
              </a:rPr>
              <a:t>By reflecting and discussing </a:t>
            </a:r>
            <a:r>
              <a:rPr lang="en-US" sz="2800" dirty="0" smtClean="0">
                <a:latin typeface="Helvetica Neue"/>
                <a:cs typeface="Helvetica Neue"/>
              </a:rPr>
              <a:t>Richard Rodriguez’s “</a:t>
            </a:r>
            <a:r>
              <a:rPr lang="en-US" sz="2800" dirty="0" err="1" smtClean="0">
                <a:latin typeface="Helvetica Neue"/>
                <a:cs typeface="Helvetica Neue"/>
              </a:rPr>
              <a:t>Blaxicans</a:t>
            </a:r>
            <a:r>
              <a:rPr lang="en-US" sz="2800" dirty="0" smtClean="0">
                <a:latin typeface="Helvetica Neue"/>
                <a:cs typeface="Helvetica Neue"/>
              </a:rPr>
              <a:t> and other Reinvented Americans” students will be able to analyze author’s claim and use of IRONY and ANECDOTE as support.  </a:t>
            </a:r>
            <a:endParaRPr lang="en-US" sz="2800" dirty="0">
              <a:latin typeface="Helvetica Neue"/>
              <a:cs typeface="Helvetica Neue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9410" y="1133602"/>
            <a:ext cx="8553641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</a:rPr>
              <a:t>In a TIMED WRITE ESSAY, SWBAT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analyze various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texts to develop an argument about how immigration changed America and the lives of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elvetica Neue"/>
                <a:ea typeface="+mn-ea"/>
                <a:cs typeface="Helvetica Neue"/>
              </a:rPr>
              <a:t>thos</a:t>
            </a:r>
            <a:r>
              <a:rPr lang="en-US" sz="3200" i="1" dirty="0" smtClean="0">
                <a:latin typeface="Helvetica Neue"/>
                <a:cs typeface="Helvetica Neue"/>
              </a:rPr>
              <a:t>e who settled here. 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2192" y="0"/>
            <a:ext cx="30121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/>
                <a:ea typeface="+mj-ea"/>
                <a:cs typeface="Helvetica Neue"/>
              </a:rPr>
              <a:t>Unit 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UltraLight"/>
                <a:ea typeface="+mj-ea"/>
                <a:cs typeface="Helvetica Neue UltraLight"/>
              </a:rPr>
              <a:t>Goal</a:t>
            </a:r>
            <a:endParaRPr kumimoji="0" lang="en-US" sz="4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UltraLight"/>
              <a:ea typeface="+mj-ea"/>
              <a:cs typeface="Helvetica Neue Ultra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AGENDA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3" y="2286000"/>
            <a:ext cx="8092017" cy="3840163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Neue"/>
                <a:cs typeface="Helvetica Neue"/>
              </a:rPr>
              <a:t>First, I will introduce the statements for discussion and students will set Mastery Level Goals.</a:t>
            </a:r>
            <a:endParaRPr lang="en-US" sz="2900" b="1" dirty="0" smtClean="0">
              <a:latin typeface="Helvetica Neue"/>
              <a:cs typeface="Helvetica Neue"/>
            </a:endParaRPr>
          </a:p>
          <a:p>
            <a:r>
              <a:rPr lang="en-US" sz="2900" dirty="0" smtClean="0">
                <a:latin typeface="Helvetica Neue"/>
                <a:cs typeface="Helvetica Neue"/>
              </a:rPr>
              <a:t>Then, we will </a:t>
            </a:r>
            <a:r>
              <a:rPr lang="en-US" sz="2900" b="1" dirty="0" smtClean="0">
                <a:latin typeface="Helvetica Neue"/>
                <a:cs typeface="Helvetica Neue"/>
              </a:rPr>
              <a:t>participate </a:t>
            </a:r>
            <a:r>
              <a:rPr lang="en-US" sz="2900" dirty="0" smtClean="0">
                <a:latin typeface="Helvetica Neue"/>
                <a:cs typeface="Helvetica Neue"/>
              </a:rPr>
              <a:t>in Philosophical Chairs.</a:t>
            </a:r>
          </a:p>
          <a:p>
            <a:r>
              <a:rPr lang="en-US" sz="2900" dirty="0" smtClean="0">
                <a:latin typeface="Helvetica Neue"/>
                <a:cs typeface="Helvetica Neue"/>
              </a:rPr>
              <a:t>Finally, you will </a:t>
            </a:r>
            <a:r>
              <a:rPr lang="en-US" sz="2900" b="1" dirty="0" smtClean="0">
                <a:latin typeface="Helvetica Neue"/>
                <a:cs typeface="Helvetica Neue"/>
              </a:rPr>
              <a:t>reflect and evaluate</a:t>
            </a:r>
            <a:r>
              <a:rPr lang="en-US" sz="2900" dirty="0" smtClean="0">
                <a:latin typeface="Helvetica Neue"/>
                <a:cs typeface="Helvetica Neue"/>
              </a:rPr>
              <a:t> the discussion.</a:t>
            </a:r>
          </a:p>
          <a:p>
            <a:endParaRPr lang="en-US" sz="2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14858" y="888493"/>
            <a:ext cx="8433431" cy="95885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Helvetica Neue"/>
                <a:ea typeface="ＭＳ Ｐゴシック" charset="-128"/>
                <a:cs typeface="Helvetica Neue"/>
              </a:rPr>
              <a:t>Philosophical Chairs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4173" y="2286000"/>
            <a:ext cx="7759427" cy="3840163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Helvetica Neue"/>
                <a:cs typeface="Helvetica Neue"/>
              </a:rPr>
              <a:t>Directions</a:t>
            </a:r>
            <a:r>
              <a:rPr lang="en-US" sz="3400" dirty="0" smtClean="0">
                <a:latin typeface="Helvetica Neue"/>
                <a:cs typeface="Helvetica Neue"/>
              </a:rPr>
              <a:t>:  Read the following statements and rate your level of agreement from AGREE TO DISAGREE.  </a:t>
            </a:r>
          </a:p>
          <a:p>
            <a:r>
              <a:rPr lang="en-US" sz="3400" dirty="0" smtClean="0">
                <a:latin typeface="Helvetica Neue"/>
                <a:cs typeface="Helvetica Neue"/>
              </a:rPr>
              <a:t>Prepare to discuss you answer by writing a brief explanation of your opinion on the lines which follow.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Before we begin: Circle your Mastery Target</a:t>
            </a: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4038600" cy="450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/>
              <a:t>Immigrants threaten American sense of identity. </a:t>
            </a:r>
            <a:endParaRPr lang="en-US" sz="33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American discussion on race are usually two sided and exclude other points of view. </a:t>
            </a:r>
            <a:endParaRPr lang="en-US" sz="36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8440" y="3328181"/>
            <a:ext cx="5506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People in the United States would get along better if </a:t>
            </a:r>
            <a:r>
              <a:rPr lang="en-US" sz="3600" b="1" dirty="0" smtClean="0"/>
              <a:t>we </a:t>
            </a:r>
            <a:r>
              <a:rPr lang="en-US" sz="3600" b="1" dirty="0" smtClean="0"/>
              <a:t>adopted a model that promotes “mixture” such as that of colonial Mexico.  </a:t>
            </a:r>
            <a:endParaRPr lang="en-US" sz="36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5406" y="-783296"/>
          <a:ext cx="8756560" cy="59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8200" y="3328181"/>
            <a:ext cx="5967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American society should discourage racial/ </a:t>
            </a:r>
            <a:r>
              <a:rPr lang="en-US" sz="3600" b="1" dirty="0" smtClean="0"/>
              <a:t>ethnic identification </a:t>
            </a:r>
            <a:r>
              <a:rPr lang="en-US" sz="3600" b="1" dirty="0" smtClean="0"/>
              <a:t>and instead encourage immigrants to ASSIMILATE American culture as soon as possible.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7480</TotalTime>
  <Words>280</Words>
  <Application>Microsoft Macintosh PowerPoint</Application>
  <PresentationFormat>On-screen Show (4:3)</PresentationFormat>
  <Paragraphs>37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Coming to America:  Post-Reading Philosophical Chairs</vt:lpstr>
      <vt:lpstr>Today’s Objective</vt:lpstr>
      <vt:lpstr>AGENDA:</vt:lpstr>
      <vt:lpstr>Philosophical Chairs</vt:lpstr>
      <vt:lpstr>Before we begin: Circle your Mastery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Discussion: Identify the Mastery Level Accomplished</vt:lpstr>
      <vt:lpstr>Whip Around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Pursuit of Happiness</dc:title>
  <dc:creator>gghs</dc:creator>
  <cp:lastModifiedBy>teacher</cp:lastModifiedBy>
  <cp:revision>42</cp:revision>
  <cp:lastPrinted>2014-05-02T18:32:30Z</cp:lastPrinted>
  <dcterms:created xsi:type="dcterms:W3CDTF">2015-10-22T15:09:25Z</dcterms:created>
  <dcterms:modified xsi:type="dcterms:W3CDTF">2016-09-30T14:25:16Z</dcterms:modified>
</cp:coreProperties>
</file>