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75" r:id="rId5"/>
    <p:sldId id="277" r:id="rId6"/>
    <p:sldId id="278" r:id="rId7"/>
    <p:sldId id="279" r:id="rId8"/>
    <p:sldId id="267" r:id="rId9"/>
    <p:sldId id="271" r:id="rId10"/>
    <p:sldId id="268" r:id="rId11"/>
    <p:sldId id="272" r:id="rId12"/>
    <p:sldId id="273" r:id="rId13"/>
    <p:sldId id="269" r:id="rId14"/>
    <p:sldId id="274" r:id="rId15"/>
    <p:sldId id="25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AF61-EB58-4045-9DE5-CC1B566077FB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76296" y="385704"/>
            <a:ext cx="8250297" cy="6190074"/>
          </a:xfrm>
          <a:prstGeom prst="frame">
            <a:avLst>
              <a:gd name="adj1" fmla="val 455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40000" dist="162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793" y="5121923"/>
            <a:ext cx="7777440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/>
                <a:cs typeface="Engravers MT"/>
              </a:rPr>
              <a:t>The Synthesis Essay</a:t>
            </a:r>
            <a:endParaRPr lang="en-US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ngravers MT"/>
              <a:cs typeface="Engraver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Body Paragraphs: </a:t>
            </a:r>
            <a:r>
              <a:rPr lang="en-US" sz="53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TIEAC</a:t>
            </a:r>
            <a:endParaRPr lang="en-US" sz="53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opic Sentence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Announces point to be made to support the THESIS statement.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ntroduction to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Explain, defend, and elaborate on your TOPIC SENTENCE and </a:t>
            </a:r>
            <a:r>
              <a:rPr lang="en-US" u="sng" dirty="0" smtClean="0">
                <a:latin typeface="Helvetica Neue"/>
                <a:cs typeface="Helvetica Neue"/>
              </a:rPr>
              <a:t>set the context </a:t>
            </a:r>
            <a:r>
              <a:rPr lang="en-US" dirty="0" smtClean="0">
                <a:latin typeface="Helvetica Neue"/>
                <a:cs typeface="Helvetica Neue"/>
              </a:rPr>
              <a:t>for evidence you will use by </a:t>
            </a:r>
            <a:r>
              <a:rPr lang="en-US" b="1" dirty="0" smtClean="0">
                <a:latin typeface="Helvetica Neue"/>
                <a:cs typeface="Helvetica Neue"/>
              </a:rPr>
              <a:t>paraphrasing events</a:t>
            </a:r>
            <a:r>
              <a:rPr lang="en-US" dirty="0" smtClean="0">
                <a:latin typeface="Helvetica Neue"/>
                <a:cs typeface="Helvetica Neue"/>
              </a:rPr>
              <a:t>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vidence</a:t>
            </a:r>
            <a:r>
              <a:rPr lang="en-US" dirty="0" smtClean="0">
                <a:latin typeface="Helvetica Neue"/>
                <a:cs typeface="Helvetica Neue"/>
              </a:rPr>
              <a:t> Follow up with </a:t>
            </a:r>
            <a:r>
              <a:rPr lang="en-US" u="sng" dirty="0" smtClean="0">
                <a:latin typeface="Helvetica Neue"/>
                <a:cs typeface="Helvetica Neue"/>
              </a:rPr>
              <a:t>at least one quote from the book and/ or use a quote from an expert source to support YOU.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nalysis</a:t>
            </a:r>
            <a:r>
              <a:rPr lang="en-US" dirty="0" smtClean="0">
                <a:latin typeface="Helvetica Neue"/>
                <a:cs typeface="Helvetica Neue"/>
              </a:rPr>
              <a:t>:  What does the evidence/example </a:t>
            </a:r>
            <a:r>
              <a:rPr lang="en-US" b="1" dirty="0" smtClean="0">
                <a:latin typeface="Helvetica Neue"/>
                <a:cs typeface="Helvetica Neue"/>
              </a:rPr>
              <a:t>mean/signify/ denote/ indicate/ suggest?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ommentary</a:t>
            </a:r>
            <a:r>
              <a:rPr lang="en-US" dirty="0" smtClean="0">
                <a:latin typeface="Helvetica Neue"/>
                <a:cs typeface="Helvetica Neue"/>
              </a:rPr>
              <a:t>: What does the evidence/example reveal/ prove/illustrate about the overall topic?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4832571" cy="501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38" y="147065"/>
            <a:ext cx="4156016" cy="597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" y="274638"/>
            <a:ext cx="4453531" cy="617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82" y="274638"/>
            <a:ext cx="4355344" cy="617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Conclusion: RRR</a:t>
            </a:r>
            <a:endParaRPr lang="en-US" sz="6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estate thesis</a:t>
            </a:r>
            <a:r>
              <a:rPr lang="en-US" dirty="0" smtClean="0">
                <a:latin typeface="Helvetica Neue"/>
                <a:cs typeface="Helvetica Neue"/>
              </a:rPr>
              <a:t>: Remind the reader what your essay just demonstrated or proved.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eview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Paraphrase points and evidence used to prove the thesis statement.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elate</a:t>
            </a:r>
            <a:r>
              <a:rPr lang="en-US" dirty="0" smtClean="0">
                <a:latin typeface="Helvetica Neue"/>
                <a:cs typeface="Helvetica Neue"/>
              </a:rPr>
              <a:t>: How do the texts studied and topic help us understand contemporary American identity and culture? </a:t>
            </a:r>
            <a:endParaRPr lang="en-US" b="1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4972"/>
            <a:ext cx="8690280" cy="468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Part 2: THESIS STATEMENT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007642"/>
            <a:ext cx="4177804" cy="5135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9" y="1143000"/>
            <a:ext cx="4315157" cy="4798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3150"/>
          </a:xfrm>
        </p:spPr>
        <p:txBody>
          <a:bodyPr>
            <a:normAutofit/>
          </a:bodyPr>
          <a:lstStyle/>
          <a:p>
            <a:pPr algn="l"/>
            <a:r>
              <a:rPr lang="en-US" sz="12000" b="1" dirty="0" smtClean="0">
                <a:latin typeface="Helvetica Neue"/>
                <a:cs typeface="Helvetica Neue"/>
              </a:rPr>
              <a:t>Final </a:t>
            </a:r>
            <a:r>
              <a:rPr lang="en-US" sz="12000" dirty="0" smtClean="0">
                <a:latin typeface="Helvetica Neue Light"/>
                <a:cs typeface="Helvetica Neue Light"/>
              </a:rPr>
              <a:t>Draft </a:t>
            </a:r>
            <a:r>
              <a:rPr lang="en-US" sz="9556" dirty="0" smtClean="0">
                <a:latin typeface="Helvetica Neue"/>
                <a:cs typeface="Helvetica Neue"/>
              </a:rPr>
              <a:t/>
            </a:r>
            <a:br>
              <a:rPr lang="en-US" sz="9556" dirty="0" smtClean="0">
                <a:latin typeface="Helvetica Neue"/>
                <a:cs typeface="Helvetica Neue"/>
              </a:rPr>
            </a:br>
            <a:r>
              <a:rPr lang="en-US" sz="7400" smtClean="0">
                <a:latin typeface="Helvetica Neue"/>
                <a:cs typeface="Helvetica Neue"/>
              </a:rPr>
              <a:t>Due:</a:t>
            </a:r>
            <a:endParaRPr lang="en-US" sz="65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Objective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notes on the basic parts of a an academic essay, and evaluating sample THESIS statements students will be able to:</a:t>
            </a:r>
          </a:p>
          <a:p>
            <a:pPr lvl="1"/>
            <a:r>
              <a:rPr lang="en-US" dirty="0" smtClean="0"/>
              <a:t>Create a focused and clear THESIS STATEMENT;</a:t>
            </a:r>
          </a:p>
          <a:p>
            <a:pPr lvl="1"/>
            <a:r>
              <a:rPr lang="en-US" dirty="0" smtClean="0"/>
              <a:t>Complete a THOROUGH OUTLINE that identifies guiding questions that will be answered in the essay</a:t>
            </a:r>
          </a:p>
          <a:p>
            <a:pPr lvl="1"/>
            <a:r>
              <a:rPr lang="en-US" dirty="0" smtClean="0"/>
              <a:t>Use the outline to write essay.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Objective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notes on the basic parts of a an academic essay, and evaluating sample essays, students will be able to:</a:t>
            </a:r>
          </a:p>
          <a:p>
            <a:pPr lvl="1"/>
            <a:r>
              <a:rPr lang="en-US" dirty="0" smtClean="0"/>
              <a:t>Write a complete introduction.</a:t>
            </a:r>
          </a:p>
          <a:p>
            <a:pPr lvl="1"/>
            <a:r>
              <a:rPr lang="en-US" dirty="0" smtClean="0"/>
              <a:t>Use the outline to write essay.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NO Fail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400" dirty="0" smtClean="0"/>
              <a:t>Introduction: ANT</a:t>
            </a:r>
          </a:p>
          <a:p>
            <a:pPr>
              <a:buNone/>
            </a:pPr>
            <a:r>
              <a:rPr lang="en-US" sz="7400" dirty="0" smtClean="0"/>
              <a:t>Body: TIEAC</a:t>
            </a:r>
          </a:p>
          <a:p>
            <a:pPr>
              <a:buNone/>
            </a:pPr>
            <a:r>
              <a:rPr lang="en-US" sz="7400" dirty="0" smtClean="0"/>
              <a:t>Conclusion: RRR</a:t>
            </a:r>
            <a:endParaRPr lang="en-US" sz="7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9153408" cy="1143000"/>
          </a:xfrm>
        </p:spPr>
        <p:txBody>
          <a:bodyPr>
            <a:noAutofit/>
          </a:bodyPr>
          <a:lstStyle/>
          <a:p>
            <a:r>
              <a:rPr lang="en-US" sz="4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Basic Editing: Spelling &amp; Punctuation</a:t>
            </a:r>
            <a:endParaRPr lang="en-US" sz="47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SPELLING</a:t>
            </a:r>
            <a:r>
              <a:rPr lang="en-US" dirty="0" smtClean="0"/>
              <a:t>: Spelling errors must NOT distract reader from ideas. Circle misspelled words.  Spell them correctly.  Check for commonly misspelled words. For example: </a:t>
            </a:r>
          </a:p>
          <a:p>
            <a:pPr lvl="1"/>
            <a:r>
              <a:rPr lang="en-US" dirty="0" smtClean="0"/>
              <a:t>then, than</a:t>
            </a:r>
          </a:p>
          <a:p>
            <a:pPr lvl="1"/>
            <a:r>
              <a:rPr lang="en-US" dirty="0" smtClean="0"/>
              <a:t>Effect, affect, </a:t>
            </a:r>
          </a:p>
          <a:p>
            <a:pPr lvl="1"/>
            <a:r>
              <a:rPr lang="en-US" dirty="0" smtClean="0"/>
              <a:t>its, it’s</a:t>
            </a:r>
          </a:p>
          <a:p>
            <a:pPr lvl="1"/>
            <a:r>
              <a:rPr lang="en-US" dirty="0" smtClean="0"/>
              <a:t>Their, there</a:t>
            </a:r>
          </a:p>
          <a:p>
            <a:pPr lvl="1"/>
            <a:r>
              <a:rPr lang="en-US" dirty="0" smtClean="0"/>
              <a:t>To, too, two</a:t>
            </a:r>
          </a:p>
          <a:p>
            <a:r>
              <a:rPr lang="en-US" b="1" dirty="0" smtClean="0"/>
              <a:t>MISSING WORDS</a:t>
            </a:r>
            <a:r>
              <a:rPr lang="en-US" dirty="0" smtClean="0"/>
              <a:t>: Use a carat ^ to insert missing words.  </a:t>
            </a:r>
          </a:p>
          <a:p>
            <a:r>
              <a:rPr lang="en-US" b="1" dirty="0" smtClean="0"/>
              <a:t>CAPITALIZATION</a:t>
            </a:r>
            <a:r>
              <a:rPr lang="en-US" dirty="0" smtClean="0"/>
              <a:t>: Beginning of sentences &amp; proper nouns must be Capitalized.  Underline letters that should/should not be capitalized twice. </a:t>
            </a:r>
          </a:p>
          <a:p>
            <a:r>
              <a:rPr lang="en-US" b="1" dirty="0" smtClean="0"/>
              <a:t>PUNCTUATION</a:t>
            </a:r>
            <a:r>
              <a:rPr lang="en-US" dirty="0" smtClean="0"/>
              <a:t>:  Every sentence must end with a period or question mark.  Commas will separate clauses accurately. </a:t>
            </a:r>
          </a:p>
          <a:p>
            <a:r>
              <a:rPr lang="en-US" b="1" dirty="0" smtClean="0"/>
              <a:t>FRAGMENTS</a:t>
            </a:r>
            <a:r>
              <a:rPr lang="en-US" dirty="0" smtClean="0"/>
              <a:t>:  No incomplete sentences.  </a:t>
            </a:r>
          </a:p>
          <a:p>
            <a:pPr lvl="1"/>
            <a:r>
              <a:rPr lang="en-US" dirty="0" smtClean="0"/>
              <a:t>i.e. Wants to show that man is the “lowest” animal.  Missing SUBJECT!</a:t>
            </a:r>
          </a:p>
          <a:p>
            <a:pPr lvl="1"/>
            <a:r>
              <a:rPr lang="en-US" dirty="0" smtClean="0"/>
              <a:t>Comparing the earl and the anaconda.  Missing Predicate.  </a:t>
            </a:r>
          </a:p>
          <a:p>
            <a:r>
              <a:rPr lang="en-US" b="1" dirty="0" smtClean="0"/>
              <a:t>RUN-ON’s</a:t>
            </a:r>
            <a:r>
              <a:rPr lang="en-US" dirty="0" smtClean="0"/>
              <a:t>: Look for long sentences that could be broken up into two complete  sentences by adding punctuation or separating the clauses with commas.</a:t>
            </a:r>
          </a:p>
          <a:p>
            <a:r>
              <a:rPr lang="en-US" b="1" dirty="0" smtClean="0"/>
              <a:t>QUOTATION MARKS </a:t>
            </a:r>
            <a:r>
              <a:rPr lang="en-US" dirty="0" smtClean="0"/>
              <a:t>will mark the use of citations. For example, “I said that punctuation helps the reader follow the writer’s train of thought” (2). </a:t>
            </a:r>
          </a:p>
        </p:txBody>
      </p:sp>
    </p:spTree>
    <p:extLst>
      <p:ext uri="{BB962C8B-B14F-4D97-AF65-F5344CB8AC3E}">
        <p14:creationId xmlns:p14="http://schemas.microsoft.com/office/powerpoint/2010/main" val="22722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EDITING: Academic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No CONTRACTIONS</a:t>
            </a:r>
            <a:r>
              <a:rPr lang="en-US" dirty="0" smtClean="0"/>
              <a:t>: spell out </a:t>
            </a:r>
            <a:r>
              <a:rPr lang="en-US" dirty="0" smtClean="0">
                <a:solidFill>
                  <a:srgbClr val="FF0000"/>
                </a:solidFill>
              </a:rPr>
              <a:t>don’t, aren’t, isn’t, etc.  </a:t>
            </a:r>
          </a:p>
          <a:p>
            <a:r>
              <a:rPr lang="en-US" b="1" dirty="0" smtClean="0"/>
              <a:t>No 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 </a:t>
            </a:r>
            <a:r>
              <a:rPr lang="en-US" dirty="0" smtClean="0"/>
              <a:t>all </a:t>
            </a:r>
            <a:r>
              <a:rPr lang="en-US" i="1" dirty="0" err="1" smtClean="0">
                <a:solidFill>
                  <a:srgbClr val="FF0000"/>
                </a:solidFill>
              </a:rPr>
              <a:t>You’s</a:t>
            </a:r>
            <a:r>
              <a:rPr lang="en-US" i="1" dirty="0" smtClean="0"/>
              <a:t>.</a:t>
            </a:r>
            <a:r>
              <a:rPr lang="en-US" dirty="0" smtClean="0"/>
              <a:t> Suggest whether the writer should instead use: reader/</a:t>
            </a:r>
            <a:r>
              <a:rPr lang="en-US" dirty="0" err="1" smtClean="0"/>
              <a:t>s</a:t>
            </a:r>
            <a:r>
              <a:rPr lang="en-US" dirty="0" smtClean="0"/>
              <a:t>, individual/</a:t>
            </a:r>
            <a:r>
              <a:rPr lang="en-US" dirty="0" err="1" smtClean="0"/>
              <a:t>s</a:t>
            </a:r>
            <a:r>
              <a:rPr lang="en-US" dirty="0" smtClean="0"/>
              <a:t>, one, audience, Americans, etc. </a:t>
            </a:r>
          </a:p>
          <a:p>
            <a:r>
              <a:rPr lang="en-US" b="1" dirty="0" smtClean="0"/>
              <a:t>No 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Person</a:t>
            </a:r>
            <a:r>
              <a:rPr lang="en-US" dirty="0" smtClean="0"/>
              <a:t>: </a:t>
            </a:r>
            <a:r>
              <a:rPr lang="en-US" strike="sngStrike" dirty="0" smtClean="0"/>
              <a:t>Cross out</a:t>
            </a:r>
            <a:r>
              <a:rPr lang="en-US" dirty="0" smtClean="0"/>
              <a:t> all </a:t>
            </a:r>
            <a:r>
              <a:rPr lang="en-US" dirty="0" smtClean="0">
                <a:solidFill>
                  <a:srgbClr val="FF0000"/>
                </a:solidFill>
              </a:rPr>
              <a:t>I think/ believe</a:t>
            </a: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No PAST TENSE VERBS </a:t>
            </a:r>
            <a:r>
              <a:rPr lang="en-US" dirty="0" smtClean="0">
                <a:solidFill>
                  <a:srgbClr val="000000"/>
                </a:solidFill>
              </a:rPr>
              <a:t>while analyzing the text.  In literary analysis essays, all is happening while they are being read: USE </a:t>
            </a:r>
            <a:r>
              <a:rPr lang="en-US" b="1" dirty="0" smtClean="0">
                <a:solidFill>
                  <a:srgbClr val="000000"/>
                </a:solidFill>
              </a:rPr>
              <a:t>PRESENT TENSE </a:t>
            </a:r>
            <a:r>
              <a:rPr lang="en-US" dirty="0" smtClean="0">
                <a:solidFill>
                  <a:srgbClr val="000000"/>
                </a:solidFill>
              </a:rPr>
              <a:t>ONLY!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No PASSIVE VOICE</a:t>
            </a:r>
            <a:r>
              <a:rPr lang="en-US" dirty="0" smtClean="0">
                <a:solidFill>
                  <a:srgbClr val="000000"/>
                </a:solidFill>
              </a:rPr>
              <a:t>: Use active verbs to describe actions of text.  For example: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Passive</a:t>
            </a:r>
            <a:r>
              <a:rPr lang="en-US" dirty="0" smtClean="0">
                <a:solidFill>
                  <a:srgbClr val="000000"/>
                </a:solidFill>
              </a:rPr>
              <a:t>: Twain </a:t>
            </a:r>
            <a:r>
              <a:rPr lang="en-US" b="1" dirty="0" smtClean="0">
                <a:solidFill>
                  <a:srgbClr val="FF0000"/>
                </a:solidFill>
              </a:rPr>
              <a:t>is arguing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that man is the lowest animal.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Active</a:t>
            </a:r>
            <a:r>
              <a:rPr lang="en-US" dirty="0" smtClean="0">
                <a:solidFill>
                  <a:srgbClr val="000000"/>
                </a:solidFill>
              </a:rPr>
              <a:t>:  Twain </a:t>
            </a:r>
            <a:r>
              <a:rPr lang="en-US" b="1" dirty="0" smtClean="0">
                <a:solidFill>
                  <a:srgbClr val="FF0000"/>
                </a:solidFill>
              </a:rPr>
              <a:t>argues</a:t>
            </a:r>
            <a:r>
              <a:rPr lang="en-US" dirty="0" smtClean="0">
                <a:solidFill>
                  <a:srgbClr val="000000"/>
                </a:solidFill>
              </a:rPr>
              <a:t> that man is the lowest animal.  </a:t>
            </a:r>
          </a:p>
        </p:txBody>
      </p:sp>
    </p:spTree>
    <p:extLst>
      <p:ext uri="{BB962C8B-B14F-4D97-AF65-F5344CB8AC3E}">
        <p14:creationId xmlns:p14="http://schemas.microsoft.com/office/powerpoint/2010/main" val="16616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&amp;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Circle areas that are unclear and confusing. </a:t>
            </a:r>
            <a:r>
              <a:rPr lang="en-US" i="1" dirty="0" smtClean="0"/>
              <a:t>Suggest how these can be rewritten. This should include sentences that have the words </a:t>
            </a:r>
            <a:r>
              <a:rPr lang="en-US" b="1" i="1" dirty="0" smtClean="0">
                <a:solidFill>
                  <a:srgbClr val="FF0000"/>
                </a:solidFill>
              </a:rPr>
              <a:t>“what” “why” “how” </a:t>
            </a:r>
            <a:r>
              <a:rPr lang="en-US" dirty="0" smtClean="0"/>
              <a:t>these are usually too vague and do not answer their own question.  (i.e. “</a:t>
            </a:r>
            <a:r>
              <a:rPr lang="is-IS" dirty="0" smtClean="0"/>
              <a:t>…t</a:t>
            </a:r>
            <a:r>
              <a:rPr lang="en-US" dirty="0" smtClean="0"/>
              <a:t>his shows how he felt.”  or “</a:t>
            </a:r>
            <a:r>
              <a:rPr lang="is-IS" dirty="0"/>
              <a:t>t</a:t>
            </a:r>
            <a:r>
              <a:rPr lang="en-US" dirty="0" smtClean="0"/>
              <a:t>his reveals what they went through.” </a:t>
            </a:r>
            <a:endParaRPr lang="en-US" i="1" dirty="0" smtClean="0"/>
          </a:p>
          <a:p>
            <a:r>
              <a:rPr lang="en-US" strike="sngStrike" dirty="0" smtClean="0"/>
              <a:t>Cross out </a:t>
            </a:r>
            <a:r>
              <a:rPr lang="en-US" dirty="0" smtClean="0"/>
              <a:t>areas that are </a:t>
            </a:r>
            <a:r>
              <a:rPr lang="en-US" b="1" dirty="0" smtClean="0"/>
              <a:t>repetitive</a:t>
            </a:r>
            <a:r>
              <a:rPr lang="en-US" dirty="0" smtClean="0"/>
              <a:t> and </a:t>
            </a:r>
            <a:r>
              <a:rPr lang="en-US" b="1" dirty="0" smtClean="0"/>
              <a:t>off topic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Check for subject verb agreement</a:t>
            </a:r>
            <a:r>
              <a:rPr lang="en-US" dirty="0" smtClean="0"/>
              <a:t>.  Do all verbs agree with their subject in number? For example. </a:t>
            </a:r>
          </a:p>
          <a:p>
            <a:pPr lvl="1"/>
            <a:r>
              <a:rPr lang="en-US" dirty="0" smtClean="0"/>
              <a:t>The flock follow its leader. INCORRECT!</a:t>
            </a:r>
          </a:p>
          <a:p>
            <a:pPr lvl="1"/>
            <a:r>
              <a:rPr lang="en-US" dirty="0" smtClean="0"/>
              <a:t>The flock follows its leader. CORRECT!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1687" y="1600199"/>
            <a:ext cx="1264348" cy="494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0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latin typeface="Helvetica Neue UltraLight"/>
                <a:cs typeface="Helvetica Neue UltraLight"/>
              </a:rPr>
              <a:t>Introduction: </a:t>
            </a:r>
            <a:r>
              <a:rPr lang="en-US" sz="65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ANT</a:t>
            </a:r>
            <a:endParaRPr lang="en-US" sz="6500" b="1" dirty="0">
              <a:solidFill>
                <a:srgbClr val="FF0000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ttention Getter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dirty="0" smtClean="0">
                <a:latin typeface="Helvetica Neue"/>
                <a:cs typeface="Helvetica Neue"/>
              </a:rPr>
              <a:t>TOPIC that </a:t>
            </a:r>
            <a:r>
              <a:rPr lang="en-US" dirty="0" smtClean="0">
                <a:latin typeface="Helvetica Neue"/>
                <a:cs typeface="Helvetica Neue"/>
              </a:rPr>
              <a:t>the prompt asks you to explore.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ecessary Background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b="1" dirty="0" smtClean="0">
                <a:latin typeface="Helvetica Neue"/>
                <a:cs typeface="Helvetica Neue"/>
              </a:rPr>
              <a:t>texts </a:t>
            </a:r>
            <a:r>
              <a:rPr lang="en-US" dirty="0" smtClean="0">
                <a:latin typeface="Helvetica Neue"/>
                <a:cs typeface="Helvetica Neue"/>
              </a:rPr>
              <a:t>that are being explored to understand the topic. Include </a:t>
            </a:r>
            <a:r>
              <a:rPr lang="en-US" b="1" dirty="0" smtClean="0">
                <a:latin typeface="Helvetica Neue"/>
                <a:cs typeface="Helvetica Neue"/>
              </a:rPr>
              <a:t>full name of author title of text </a:t>
            </a:r>
            <a:r>
              <a:rPr lang="en-US" dirty="0" smtClean="0">
                <a:latin typeface="Helvetica Neue"/>
                <a:cs typeface="Helvetica Neue"/>
              </a:rPr>
              <a:t>and paraphrase necessary background.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hesis Statement</a:t>
            </a:r>
            <a:r>
              <a:rPr lang="en-US" dirty="0" smtClean="0">
                <a:latin typeface="Helvetica Neue"/>
                <a:cs typeface="Helvetica Neue"/>
              </a:rPr>
              <a:t>: Directly answer the prompt’s central question. Include key signal words.  WARNING: </a:t>
            </a:r>
            <a:r>
              <a:rPr lang="en-US" b="1" dirty="0" smtClean="0">
                <a:latin typeface="Helvetica Neue"/>
                <a:cs typeface="Helvetica Neue"/>
              </a:rPr>
              <a:t>If your thesis statement is vague and unclear, the rest of your essay will surely fall apart.</a:t>
            </a:r>
            <a:endParaRPr lang="en-US" b="1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8" y="274637"/>
            <a:ext cx="8053221" cy="58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18591</TotalTime>
  <Words>597</Words>
  <Application>Microsoft Macintosh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Objective</vt:lpstr>
      <vt:lpstr>Objective</vt:lpstr>
      <vt:lpstr>THE NO Fail FORMULA</vt:lpstr>
      <vt:lpstr>Basic Editing: Spelling &amp; Punctuation</vt:lpstr>
      <vt:lpstr>BASIC EDITING: Academic Style </vt:lpstr>
      <vt:lpstr>CLARITY &amp; ORGANIZATION</vt:lpstr>
      <vt:lpstr>Introduction: ANT</vt:lpstr>
      <vt:lpstr>PowerPoint Presentation</vt:lpstr>
      <vt:lpstr>Body Paragraphs: TIEAC</vt:lpstr>
      <vt:lpstr>PowerPoint Presentation</vt:lpstr>
      <vt:lpstr>PowerPoint Presentation</vt:lpstr>
      <vt:lpstr>Conclusion: RRR</vt:lpstr>
      <vt:lpstr>PowerPoint Presentation</vt:lpstr>
      <vt:lpstr>Part 2: THESIS STATEMENT</vt:lpstr>
      <vt:lpstr>Final Draft  Due: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Revision Guide</dc:title>
  <dc:creator>gghs</dc:creator>
  <cp:lastModifiedBy>teacher</cp:lastModifiedBy>
  <cp:revision>18</cp:revision>
  <dcterms:created xsi:type="dcterms:W3CDTF">2016-08-22T21:38:30Z</dcterms:created>
  <dcterms:modified xsi:type="dcterms:W3CDTF">2016-12-15T21:56:58Z</dcterms:modified>
</cp:coreProperties>
</file>