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4" r:id="rId2"/>
    <p:sldId id="275" r:id="rId3"/>
    <p:sldId id="305" r:id="rId4"/>
    <p:sldId id="276" r:id="rId5"/>
    <p:sldId id="277" r:id="rId6"/>
    <p:sldId id="278" r:id="rId7"/>
    <p:sldId id="279" r:id="rId8"/>
    <p:sldId id="306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3" autoAdjust="0"/>
    <p:restoredTop sz="81888" autoAdjust="0"/>
  </p:normalViewPr>
  <p:slideViewPr>
    <p:cSldViewPr>
      <p:cViewPr>
        <p:scale>
          <a:sx n="60" d="100"/>
          <a:sy n="60" d="100"/>
        </p:scale>
        <p:origin x="-1480" y="-9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7FC22-7F81-4961-9C1E-86A58218254A}" type="datetimeFigureOut">
              <a:rPr lang="en-US" smtClean="0"/>
              <a:pPr/>
              <a:t>5/30/17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2DBEC-E73C-4A21-9308-297434A6BB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80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8D211-C2CB-44C7-9057-84186EFA9383}" type="datetimeFigureOut">
              <a:rPr lang="en-US" smtClean="0"/>
              <a:pPr/>
              <a:t>5/30/17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36E8F-28AD-469D-BB78-45ECC0740D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8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792"/>
            <a:ext cx="5029200" cy="41833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792"/>
            <a:ext cx="5029200" cy="41833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2"/>
            <a:endParaRPr lang="en-US" dirty="0">
              <a:latin typeface="Times New Roman" charset="0"/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792"/>
            <a:ext cx="5029200" cy="41833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792"/>
            <a:ext cx="5029200" cy="41833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CBB5-35BE-41F2-AB4C-CE0C831D6000}" type="datetimeFigureOut">
              <a:rPr lang="en-US" smtClean="0"/>
              <a:pPr/>
              <a:t>5/30/17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9806-DE43-46B4-AB3C-CECE9A4DF5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4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CBB5-35BE-41F2-AB4C-CE0C831D6000}" type="datetimeFigureOut">
              <a:rPr lang="en-US" smtClean="0"/>
              <a:pPr/>
              <a:t>5/30/17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9806-DE43-46B4-AB3C-CECE9A4DF5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7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CBB5-35BE-41F2-AB4C-CE0C831D6000}" type="datetimeFigureOut">
              <a:rPr lang="en-US" smtClean="0"/>
              <a:pPr/>
              <a:t>5/30/17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9806-DE43-46B4-AB3C-CECE9A4DF5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6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CBB5-35BE-41F2-AB4C-CE0C831D6000}" type="datetimeFigureOut">
              <a:rPr lang="en-US" smtClean="0"/>
              <a:pPr/>
              <a:t>5/30/17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9806-DE43-46B4-AB3C-CECE9A4DF5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6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CBB5-35BE-41F2-AB4C-CE0C831D6000}" type="datetimeFigureOut">
              <a:rPr lang="en-US" smtClean="0"/>
              <a:pPr/>
              <a:t>5/30/17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9806-DE43-46B4-AB3C-CECE9A4DF5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2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CBB5-35BE-41F2-AB4C-CE0C831D6000}" type="datetimeFigureOut">
              <a:rPr lang="en-US" smtClean="0"/>
              <a:pPr/>
              <a:t>5/30/17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9806-DE43-46B4-AB3C-CECE9A4DF5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3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CBB5-35BE-41F2-AB4C-CE0C831D6000}" type="datetimeFigureOut">
              <a:rPr lang="en-US" smtClean="0"/>
              <a:pPr/>
              <a:t>5/30/17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9806-DE43-46B4-AB3C-CECE9A4DF5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5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CBB5-35BE-41F2-AB4C-CE0C831D6000}" type="datetimeFigureOut">
              <a:rPr lang="en-US" smtClean="0"/>
              <a:pPr/>
              <a:t>5/30/17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9806-DE43-46B4-AB3C-CECE9A4DF5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9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CBB5-35BE-41F2-AB4C-CE0C831D6000}" type="datetimeFigureOut">
              <a:rPr lang="en-US" smtClean="0"/>
              <a:pPr/>
              <a:t>5/30/17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9806-DE43-46B4-AB3C-CECE9A4DF5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45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CBB5-35BE-41F2-AB4C-CE0C831D6000}" type="datetimeFigureOut">
              <a:rPr lang="en-US" smtClean="0"/>
              <a:pPr/>
              <a:t>5/30/17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9806-DE43-46B4-AB3C-CECE9A4DF5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9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CBB5-35BE-41F2-AB4C-CE0C831D6000}" type="datetimeFigureOut">
              <a:rPr lang="en-US" smtClean="0"/>
              <a:pPr/>
              <a:t>5/30/17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9806-DE43-46B4-AB3C-CECE9A4DF5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5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5CBB5-35BE-41F2-AB4C-CE0C831D6000}" type="datetimeFigureOut">
              <a:rPr lang="en-US" smtClean="0"/>
              <a:pPr/>
              <a:t>5/30/17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C9806-DE43-46B4-AB3C-CECE9A4DF5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ffee-house-larg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35638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9600" y="1066800"/>
            <a:ext cx="6248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8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Impact"/>
                <a:cs typeface="Impact"/>
              </a:rPr>
              <a:t>Coffeehouse </a:t>
            </a:r>
            <a:endParaRPr lang="en-US" sz="8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Impact"/>
              <a:cs typeface="Impac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1447800"/>
            <a:ext cx="5410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9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ignPainter-HouseScript"/>
                <a:cs typeface="SignPainter-HouseScript"/>
              </a:rPr>
              <a:t>Discussion</a:t>
            </a:r>
            <a:endParaRPr lang="en-US" sz="96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SignPainter-HouseScript"/>
              <a:cs typeface="SignPainter-HouseScript"/>
            </a:endParaRPr>
          </a:p>
        </p:txBody>
      </p:sp>
    </p:spTree>
    <p:extLst>
      <p:ext uri="{BB962C8B-B14F-4D97-AF65-F5344CB8AC3E}">
        <p14:creationId xmlns:p14="http://schemas.microsoft.com/office/powerpoint/2010/main" val="1704099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SignPainter-HouseScript"/>
                <a:cs typeface="SignPainter-HouseScript"/>
              </a:rPr>
              <a:t>Coffeehouse Guidelines:</a:t>
            </a:r>
            <a:endParaRPr lang="en-US" sz="6600" b="1" dirty="0">
              <a:latin typeface="SignPainter-HouseScript"/>
              <a:cs typeface="SignPainter-HouseScrip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 lvl="0" fontAlgn="base">
              <a:spcAft>
                <a:spcPts val="300"/>
              </a:spcAft>
              <a:buClr>
                <a:srgbClr val="7E4E99"/>
              </a:buClr>
              <a:buSzPct val="130000"/>
              <a:buFont typeface="Wingdings" pitchFamily="2" charset="2"/>
              <a:buChar char="§"/>
            </a:pP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The </a:t>
            </a:r>
            <a:r>
              <a:rPr lang="en-US" sz="3300" dirty="0">
                <a:solidFill>
                  <a:prstClr val="black"/>
                </a:solidFill>
                <a:cs typeface="Arabic Typesetting" pitchFamily="66" charset="-78"/>
              </a:rPr>
              <a:t>person closest to the number “1” </a:t>
            </a: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on the placemat will </a:t>
            </a:r>
            <a:r>
              <a:rPr lang="en-US" sz="3300" dirty="0">
                <a:solidFill>
                  <a:prstClr val="black"/>
                </a:solidFill>
                <a:cs typeface="Arabic Typesetting" pitchFamily="66" charset="-78"/>
              </a:rPr>
              <a:t>serve as the first </a:t>
            </a: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scribe</a:t>
            </a:r>
            <a:r>
              <a:rPr lang="en-US" sz="3300" dirty="0">
                <a:solidFill>
                  <a:prstClr val="black"/>
                </a:solidFill>
                <a:cs typeface="Arabic Typesetting" pitchFamily="66" charset="-78"/>
              </a:rPr>
              <a:t>.</a:t>
            </a:r>
          </a:p>
          <a:p>
            <a:pPr lvl="0" fontAlgn="base">
              <a:spcAft>
                <a:spcPts val="300"/>
              </a:spcAft>
              <a:buClr>
                <a:srgbClr val="7E4E99"/>
              </a:buClr>
              <a:buSzPct val="130000"/>
              <a:buFont typeface="Wingdings" pitchFamily="2" charset="2"/>
              <a:buChar char="§"/>
            </a:pP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Scribe </a:t>
            </a:r>
            <a:r>
              <a:rPr lang="en-US" sz="3300" dirty="0">
                <a:solidFill>
                  <a:prstClr val="black"/>
                </a:solidFill>
                <a:cs typeface="Arabic Typesetting" pitchFamily="66" charset="-78"/>
              </a:rPr>
              <a:t>#1 </a:t>
            </a:r>
            <a:r>
              <a:rPr lang="en-US" sz="3300" b="1" dirty="0">
                <a:solidFill>
                  <a:prstClr val="black"/>
                </a:solidFill>
                <a:cs typeface="Arabic Typesetting" pitchFamily="66" charset="-78"/>
              </a:rPr>
              <a:t>reads</a:t>
            </a:r>
            <a:r>
              <a:rPr lang="en-US" sz="3300" dirty="0">
                <a:solidFill>
                  <a:prstClr val="black"/>
                </a:solidFill>
                <a:cs typeface="Arabic Typesetting" pitchFamily="66" charset="-78"/>
              </a:rPr>
              <a:t>  the question to the </a:t>
            </a: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group and then </a:t>
            </a:r>
            <a:r>
              <a:rPr lang="en-US" sz="3300" i="1" dirty="0" smtClean="0">
                <a:solidFill>
                  <a:prstClr val="black"/>
                </a:solidFill>
                <a:cs typeface="Arabic Typesetting" pitchFamily="66" charset="-78"/>
              </a:rPr>
              <a:t>assigns a fellow group member </a:t>
            </a: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to </a:t>
            </a:r>
            <a:r>
              <a:rPr lang="en-US" sz="3300" b="1" dirty="0" smtClean="0">
                <a:solidFill>
                  <a:prstClr val="black"/>
                </a:solidFill>
                <a:cs typeface="Arabic Typesetting" pitchFamily="66" charset="-78"/>
              </a:rPr>
              <a:t>read </a:t>
            </a: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the passage of text to the group.</a:t>
            </a:r>
          </a:p>
          <a:p>
            <a:pPr lvl="0" fontAlgn="base">
              <a:spcAft>
                <a:spcPts val="300"/>
              </a:spcAft>
              <a:buClr>
                <a:srgbClr val="7E4E99"/>
              </a:buClr>
              <a:buSzPct val="130000"/>
              <a:buFont typeface="Wingdings" pitchFamily="2" charset="2"/>
              <a:buChar char="§"/>
            </a:pP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As the group discusses potential answer to the question (and citing text), Scribe #1 </a:t>
            </a:r>
            <a:r>
              <a:rPr lang="en-US" sz="3300" b="1" dirty="0" smtClean="0">
                <a:solidFill>
                  <a:prstClr val="black"/>
                </a:solidFill>
                <a:cs typeface="Arabic Typesetting" pitchFamily="66" charset="-78"/>
              </a:rPr>
              <a:t>records</a:t>
            </a: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 </a:t>
            </a:r>
            <a:r>
              <a:rPr lang="en-US" sz="3300" dirty="0">
                <a:solidFill>
                  <a:prstClr val="black"/>
                </a:solidFill>
                <a:cs typeface="Arabic Typesetting" pitchFamily="66" charset="-78"/>
              </a:rPr>
              <a:t>the </a:t>
            </a: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key discussion points  (in bulleted format) on </a:t>
            </a:r>
            <a:r>
              <a:rPr lang="en-US" sz="3300" dirty="0">
                <a:solidFill>
                  <a:prstClr val="black"/>
                </a:solidFill>
                <a:cs typeface="Arabic Typesetting" pitchFamily="66" charset="-78"/>
              </a:rPr>
              <a:t>the placemat.</a:t>
            </a:r>
          </a:p>
          <a:p>
            <a:pPr lvl="0" fontAlgn="base">
              <a:spcAft>
                <a:spcPts val="300"/>
              </a:spcAft>
              <a:buClr>
                <a:srgbClr val="7E4E99"/>
              </a:buClr>
              <a:buSzPct val="130000"/>
              <a:buFont typeface="Wingdings" pitchFamily="2" charset="2"/>
              <a:buChar char="§"/>
            </a:pPr>
            <a:r>
              <a:rPr lang="en-US" sz="3300" dirty="0">
                <a:solidFill>
                  <a:prstClr val="black"/>
                </a:solidFill>
                <a:cs typeface="Arabic Typesetting" pitchFamily="66" charset="-78"/>
              </a:rPr>
              <a:t>After </a:t>
            </a: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three minutes</a:t>
            </a:r>
            <a:r>
              <a:rPr lang="en-US" sz="3300" dirty="0">
                <a:solidFill>
                  <a:prstClr val="black"/>
                </a:solidFill>
                <a:cs typeface="Arabic Typesetting" pitchFamily="66" charset="-78"/>
              </a:rPr>
              <a:t>, the scribe </a:t>
            </a: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verbally </a:t>
            </a:r>
            <a:r>
              <a:rPr lang="en-US" sz="3300" b="1" dirty="0" smtClean="0">
                <a:solidFill>
                  <a:prstClr val="black"/>
                </a:solidFill>
                <a:cs typeface="Arabic Typesetting" pitchFamily="66" charset="-78"/>
              </a:rPr>
              <a:t>summarizes</a:t>
            </a: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 the </a:t>
            </a:r>
            <a:r>
              <a:rPr lang="en-US" sz="3300" dirty="0">
                <a:solidFill>
                  <a:prstClr val="black"/>
                </a:solidFill>
                <a:cs typeface="Arabic Typesetting" pitchFamily="66" charset="-78"/>
              </a:rPr>
              <a:t>information to ensure that all key points from the conversation are recorded.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42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latin typeface="SignPainter-HouseScript"/>
                <a:cs typeface="SignPainter-HouseScript"/>
              </a:rPr>
              <a:t>Coffeehouse Guidelines:</a:t>
            </a:r>
            <a:endParaRPr lang="en-US" sz="6600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pPr lvl="0" fontAlgn="base">
              <a:spcAft>
                <a:spcPts val="300"/>
              </a:spcAft>
              <a:buClr>
                <a:srgbClr val="7E4E99"/>
              </a:buClr>
              <a:buSzPct val="130000"/>
              <a:buFont typeface="Wingdings" pitchFamily="2" charset="2"/>
              <a:buChar char="§"/>
            </a:pP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On a Post-it, group members will </a:t>
            </a:r>
            <a:r>
              <a:rPr lang="en-US" sz="3300" b="1" dirty="0" smtClean="0">
                <a:solidFill>
                  <a:prstClr val="black"/>
                </a:solidFill>
                <a:cs typeface="Arabic Typesetting" pitchFamily="66" charset="-78"/>
              </a:rPr>
              <a:t>independently write </a:t>
            </a: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a response to the question in 1-2 complete sentences, utilizing academic language. </a:t>
            </a:r>
          </a:p>
          <a:p>
            <a:pPr lvl="0" fontAlgn="base">
              <a:spcAft>
                <a:spcPts val="300"/>
              </a:spcAft>
              <a:buClr>
                <a:srgbClr val="7E4E99"/>
              </a:buClr>
              <a:buSzPct val="130000"/>
              <a:buFont typeface="Wingdings" pitchFamily="2" charset="2"/>
              <a:buChar char="§"/>
            </a:pP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A randomly selected team member will read  </a:t>
            </a:r>
            <a:r>
              <a:rPr lang="en-US" sz="3300" b="1" dirty="0" smtClean="0">
                <a:solidFill>
                  <a:prstClr val="black"/>
                </a:solidFill>
                <a:cs typeface="Arabic Typesetting" pitchFamily="66" charset="-78"/>
              </a:rPr>
              <a:t>his/her written response </a:t>
            </a: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with </a:t>
            </a:r>
            <a:r>
              <a:rPr lang="en-US" sz="3300" dirty="0">
                <a:solidFill>
                  <a:prstClr val="black"/>
                </a:solidFill>
                <a:cs typeface="Arabic Typesetting" pitchFamily="66" charset="-78"/>
              </a:rPr>
              <a:t>the </a:t>
            </a: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class. The scribe will record a SYNTHESIS of the group’s ideas.</a:t>
            </a:r>
          </a:p>
          <a:p>
            <a:pPr lvl="0" fontAlgn="base">
              <a:spcAft>
                <a:spcPts val="300"/>
              </a:spcAft>
              <a:buClr>
                <a:srgbClr val="7E4E99"/>
              </a:buClr>
              <a:buSzPct val="130000"/>
              <a:buFont typeface="Wingdings" pitchFamily="2" charset="2"/>
              <a:buChar char="§"/>
            </a:pP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For the next question, Scribe </a:t>
            </a:r>
            <a:r>
              <a:rPr lang="en-US" sz="3300" dirty="0">
                <a:solidFill>
                  <a:prstClr val="black"/>
                </a:solidFill>
                <a:cs typeface="Arabic Typesetting" pitchFamily="66" charset="-78"/>
              </a:rPr>
              <a:t>#1 will pass the marker to the person sitting closest to #2 (and so on</a:t>
            </a:r>
            <a:r>
              <a:rPr lang="en-US" sz="3300" dirty="0" smtClean="0">
                <a:solidFill>
                  <a:prstClr val="black"/>
                </a:solidFill>
                <a:cs typeface="Arabic Typesetting" pitchFamily="66" charset="-78"/>
              </a:rPr>
              <a:t>…) and this person will assume the role of Scribe.</a:t>
            </a:r>
            <a:endParaRPr lang="en-US" sz="3300" dirty="0">
              <a:solidFill>
                <a:prstClr val="black"/>
              </a:solidFill>
              <a:cs typeface="Arabic Typesetting" pitchFamily="66" charset="-7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6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593466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eaLnBrk="0" hangingPunct="0"/>
            <a:r>
              <a:rPr lang="en-US" sz="4800" b="1" dirty="0">
                <a:solidFill>
                  <a:prstClr val="black"/>
                </a:solidFill>
                <a:latin typeface="SignPainter-HouseScript"/>
                <a:ea typeface="ＭＳ Ｐゴシック" charset="0"/>
                <a:cs typeface="SignPainter-HouseScript"/>
              </a:rPr>
              <a:t>Text-dependent Question #1 </a:t>
            </a:r>
          </a:p>
          <a:p>
            <a:pPr defTabSz="457200" eaLnBrk="0" hangingPunct="0"/>
            <a:r>
              <a:rPr lang="en-US" sz="3600" b="1" dirty="0" smtClean="0">
                <a:solidFill>
                  <a:prstClr val="black"/>
                </a:solidFill>
                <a:latin typeface="Optima" charset="0"/>
                <a:ea typeface="ＭＳ Ｐゴシック" charset="0"/>
                <a:cs typeface="ＭＳ Ｐゴシック" charset="0"/>
              </a:rPr>
              <a:t>(ACT I: EXPOSITION P. 486)</a:t>
            </a:r>
            <a:endParaRPr lang="en-US" sz="3600" b="1" dirty="0">
              <a:solidFill>
                <a:prstClr val="black"/>
              </a:solidFill>
              <a:latin typeface="Opti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3219" name="Text Box 3"/>
          <p:cNvSpPr txBox="1">
            <a:spLocks noChangeArrowheads="1"/>
          </p:cNvSpPr>
          <p:nvPr/>
        </p:nvSpPr>
        <p:spPr bwMode="auto">
          <a:xfrm>
            <a:off x="381000" y="2057400"/>
            <a:ext cx="8592861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57200"/>
            <a:r>
              <a:rPr lang="en-US" sz="4000" dirty="0" smtClean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What does the </a:t>
            </a:r>
            <a:r>
              <a:rPr lang="en-US" sz="4000" b="1" dirty="0" smtClean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Exposition</a:t>
            </a:r>
            <a:r>
              <a:rPr lang="en-US" sz="4000" dirty="0" smtClean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 in the beginning of Act One tell readers about the way they are to perceive the events that follow?  Explain with evidence.</a:t>
            </a:r>
            <a:endParaRPr lang="en-US" sz="2800" dirty="0">
              <a:solidFill>
                <a:prstClr val="black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defTabSz="457200" eaLnBrk="0" hangingPunct="0"/>
            <a:endParaRPr lang="en-US" sz="2400" dirty="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2693" y="333345"/>
            <a:ext cx="2039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Numbered Heads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673" y="733455"/>
            <a:ext cx="1409700" cy="101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25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7239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57200" eaLnBrk="0" hangingPunct="0"/>
            <a:r>
              <a:rPr lang="en-US" sz="4800" b="1" dirty="0">
                <a:solidFill>
                  <a:prstClr val="black"/>
                </a:solidFill>
                <a:latin typeface="SignPainter-HouseScript"/>
                <a:ea typeface="ＭＳ Ｐゴシック" charset="0"/>
                <a:cs typeface="SignPainter-HouseScript"/>
              </a:rPr>
              <a:t>Text-dependent Question #2 </a:t>
            </a:r>
            <a:endParaRPr lang="en-US" sz="4800" b="1" dirty="0" smtClean="0">
              <a:solidFill>
                <a:prstClr val="black"/>
              </a:solidFill>
              <a:latin typeface="SignPainter-HouseScript"/>
              <a:ea typeface="ＭＳ Ｐゴシック" charset="0"/>
              <a:cs typeface="SignPainter-HouseScript"/>
            </a:endParaRPr>
          </a:p>
          <a:p>
            <a:pPr defTabSz="457200" eaLnBrk="0" hangingPunct="0"/>
            <a:r>
              <a:rPr lang="en-US" sz="3600" b="1" dirty="0" smtClean="0">
                <a:solidFill>
                  <a:prstClr val="black"/>
                </a:solidFill>
                <a:latin typeface="Optima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3600" b="1" dirty="0" smtClean="0">
                <a:solidFill>
                  <a:prstClr val="black"/>
                </a:solidFill>
                <a:latin typeface="Optima" charset="0"/>
                <a:ea typeface="ＭＳ Ｐゴシック" charset="0"/>
                <a:cs typeface="ＭＳ Ｐゴシック" charset="0"/>
              </a:rPr>
              <a:t>ACT II: 504</a:t>
            </a:r>
            <a:r>
              <a:rPr lang="en-US" sz="3600" b="1" dirty="0" smtClean="0">
                <a:solidFill>
                  <a:prstClr val="black"/>
                </a:solidFill>
                <a:latin typeface="Optima" charset="0"/>
                <a:ea typeface="ＭＳ Ｐゴシック" charset="0"/>
                <a:cs typeface="ＭＳ Ｐゴシック" charset="0"/>
              </a:rPr>
              <a:t>)</a:t>
            </a:r>
            <a:endParaRPr lang="en-US" sz="3600" b="1" dirty="0">
              <a:solidFill>
                <a:prstClr val="black"/>
              </a:solidFill>
              <a:latin typeface="Opti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176" y="2133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How do the COMPLICATIONS in this act affect the readers’ perception of the situation in which Proctor and the others find themselves? Cite specific details and dialogue.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117947"/>
            <a:ext cx="2039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Numbered Heads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180" y="623615"/>
            <a:ext cx="1409700" cy="101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58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626325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eaLnBrk="0" hangingPunct="0"/>
            <a:r>
              <a:rPr lang="en-US" sz="5400" b="1" dirty="0">
                <a:solidFill>
                  <a:prstClr val="black"/>
                </a:solidFill>
                <a:latin typeface="SignPainter-HouseScript"/>
                <a:ea typeface="ＭＳ Ｐゴシック" charset="0"/>
                <a:cs typeface="SignPainter-HouseScript"/>
              </a:rPr>
              <a:t>Text-dependent Question #</a:t>
            </a:r>
            <a:r>
              <a:rPr lang="en-US" sz="5400" b="1" dirty="0" smtClean="0">
                <a:solidFill>
                  <a:prstClr val="black"/>
                </a:solidFill>
                <a:latin typeface="SignPainter-HouseScript"/>
                <a:ea typeface="ＭＳ Ｐゴシック" charset="0"/>
                <a:cs typeface="SignPainter-HouseScript"/>
              </a:rPr>
              <a:t>3</a:t>
            </a:r>
          </a:p>
          <a:p>
            <a:pPr defTabSz="457200" eaLnBrk="0" hangingPunct="0"/>
            <a:r>
              <a:rPr lang="en-US" sz="5400" b="1" dirty="0">
                <a:solidFill>
                  <a:prstClr val="black"/>
                </a:solidFill>
                <a:latin typeface="Optima" charset="0"/>
                <a:ea typeface="ＭＳ Ｐゴシック" charset="0"/>
                <a:cs typeface="ＭＳ Ｐゴシック" charset="0"/>
              </a:rPr>
              <a:t>(ACT </a:t>
            </a:r>
            <a:r>
              <a:rPr lang="en-US" sz="5400" b="1" dirty="0" smtClean="0">
                <a:solidFill>
                  <a:prstClr val="black"/>
                </a:solidFill>
                <a:latin typeface="Optima" charset="0"/>
                <a:ea typeface="ＭＳ Ｐゴシック" charset="0"/>
                <a:cs typeface="ＭＳ Ｐゴシック" charset="0"/>
              </a:rPr>
              <a:t>III: 526)</a:t>
            </a:r>
            <a:endParaRPr lang="en-US" sz="5400" b="1" dirty="0">
              <a:solidFill>
                <a:prstClr val="black"/>
              </a:solidFill>
              <a:latin typeface="Optima" charset="0"/>
              <a:ea typeface="ＭＳ Ｐゴシック" charset="0"/>
              <a:cs typeface="ＭＳ Ｐゴシック" charset="0"/>
            </a:endParaRPr>
          </a:p>
          <a:p>
            <a:pPr defTabSz="457200" eaLnBrk="0" hangingPunct="0"/>
            <a:r>
              <a:rPr lang="en-US" sz="5400" b="1" dirty="0" smtClean="0">
                <a:solidFill>
                  <a:prstClr val="black"/>
                </a:solidFill>
                <a:latin typeface="SignPainter-HouseScript"/>
                <a:ea typeface="ＭＳ Ｐゴシック" charset="0"/>
                <a:cs typeface="SignPainter-HouseScript"/>
              </a:rPr>
              <a:t> </a:t>
            </a:r>
            <a:endParaRPr lang="en-US" sz="5400" b="1" dirty="0">
              <a:solidFill>
                <a:prstClr val="black"/>
              </a:solidFill>
              <a:latin typeface="SignPainter-HouseScript"/>
              <a:ea typeface="ＭＳ Ｐゴシック" charset="0"/>
              <a:cs typeface="SignPainter-HouseScript"/>
            </a:endParaRPr>
          </a:p>
        </p:txBody>
      </p:sp>
      <p:sp>
        <p:nvSpPr>
          <p:cNvPr id="389123" name="Text Box 3"/>
          <p:cNvSpPr txBox="1">
            <a:spLocks noChangeArrowheads="1"/>
          </p:cNvSpPr>
          <p:nvPr/>
        </p:nvSpPr>
        <p:spPr bwMode="auto">
          <a:xfrm>
            <a:off x="381000" y="2362200"/>
            <a:ext cx="8461909" cy="424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57200" eaLnBrk="0" hangingPunct="0"/>
            <a:r>
              <a:rPr lang="en-US" sz="4000" b="1" dirty="0" smtClean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How has Proctor changed from the beginning of the play?  What do his actions in this act reveal about his character?</a:t>
            </a:r>
            <a:endParaRPr lang="en-US" sz="4000" dirty="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  <a:p>
            <a:pPr defTabSz="457200" eaLnBrk="0" hangingPunct="0"/>
            <a:endParaRPr lang="en-US" dirty="0" smtClean="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  <a:p>
            <a:pPr defTabSz="457200" eaLnBrk="0" hangingPunct="0"/>
            <a:endParaRPr lang="en-US" sz="4400" dirty="0" smtClean="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  <a:p>
            <a:pPr defTabSz="457200" eaLnBrk="0" hangingPunct="0"/>
            <a:endParaRPr lang="en-US" sz="2400" dirty="0">
              <a:solidFill>
                <a:prstClr val="black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defTabSz="457200" eaLnBrk="0" hangingPunct="0"/>
            <a:endParaRPr lang="en-US" sz="2400" dirty="0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693" y="4145"/>
            <a:ext cx="21574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549" y="533400"/>
            <a:ext cx="1409700" cy="101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Text Box 2"/>
          <p:cNvSpPr txBox="1">
            <a:spLocks noChangeArrowheads="1"/>
          </p:cNvSpPr>
          <p:nvPr/>
        </p:nvSpPr>
        <p:spPr bwMode="auto">
          <a:xfrm>
            <a:off x="304800" y="12700"/>
            <a:ext cx="626325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eaLnBrk="0" hangingPunct="0"/>
            <a:r>
              <a:rPr lang="en-US" sz="5400" b="1" dirty="0">
                <a:solidFill>
                  <a:prstClr val="black"/>
                </a:solidFill>
                <a:latin typeface="SignPainter-HouseScript"/>
                <a:ea typeface="ＭＳ Ｐゴシック" charset="0"/>
                <a:cs typeface="SignPainter-HouseScript"/>
              </a:rPr>
              <a:t>Text-dependent Question #</a:t>
            </a:r>
            <a:r>
              <a:rPr lang="en-US" sz="5400" b="1" dirty="0" smtClean="0">
                <a:solidFill>
                  <a:prstClr val="black"/>
                </a:solidFill>
                <a:latin typeface="SignPainter-HouseScript"/>
                <a:ea typeface="ＭＳ Ｐゴシック" charset="0"/>
                <a:cs typeface="SignPainter-HouseScript"/>
              </a:rPr>
              <a:t>4</a:t>
            </a:r>
          </a:p>
          <a:p>
            <a:pPr defTabSz="457200" eaLnBrk="0" hangingPunct="0"/>
            <a:r>
              <a:rPr lang="en-US" sz="5400" b="1" dirty="0">
                <a:solidFill>
                  <a:prstClr val="black"/>
                </a:solidFill>
                <a:latin typeface="Optima" charset="0"/>
                <a:ea typeface="ＭＳ Ｐゴシック" charset="0"/>
                <a:cs typeface="ＭＳ Ｐゴシック" charset="0"/>
              </a:rPr>
              <a:t>(ACT </a:t>
            </a:r>
            <a:r>
              <a:rPr lang="en-US" sz="5400" b="1" dirty="0" smtClean="0">
                <a:solidFill>
                  <a:prstClr val="black"/>
                </a:solidFill>
                <a:latin typeface="Optima" charset="0"/>
                <a:ea typeface="ＭＳ Ｐゴシック" charset="0"/>
                <a:cs typeface="ＭＳ Ｐゴシック" charset="0"/>
              </a:rPr>
              <a:t>IV: 541)</a:t>
            </a:r>
            <a:endParaRPr lang="en-US" sz="5400" b="1" dirty="0">
              <a:solidFill>
                <a:prstClr val="black"/>
              </a:solidFill>
              <a:latin typeface="Optima" charset="0"/>
              <a:ea typeface="ＭＳ Ｐゴシック" charset="0"/>
              <a:cs typeface="ＭＳ Ｐゴシック" charset="0"/>
            </a:endParaRPr>
          </a:p>
          <a:p>
            <a:pPr defTabSz="457200" eaLnBrk="0" hangingPunct="0"/>
            <a:endParaRPr lang="en-US" sz="5400" b="1" dirty="0">
              <a:solidFill>
                <a:prstClr val="black"/>
              </a:solidFill>
              <a:latin typeface="SignPainter-HouseScript"/>
              <a:ea typeface="ＭＳ Ｐゴシック" charset="0"/>
              <a:cs typeface="SignPainter-HouseScript"/>
            </a:endParaRPr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579892" cy="452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dirty="0" smtClean="0"/>
              <a:t>Reread the passages identified in the list.  What is the central </a:t>
            </a:r>
            <a:r>
              <a:rPr lang="en-US" sz="3600" b="1" dirty="0" smtClean="0"/>
              <a:t>PARADAOX</a:t>
            </a:r>
            <a:r>
              <a:rPr lang="en-US" sz="3600" dirty="0" smtClean="0"/>
              <a:t> or contradiction of the trials?  What idea is Miller conveying about these kinds of witch hunts</a:t>
            </a:r>
            <a:r>
              <a:rPr lang="en-US" sz="3600" dirty="0" smtClean="0"/>
              <a:t> through this paradox?</a:t>
            </a:r>
          </a:p>
          <a:p>
            <a:r>
              <a:rPr lang="en-US" sz="3600" dirty="0" smtClean="0"/>
              <a:t>Act II, ll. 1132-1143</a:t>
            </a:r>
          </a:p>
          <a:p>
            <a:r>
              <a:rPr lang="en-US" sz="3600" dirty="0" smtClean="0"/>
              <a:t>Act III, </a:t>
            </a:r>
            <a:r>
              <a:rPr lang="en-US" sz="3600" dirty="0" err="1" smtClean="0"/>
              <a:t>ll</a:t>
            </a:r>
            <a:r>
              <a:rPr lang="en-US" sz="3600" dirty="0" smtClean="0"/>
              <a:t> 440-454</a:t>
            </a:r>
          </a:p>
          <a:p>
            <a:r>
              <a:rPr lang="en-US" sz="3600" dirty="0" smtClean="0"/>
              <a:t>Act IV, </a:t>
            </a:r>
            <a:r>
              <a:rPr lang="en-US" sz="3600" dirty="0" err="1" smtClean="0"/>
              <a:t>ll</a:t>
            </a:r>
            <a:r>
              <a:rPr lang="en-US" sz="3600" dirty="0" smtClean="0"/>
              <a:t> 672-696</a:t>
            </a:r>
            <a:endParaRPr lang="en-US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925780" y="144886"/>
            <a:ext cx="2039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Numbered Heads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760" y="669781"/>
            <a:ext cx="1409700" cy="101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31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718" y="4038600"/>
            <a:ext cx="8839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Ticket out the Door</a:t>
            </a:r>
            <a:r>
              <a:rPr lang="en-US" sz="3200" b="1" dirty="0" smtClean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: Select one post-it from today’s Coffee House activity.  Reread, edit, and submit the question response of your choice.  Be sure your response cites textual evidence and includes academic language.</a:t>
            </a:r>
            <a:endParaRPr lang="en-US" sz="3200" b="1" i="1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57200"/>
            <a:ext cx="65024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698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14753</TotalTime>
  <Words>434</Words>
  <Application>Microsoft Macintosh PowerPoint</Application>
  <PresentationFormat>On-screen Show (4:3)</PresentationFormat>
  <Paragraphs>34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Coffeehouse Guidelines:</vt:lpstr>
      <vt:lpstr>Coffeehouse Guidelines: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Garden Grove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“Sustainable fashion”  11th Grade Smarter Balanced Assessment Consortium (SBAC) text</dc:title>
  <dc:creator>infosys</dc:creator>
  <cp:lastModifiedBy>teacher</cp:lastModifiedBy>
  <cp:revision>50</cp:revision>
  <cp:lastPrinted>2015-01-06T22:36:01Z</cp:lastPrinted>
  <dcterms:created xsi:type="dcterms:W3CDTF">2016-09-16T15:40:42Z</dcterms:created>
  <dcterms:modified xsi:type="dcterms:W3CDTF">2017-05-30T14:30:04Z</dcterms:modified>
</cp:coreProperties>
</file>