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sldIdLst>
    <p:sldId id="288" r:id="rId2"/>
    <p:sldId id="256" r:id="rId3"/>
    <p:sldId id="257" r:id="rId4"/>
    <p:sldId id="259" r:id="rId5"/>
    <p:sldId id="260" r:id="rId6"/>
    <p:sldId id="271" r:id="rId7"/>
    <p:sldId id="289" r:id="rId8"/>
    <p:sldId id="290" r:id="rId9"/>
    <p:sldId id="291" r:id="rId10"/>
    <p:sldId id="287" r:id="rId11"/>
    <p:sldId id="284" r:id="rId12"/>
    <p:sldId id="269" r:id="rId13"/>
    <p:sldId id="285" r:id="rId14"/>
    <p:sldId id="270" r:id="rId15"/>
    <p:sldId id="281" r:id="rId16"/>
    <p:sldId id="264" r:id="rId17"/>
    <p:sldId id="265" r:id="rId18"/>
    <p:sldId id="262" r:id="rId19"/>
    <p:sldId id="268" r:id="rId20"/>
    <p:sldId id="267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CE8DC9-E044-0C4D-9C96-DE09B21B9542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753A2D-CA38-E14D-9837-854238415D4D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ACADEMIC TERMS</a:t>
          </a:r>
          <a:endParaRPr lang="en-US" dirty="0">
            <a:solidFill>
              <a:srgbClr val="FF0000"/>
            </a:solidFill>
          </a:endParaRPr>
        </a:p>
      </dgm:t>
    </dgm:pt>
    <dgm:pt modelId="{5CF6E146-298A-F74B-974D-6045509D3CE0}" type="parTrans" cxnId="{F36DA9B0-D8B3-6740-B141-64F1D281F1D2}">
      <dgm:prSet/>
      <dgm:spPr/>
      <dgm:t>
        <a:bodyPr/>
        <a:lstStyle/>
        <a:p>
          <a:endParaRPr lang="en-US"/>
        </a:p>
      </dgm:t>
    </dgm:pt>
    <dgm:pt modelId="{57818EC3-18EB-324A-B847-5B7EF15ADCE3}" type="sibTrans" cxnId="{F36DA9B0-D8B3-6740-B141-64F1D281F1D2}">
      <dgm:prSet/>
      <dgm:spPr/>
      <dgm:t>
        <a:bodyPr/>
        <a:lstStyle/>
        <a:p>
          <a:endParaRPr lang="en-US"/>
        </a:p>
      </dgm:t>
    </dgm:pt>
    <dgm:pt modelId="{FD2206A9-3EFE-074C-9FAE-3B4A7CC56062}">
      <dgm:prSet phldrT="[Text]"/>
      <dgm:spPr/>
      <dgm:t>
        <a:bodyPr/>
        <a:lstStyle/>
        <a:p>
          <a:endParaRPr lang="en-US" dirty="0"/>
        </a:p>
      </dgm:t>
    </dgm:pt>
    <dgm:pt modelId="{2BE0D5C7-1343-4948-9C5E-71F156E8B0F5}" type="parTrans" cxnId="{A1E349CC-E4D3-5B4E-A012-E765EEBDD96D}">
      <dgm:prSet/>
      <dgm:spPr/>
      <dgm:t>
        <a:bodyPr/>
        <a:lstStyle/>
        <a:p>
          <a:endParaRPr lang="en-US"/>
        </a:p>
      </dgm:t>
    </dgm:pt>
    <dgm:pt modelId="{76A9678D-349D-8146-81DF-345025A44D79}" type="sibTrans" cxnId="{A1E349CC-E4D3-5B4E-A012-E765EEBDD96D}">
      <dgm:prSet/>
      <dgm:spPr/>
      <dgm:t>
        <a:bodyPr/>
        <a:lstStyle/>
        <a:p>
          <a:endParaRPr lang="en-US"/>
        </a:p>
      </dgm:t>
    </dgm:pt>
    <dgm:pt modelId="{2C8AD376-1CEC-0442-BE4D-9DC2C70EAE73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IDEAS</a:t>
          </a:r>
          <a:endParaRPr lang="en-US" dirty="0">
            <a:solidFill>
              <a:srgbClr val="FF0000"/>
            </a:solidFill>
          </a:endParaRPr>
        </a:p>
      </dgm:t>
    </dgm:pt>
    <dgm:pt modelId="{F7484448-1BDC-C34A-B70D-D0521E1A0ED9}" type="parTrans" cxnId="{A08EA1DB-E815-AC4F-A6C2-DA1FEE430FFB}">
      <dgm:prSet/>
      <dgm:spPr/>
      <dgm:t>
        <a:bodyPr/>
        <a:lstStyle/>
        <a:p>
          <a:endParaRPr lang="en-US"/>
        </a:p>
      </dgm:t>
    </dgm:pt>
    <dgm:pt modelId="{477A7BE6-E70C-DE49-93AC-1E36DB4908E7}" type="sibTrans" cxnId="{A08EA1DB-E815-AC4F-A6C2-DA1FEE430FFB}">
      <dgm:prSet/>
      <dgm:spPr/>
      <dgm:t>
        <a:bodyPr/>
        <a:lstStyle/>
        <a:p>
          <a:endParaRPr lang="en-US"/>
        </a:p>
      </dgm:t>
    </dgm:pt>
    <dgm:pt modelId="{CF5AC33E-E460-784C-833E-B7F9C614D8A9}">
      <dgm:prSet phldrT="[Text]"/>
      <dgm:spPr/>
      <dgm:t>
        <a:bodyPr/>
        <a:lstStyle/>
        <a:p>
          <a:endParaRPr lang="en-US" dirty="0"/>
        </a:p>
      </dgm:t>
    </dgm:pt>
    <dgm:pt modelId="{9ABBBD25-481B-FE43-8EA5-DC9298CC55E7}" type="parTrans" cxnId="{622B3689-556F-1B4A-995A-7CA81407B3ED}">
      <dgm:prSet/>
      <dgm:spPr/>
      <dgm:t>
        <a:bodyPr/>
        <a:lstStyle/>
        <a:p>
          <a:endParaRPr lang="en-US"/>
        </a:p>
      </dgm:t>
    </dgm:pt>
    <dgm:pt modelId="{6E7F1F02-051D-F24F-A36D-13FE4D0E8D9C}" type="sibTrans" cxnId="{622B3689-556F-1B4A-995A-7CA81407B3ED}">
      <dgm:prSet/>
      <dgm:spPr/>
      <dgm:t>
        <a:bodyPr/>
        <a:lstStyle/>
        <a:p>
          <a:endParaRPr lang="en-US"/>
        </a:p>
      </dgm:t>
    </dgm:pt>
    <dgm:pt modelId="{614D5E56-CA36-5348-8A75-2B41E1ED2CBA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THINKERS &amp; TEXTS</a:t>
          </a:r>
          <a:endParaRPr lang="en-US" dirty="0">
            <a:solidFill>
              <a:srgbClr val="FF0000"/>
            </a:solidFill>
          </a:endParaRPr>
        </a:p>
      </dgm:t>
    </dgm:pt>
    <dgm:pt modelId="{586FD5EA-5FFC-124F-A6F7-26A8B7C6D153}" type="parTrans" cxnId="{CD63BA74-0F03-E24A-BFBF-6E8940C97727}">
      <dgm:prSet/>
      <dgm:spPr/>
      <dgm:t>
        <a:bodyPr/>
        <a:lstStyle/>
        <a:p>
          <a:endParaRPr lang="en-US"/>
        </a:p>
      </dgm:t>
    </dgm:pt>
    <dgm:pt modelId="{8C0C291F-0ECE-7D47-8021-B20EAF0DBC0E}" type="sibTrans" cxnId="{CD63BA74-0F03-E24A-BFBF-6E8940C97727}">
      <dgm:prSet/>
      <dgm:spPr/>
      <dgm:t>
        <a:bodyPr/>
        <a:lstStyle/>
        <a:p>
          <a:endParaRPr lang="en-US"/>
        </a:p>
      </dgm:t>
    </dgm:pt>
    <dgm:pt modelId="{B8EBB5FA-DDEB-1847-8222-608645F3E0C3}">
      <dgm:prSet phldrT="[Text]"/>
      <dgm:spPr/>
      <dgm:t>
        <a:bodyPr/>
        <a:lstStyle/>
        <a:p>
          <a:endParaRPr lang="en-US" dirty="0"/>
        </a:p>
      </dgm:t>
    </dgm:pt>
    <dgm:pt modelId="{851B6E78-FA71-3B43-99E6-B11C7CEE98DD}" type="parTrans" cxnId="{ADEB0D7C-15E4-8E48-8694-8CAB8C14DE9E}">
      <dgm:prSet/>
      <dgm:spPr/>
      <dgm:t>
        <a:bodyPr/>
        <a:lstStyle/>
        <a:p>
          <a:endParaRPr lang="en-US"/>
        </a:p>
      </dgm:t>
    </dgm:pt>
    <dgm:pt modelId="{31855C1B-C299-DF4A-B3CA-3FB18CDD50FA}" type="sibTrans" cxnId="{ADEB0D7C-15E4-8E48-8694-8CAB8C14DE9E}">
      <dgm:prSet/>
      <dgm:spPr/>
      <dgm:t>
        <a:bodyPr/>
        <a:lstStyle/>
        <a:p>
          <a:endParaRPr lang="en-US"/>
        </a:p>
      </dgm:t>
    </dgm:pt>
    <dgm:pt modelId="{A109D863-3D5F-5346-BF84-3561F2DC4944}">
      <dgm:prSet phldrT="[Text]"/>
      <dgm:spPr/>
      <dgm:t>
        <a:bodyPr/>
        <a:lstStyle/>
        <a:p>
          <a:endParaRPr lang="en-US" dirty="0"/>
        </a:p>
      </dgm:t>
    </dgm:pt>
    <dgm:pt modelId="{37C345CE-F5C1-EA4B-AFE3-3B64FFADC3E7}" type="parTrans" cxnId="{0CE22407-4EC5-9B42-91B4-3A8DDB67279D}">
      <dgm:prSet/>
      <dgm:spPr/>
      <dgm:t>
        <a:bodyPr/>
        <a:lstStyle/>
        <a:p>
          <a:endParaRPr lang="en-US"/>
        </a:p>
      </dgm:t>
    </dgm:pt>
    <dgm:pt modelId="{CEC8338A-947A-AB4E-8F27-6BD911F5B0E9}" type="sibTrans" cxnId="{0CE22407-4EC5-9B42-91B4-3A8DDB67279D}">
      <dgm:prSet/>
      <dgm:spPr/>
      <dgm:t>
        <a:bodyPr/>
        <a:lstStyle/>
        <a:p>
          <a:endParaRPr lang="en-US"/>
        </a:p>
      </dgm:t>
    </dgm:pt>
    <dgm:pt modelId="{3496B401-3C69-8647-8F21-1BA26E4242D0}">
      <dgm:prSet phldrT="[Text]"/>
      <dgm:spPr/>
      <dgm:t>
        <a:bodyPr/>
        <a:lstStyle/>
        <a:p>
          <a:endParaRPr lang="en-US" dirty="0"/>
        </a:p>
      </dgm:t>
    </dgm:pt>
    <dgm:pt modelId="{A18BF746-99ED-7F4B-BE96-E0C1B7128B84}" type="parTrans" cxnId="{02F402A5-8EF1-1543-AB90-E9673DD758CB}">
      <dgm:prSet/>
      <dgm:spPr/>
      <dgm:t>
        <a:bodyPr/>
        <a:lstStyle/>
        <a:p>
          <a:endParaRPr lang="en-US"/>
        </a:p>
      </dgm:t>
    </dgm:pt>
    <dgm:pt modelId="{F22EB80E-EA35-4F41-99FB-E3BB561783D1}" type="sibTrans" cxnId="{02F402A5-8EF1-1543-AB90-E9673DD758CB}">
      <dgm:prSet/>
      <dgm:spPr/>
      <dgm:t>
        <a:bodyPr/>
        <a:lstStyle/>
        <a:p>
          <a:endParaRPr lang="en-US"/>
        </a:p>
      </dgm:t>
    </dgm:pt>
    <dgm:pt modelId="{8A258C93-4AB3-8545-88C3-4579FD3754B3}">
      <dgm:prSet phldrT="[Text]"/>
      <dgm:spPr/>
      <dgm:t>
        <a:bodyPr/>
        <a:lstStyle/>
        <a:p>
          <a:endParaRPr lang="en-US" dirty="0"/>
        </a:p>
      </dgm:t>
    </dgm:pt>
    <dgm:pt modelId="{2931DA0D-0E5C-9143-B377-938C3D38B762}" type="parTrans" cxnId="{1B0EE67F-509D-AA42-950A-99EB7C524F71}">
      <dgm:prSet/>
      <dgm:spPr/>
      <dgm:t>
        <a:bodyPr/>
        <a:lstStyle/>
        <a:p>
          <a:endParaRPr lang="en-US"/>
        </a:p>
      </dgm:t>
    </dgm:pt>
    <dgm:pt modelId="{1A925CF8-8C4B-E24D-862E-6E2D1BE02EFE}" type="sibTrans" cxnId="{1B0EE67F-509D-AA42-950A-99EB7C524F71}">
      <dgm:prSet/>
      <dgm:spPr/>
      <dgm:t>
        <a:bodyPr/>
        <a:lstStyle/>
        <a:p>
          <a:endParaRPr lang="en-US"/>
        </a:p>
      </dgm:t>
    </dgm:pt>
    <dgm:pt modelId="{F278A432-96A6-D541-8F73-9ABDBEF139D7}">
      <dgm:prSet/>
      <dgm:spPr/>
      <dgm:t>
        <a:bodyPr/>
        <a:lstStyle/>
        <a:p>
          <a:endParaRPr lang="en-US" dirty="0"/>
        </a:p>
      </dgm:t>
    </dgm:pt>
    <dgm:pt modelId="{91BEC987-83D7-944F-B328-2DD372869403}" type="parTrans" cxnId="{F2B6665D-623D-734A-B01E-F964F66361AB}">
      <dgm:prSet/>
      <dgm:spPr/>
      <dgm:t>
        <a:bodyPr/>
        <a:lstStyle/>
        <a:p>
          <a:endParaRPr lang="en-US"/>
        </a:p>
      </dgm:t>
    </dgm:pt>
    <dgm:pt modelId="{847BB81B-760D-1A49-9A17-2349982B2907}" type="sibTrans" cxnId="{F2B6665D-623D-734A-B01E-F964F66361AB}">
      <dgm:prSet/>
      <dgm:spPr/>
      <dgm:t>
        <a:bodyPr/>
        <a:lstStyle/>
        <a:p>
          <a:endParaRPr lang="en-US"/>
        </a:p>
      </dgm:t>
    </dgm:pt>
    <dgm:pt modelId="{9B2D7C8C-635E-F948-84D5-265AC70BEFC2}">
      <dgm:prSet/>
      <dgm:spPr/>
      <dgm:t>
        <a:bodyPr/>
        <a:lstStyle/>
        <a:p>
          <a:endParaRPr lang="en-US" dirty="0"/>
        </a:p>
      </dgm:t>
    </dgm:pt>
    <dgm:pt modelId="{47C9F5A5-9041-2240-9A63-7E04F15F8795}" type="parTrans" cxnId="{976CAA14-2B77-1642-B59D-F9B4C16A30BB}">
      <dgm:prSet/>
      <dgm:spPr/>
      <dgm:t>
        <a:bodyPr/>
        <a:lstStyle/>
        <a:p>
          <a:endParaRPr lang="en-US"/>
        </a:p>
      </dgm:t>
    </dgm:pt>
    <dgm:pt modelId="{4F04F193-6EB0-4342-AED7-8EF57035FC91}" type="sibTrans" cxnId="{976CAA14-2B77-1642-B59D-F9B4C16A30BB}">
      <dgm:prSet/>
      <dgm:spPr/>
      <dgm:t>
        <a:bodyPr/>
        <a:lstStyle/>
        <a:p>
          <a:endParaRPr lang="en-US"/>
        </a:p>
      </dgm:t>
    </dgm:pt>
    <dgm:pt modelId="{CA1AA923-886E-5549-8B03-761E2B0DBB68}" type="pres">
      <dgm:prSet presAssocID="{9DCE8DC9-E044-0C4D-9C96-DE09B21B95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AC0298-9340-D249-84E6-7130FFA7860B}" type="pres">
      <dgm:prSet presAssocID="{6F753A2D-CA38-E14D-9837-854238415D4D}" presName="composite" presStyleCnt="0"/>
      <dgm:spPr/>
    </dgm:pt>
    <dgm:pt modelId="{3B1261FF-96F8-EC48-9BEE-B018D584BDC5}" type="pres">
      <dgm:prSet presAssocID="{6F753A2D-CA38-E14D-9837-854238415D4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147262-6985-1341-BC69-8CFC4167C4FA}" type="pres">
      <dgm:prSet presAssocID="{6F753A2D-CA38-E14D-9837-854238415D4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7AFF66-8924-0C40-95B9-B3BDBB24E658}" type="pres">
      <dgm:prSet presAssocID="{57818EC3-18EB-324A-B847-5B7EF15ADCE3}" presName="space" presStyleCnt="0"/>
      <dgm:spPr/>
    </dgm:pt>
    <dgm:pt modelId="{CEB70AAA-CF23-EB4C-AE29-654E016FD147}" type="pres">
      <dgm:prSet presAssocID="{2C8AD376-1CEC-0442-BE4D-9DC2C70EAE73}" presName="composite" presStyleCnt="0"/>
      <dgm:spPr/>
    </dgm:pt>
    <dgm:pt modelId="{0142D377-4776-5B4B-8166-D872C4533C2F}" type="pres">
      <dgm:prSet presAssocID="{2C8AD376-1CEC-0442-BE4D-9DC2C70EAE7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7330E3-EA42-7241-B5CE-15D8DDB6838A}" type="pres">
      <dgm:prSet presAssocID="{2C8AD376-1CEC-0442-BE4D-9DC2C70EAE7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CF5CCB-45D9-4544-B016-1DE733251988}" type="pres">
      <dgm:prSet presAssocID="{477A7BE6-E70C-DE49-93AC-1E36DB4908E7}" presName="space" presStyleCnt="0"/>
      <dgm:spPr/>
    </dgm:pt>
    <dgm:pt modelId="{8706BBF7-0D09-1247-A284-444D4BF687BB}" type="pres">
      <dgm:prSet presAssocID="{614D5E56-CA36-5348-8A75-2B41E1ED2CBA}" presName="composite" presStyleCnt="0"/>
      <dgm:spPr/>
    </dgm:pt>
    <dgm:pt modelId="{F1B91C56-A621-BE46-AF1B-55B20669D3D3}" type="pres">
      <dgm:prSet presAssocID="{614D5E56-CA36-5348-8A75-2B41E1ED2CB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95DFE5-E4BB-E341-8D9C-8886E7C29E83}" type="pres">
      <dgm:prSet presAssocID="{614D5E56-CA36-5348-8A75-2B41E1ED2CB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767EC6-DE5F-5A49-8AA3-DBC131E89AB2}" type="presOf" srcId="{9B2D7C8C-635E-F948-84D5-265AC70BEFC2}" destId="{0895DFE5-E4BB-E341-8D9C-8886E7C29E83}" srcOrd="0" destOrd="1" presId="urn:microsoft.com/office/officeart/2005/8/layout/hList1"/>
    <dgm:cxn modelId="{A08EA1DB-E815-AC4F-A6C2-DA1FEE430FFB}" srcId="{9DCE8DC9-E044-0C4D-9C96-DE09B21B9542}" destId="{2C8AD376-1CEC-0442-BE4D-9DC2C70EAE73}" srcOrd="1" destOrd="0" parTransId="{F7484448-1BDC-C34A-B70D-D0521E1A0ED9}" sibTransId="{477A7BE6-E70C-DE49-93AC-1E36DB4908E7}"/>
    <dgm:cxn modelId="{BE92C10B-72BE-8A42-865A-770C9A2C0F05}" type="presOf" srcId="{CF5AC33E-E460-784C-833E-B7F9C614D8A9}" destId="{4C7330E3-EA42-7241-B5CE-15D8DDB6838A}" srcOrd="0" destOrd="0" presId="urn:microsoft.com/office/officeart/2005/8/layout/hList1"/>
    <dgm:cxn modelId="{02F402A5-8EF1-1543-AB90-E9673DD758CB}" srcId="{614D5E56-CA36-5348-8A75-2B41E1ED2CBA}" destId="{3496B401-3C69-8647-8F21-1BA26E4242D0}" srcOrd="0" destOrd="0" parTransId="{A18BF746-99ED-7F4B-BE96-E0C1B7128B84}" sibTransId="{F22EB80E-EA35-4F41-99FB-E3BB561783D1}"/>
    <dgm:cxn modelId="{622B3689-556F-1B4A-995A-7CA81407B3ED}" srcId="{2C8AD376-1CEC-0442-BE4D-9DC2C70EAE73}" destId="{CF5AC33E-E460-784C-833E-B7F9C614D8A9}" srcOrd="0" destOrd="0" parTransId="{9ABBBD25-481B-FE43-8EA5-DC9298CC55E7}" sibTransId="{6E7F1F02-051D-F24F-A36D-13FE4D0E8D9C}"/>
    <dgm:cxn modelId="{CD63BA74-0F03-E24A-BFBF-6E8940C97727}" srcId="{9DCE8DC9-E044-0C4D-9C96-DE09B21B9542}" destId="{614D5E56-CA36-5348-8A75-2B41E1ED2CBA}" srcOrd="2" destOrd="0" parTransId="{586FD5EA-5FFC-124F-A6F7-26A8B7C6D153}" sibTransId="{8C0C291F-0ECE-7D47-8021-B20EAF0DBC0E}"/>
    <dgm:cxn modelId="{63B68337-9866-D046-82E6-F00D269F8C17}" type="presOf" srcId="{A109D863-3D5F-5346-BF84-3561F2DC4944}" destId="{0895DFE5-E4BB-E341-8D9C-8886E7C29E83}" srcOrd="0" destOrd="3" presId="urn:microsoft.com/office/officeart/2005/8/layout/hList1"/>
    <dgm:cxn modelId="{3AE63B54-4BA2-D142-95E0-20EFED286E0F}" type="presOf" srcId="{9DCE8DC9-E044-0C4D-9C96-DE09B21B9542}" destId="{CA1AA923-886E-5549-8B03-761E2B0DBB68}" srcOrd="0" destOrd="0" presId="urn:microsoft.com/office/officeart/2005/8/layout/hList1"/>
    <dgm:cxn modelId="{1B0EE67F-509D-AA42-950A-99EB7C524F71}" srcId="{614D5E56-CA36-5348-8A75-2B41E1ED2CBA}" destId="{8A258C93-4AB3-8545-88C3-4579FD3754B3}" srcOrd="2" destOrd="0" parTransId="{2931DA0D-0E5C-9143-B377-938C3D38B762}" sibTransId="{1A925CF8-8C4B-E24D-862E-6E2D1BE02EFE}"/>
    <dgm:cxn modelId="{0CE22407-4EC5-9B42-91B4-3A8DDB67279D}" srcId="{614D5E56-CA36-5348-8A75-2B41E1ED2CBA}" destId="{A109D863-3D5F-5346-BF84-3561F2DC4944}" srcOrd="3" destOrd="0" parTransId="{37C345CE-F5C1-EA4B-AFE3-3B64FFADC3E7}" sibTransId="{CEC8338A-947A-AB4E-8F27-6BD911F5B0E9}"/>
    <dgm:cxn modelId="{F40A8D7C-5AD6-5441-BA09-4790D914AEE2}" type="presOf" srcId="{3496B401-3C69-8647-8F21-1BA26E4242D0}" destId="{0895DFE5-E4BB-E341-8D9C-8886E7C29E83}" srcOrd="0" destOrd="0" presId="urn:microsoft.com/office/officeart/2005/8/layout/hList1"/>
    <dgm:cxn modelId="{4591A56E-EE88-B24D-924E-CCFDF29B5192}" type="presOf" srcId="{F278A432-96A6-D541-8F73-9ABDBEF139D7}" destId="{4C7330E3-EA42-7241-B5CE-15D8DDB6838A}" srcOrd="0" destOrd="1" presId="urn:microsoft.com/office/officeart/2005/8/layout/hList1"/>
    <dgm:cxn modelId="{976CAA14-2B77-1642-B59D-F9B4C16A30BB}" srcId="{614D5E56-CA36-5348-8A75-2B41E1ED2CBA}" destId="{9B2D7C8C-635E-F948-84D5-265AC70BEFC2}" srcOrd="1" destOrd="0" parTransId="{47C9F5A5-9041-2240-9A63-7E04F15F8795}" sibTransId="{4F04F193-6EB0-4342-AED7-8EF57035FC91}"/>
    <dgm:cxn modelId="{A3FD734F-FBD9-FA4D-AFD8-78295184228F}" type="presOf" srcId="{2C8AD376-1CEC-0442-BE4D-9DC2C70EAE73}" destId="{0142D377-4776-5B4B-8166-D872C4533C2F}" srcOrd="0" destOrd="0" presId="urn:microsoft.com/office/officeart/2005/8/layout/hList1"/>
    <dgm:cxn modelId="{E16A8BD5-45D4-254E-8DBB-932142A859E1}" type="presOf" srcId="{B8EBB5FA-DDEB-1847-8222-608645F3E0C3}" destId="{61147262-6985-1341-BC69-8CFC4167C4FA}" srcOrd="0" destOrd="1" presId="urn:microsoft.com/office/officeart/2005/8/layout/hList1"/>
    <dgm:cxn modelId="{328D8657-094D-054B-8A05-34253E791370}" type="presOf" srcId="{614D5E56-CA36-5348-8A75-2B41E1ED2CBA}" destId="{F1B91C56-A621-BE46-AF1B-55B20669D3D3}" srcOrd="0" destOrd="0" presId="urn:microsoft.com/office/officeart/2005/8/layout/hList1"/>
    <dgm:cxn modelId="{70E09186-7B6C-BE46-8F83-9423C320832D}" type="presOf" srcId="{6F753A2D-CA38-E14D-9837-854238415D4D}" destId="{3B1261FF-96F8-EC48-9BEE-B018D584BDC5}" srcOrd="0" destOrd="0" presId="urn:microsoft.com/office/officeart/2005/8/layout/hList1"/>
    <dgm:cxn modelId="{ADEB0D7C-15E4-8E48-8694-8CAB8C14DE9E}" srcId="{6F753A2D-CA38-E14D-9837-854238415D4D}" destId="{B8EBB5FA-DDEB-1847-8222-608645F3E0C3}" srcOrd="1" destOrd="0" parTransId="{851B6E78-FA71-3B43-99E6-B11C7CEE98DD}" sibTransId="{31855C1B-C299-DF4A-B3CA-3FB18CDD50FA}"/>
    <dgm:cxn modelId="{F36DA9B0-D8B3-6740-B141-64F1D281F1D2}" srcId="{9DCE8DC9-E044-0C4D-9C96-DE09B21B9542}" destId="{6F753A2D-CA38-E14D-9837-854238415D4D}" srcOrd="0" destOrd="0" parTransId="{5CF6E146-298A-F74B-974D-6045509D3CE0}" sibTransId="{57818EC3-18EB-324A-B847-5B7EF15ADCE3}"/>
    <dgm:cxn modelId="{47A9F592-7CE5-7947-AC00-9508FFA086A2}" type="presOf" srcId="{8A258C93-4AB3-8545-88C3-4579FD3754B3}" destId="{0895DFE5-E4BB-E341-8D9C-8886E7C29E83}" srcOrd="0" destOrd="2" presId="urn:microsoft.com/office/officeart/2005/8/layout/hList1"/>
    <dgm:cxn modelId="{A1E349CC-E4D3-5B4E-A012-E765EEBDD96D}" srcId="{6F753A2D-CA38-E14D-9837-854238415D4D}" destId="{FD2206A9-3EFE-074C-9FAE-3B4A7CC56062}" srcOrd="0" destOrd="0" parTransId="{2BE0D5C7-1343-4948-9C5E-71F156E8B0F5}" sibTransId="{76A9678D-349D-8146-81DF-345025A44D79}"/>
    <dgm:cxn modelId="{B6813854-3B36-1F49-BB0B-3BABAC312FF9}" type="presOf" srcId="{FD2206A9-3EFE-074C-9FAE-3B4A7CC56062}" destId="{61147262-6985-1341-BC69-8CFC4167C4FA}" srcOrd="0" destOrd="0" presId="urn:microsoft.com/office/officeart/2005/8/layout/hList1"/>
    <dgm:cxn modelId="{F2B6665D-623D-734A-B01E-F964F66361AB}" srcId="{2C8AD376-1CEC-0442-BE4D-9DC2C70EAE73}" destId="{F278A432-96A6-D541-8F73-9ABDBEF139D7}" srcOrd="1" destOrd="0" parTransId="{91BEC987-83D7-944F-B328-2DD372869403}" sibTransId="{847BB81B-760D-1A49-9A17-2349982B2907}"/>
    <dgm:cxn modelId="{91B0901E-2935-8142-A078-D8C897976568}" type="presParOf" srcId="{CA1AA923-886E-5549-8B03-761E2B0DBB68}" destId="{7FAC0298-9340-D249-84E6-7130FFA7860B}" srcOrd="0" destOrd="0" presId="urn:microsoft.com/office/officeart/2005/8/layout/hList1"/>
    <dgm:cxn modelId="{0B102742-F3D2-C14F-9C3C-DAA6CA299E1B}" type="presParOf" srcId="{7FAC0298-9340-D249-84E6-7130FFA7860B}" destId="{3B1261FF-96F8-EC48-9BEE-B018D584BDC5}" srcOrd="0" destOrd="0" presId="urn:microsoft.com/office/officeart/2005/8/layout/hList1"/>
    <dgm:cxn modelId="{2980D5E9-64BD-2344-AD9C-9A3EF37A3BE5}" type="presParOf" srcId="{7FAC0298-9340-D249-84E6-7130FFA7860B}" destId="{61147262-6985-1341-BC69-8CFC4167C4FA}" srcOrd="1" destOrd="0" presId="urn:microsoft.com/office/officeart/2005/8/layout/hList1"/>
    <dgm:cxn modelId="{86342B71-F029-9A49-8ED6-4FA6F8EEB78D}" type="presParOf" srcId="{CA1AA923-886E-5549-8B03-761E2B0DBB68}" destId="{167AFF66-8924-0C40-95B9-B3BDBB24E658}" srcOrd="1" destOrd="0" presId="urn:microsoft.com/office/officeart/2005/8/layout/hList1"/>
    <dgm:cxn modelId="{8B349378-959E-2749-A3C2-7AC5329FE386}" type="presParOf" srcId="{CA1AA923-886E-5549-8B03-761E2B0DBB68}" destId="{CEB70AAA-CF23-EB4C-AE29-654E016FD147}" srcOrd="2" destOrd="0" presId="urn:microsoft.com/office/officeart/2005/8/layout/hList1"/>
    <dgm:cxn modelId="{4E4E01C8-8BAB-BF48-8ECE-58DB0716CC8B}" type="presParOf" srcId="{CEB70AAA-CF23-EB4C-AE29-654E016FD147}" destId="{0142D377-4776-5B4B-8166-D872C4533C2F}" srcOrd="0" destOrd="0" presId="urn:microsoft.com/office/officeart/2005/8/layout/hList1"/>
    <dgm:cxn modelId="{C867780E-EDF1-8B46-8316-834425DC01BF}" type="presParOf" srcId="{CEB70AAA-CF23-EB4C-AE29-654E016FD147}" destId="{4C7330E3-EA42-7241-B5CE-15D8DDB6838A}" srcOrd="1" destOrd="0" presId="urn:microsoft.com/office/officeart/2005/8/layout/hList1"/>
    <dgm:cxn modelId="{97322CEA-50EA-3F49-A443-FFD5D6CCF15D}" type="presParOf" srcId="{CA1AA923-886E-5549-8B03-761E2B0DBB68}" destId="{D3CF5CCB-45D9-4544-B016-1DE733251988}" srcOrd="3" destOrd="0" presId="urn:microsoft.com/office/officeart/2005/8/layout/hList1"/>
    <dgm:cxn modelId="{0F710E81-5A2B-964F-9EF3-B8D69AB55675}" type="presParOf" srcId="{CA1AA923-886E-5549-8B03-761E2B0DBB68}" destId="{8706BBF7-0D09-1247-A284-444D4BF687BB}" srcOrd="4" destOrd="0" presId="urn:microsoft.com/office/officeart/2005/8/layout/hList1"/>
    <dgm:cxn modelId="{27FAB9FB-A713-F446-8B1A-941E9A8D9FA9}" type="presParOf" srcId="{8706BBF7-0D09-1247-A284-444D4BF687BB}" destId="{F1B91C56-A621-BE46-AF1B-55B20669D3D3}" srcOrd="0" destOrd="0" presId="urn:microsoft.com/office/officeart/2005/8/layout/hList1"/>
    <dgm:cxn modelId="{CDF310AB-E7A5-E54D-8AA5-F0369B1F2503}" type="presParOf" srcId="{8706BBF7-0D09-1247-A284-444D4BF687BB}" destId="{0895DFE5-E4BB-E341-8D9C-8886E7C29E8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1261FF-96F8-EC48-9BEE-B018D584BDC5}">
      <dsp:nvSpPr>
        <dsp:cNvPr id="0" name=""/>
        <dsp:cNvSpPr/>
      </dsp:nvSpPr>
      <dsp:spPr>
        <a:xfrm>
          <a:off x="2571" y="803883"/>
          <a:ext cx="2507456" cy="10029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FF0000"/>
              </a:solidFill>
            </a:rPr>
            <a:t>ACADEMIC TERMS</a:t>
          </a:r>
          <a:endParaRPr lang="en-US" sz="2800" kern="1200" dirty="0">
            <a:solidFill>
              <a:srgbClr val="FF0000"/>
            </a:solidFill>
          </a:endParaRPr>
        </a:p>
      </dsp:txBody>
      <dsp:txXfrm>
        <a:off x="2571" y="803883"/>
        <a:ext cx="2507456" cy="1002982"/>
      </dsp:txXfrm>
    </dsp:sp>
    <dsp:sp modelId="{61147262-6985-1341-BC69-8CFC4167C4FA}">
      <dsp:nvSpPr>
        <dsp:cNvPr id="0" name=""/>
        <dsp:cNvSpPr/>
      </dsp:nvSpPr>
      <dsp:spPr>
        <a:xfrm>
          <a:off x="2571" y="1806866"/>
          <a:ext cx="2507456" cy="21136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/>
        </a:p>
      </dsp:txBody>
      <dsp:txXfrm>
        <a:off x="2571" y="1806866"/>
        <a:ext cx="2507456" cy="2113649"/>
      </dsp:txXfrm>
    </dsp:sp>
    <dsp:sp modelId="{0142D377-4776-5B4B-8166-D872C4533C2F}">
      <dsp:nvSpPr>
        <dsp:cNvPr id="0" name=""/>
        <dsp:cNvSpPr/>
      </dsp:nvSpPr>
      <dsp:spPr>
        <a:xfrm>
          <a:off x="2861071" y="803883"/>
          <a:ext cx="2507456" cy="10029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FF0000"/>
              </a:solidFill>
            </a:rPr>
            <a:t>IDEAS</a:t>
          </a:r>
          <a:endParaRPr lang="en-US" sz="2800" kern="1200" dirty="0">
            <a:solidFill>
              <a:srgbClr val="FF0000"/>
            </a:solidFill>
          </a:endParaRPr>
        </a:p>
      </dsp:txBody>
      <dsp:txXfrm>
        <a:off x="2861071" y="803883"/>
        <a:ext cx="2507456" cy="1002982"/>
      </dsp:txXfrm>
    </dsp:sp>
    <dsp:sp modelId="{4C7330E3-EA42-7241-B5CE-15D8DDB6838A}">
      <dsp:nvSpPr>
        <dsp:cNvPr id="0" name=""/>
        <dsp:cNvSpPr/>
      </dsp:nvSpPr>
      <dsp:spPr>
        <a:xfrm>
          <a:off x="2861071" y="1806866"/>
          <a:ext cx="2507456" cy="21136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/>
        </a:p>
      </dsp:txBody>
      <dsp:txXfrm>
        <a:off x="2861071" y="1806866"/>
        <a:ext cx="2507456" cy="2113649"/>
      </dsp:txXfrm>
    </dsp:sp>
    <dsp:sp modelId="{F1B91C56-A621-BE46-AF1B-55B20669D3D3}">
      <dsp:nvSpPr>
        <dsp:cNvPr id="0" name=""/>
        <dsp:cNvSpPr/>
      </dsp:nvSpPr>
      <dsp:spPr>
        <a:xfrm>
          <a:off x="5719571" y="803883"/>
          <a:ext cx="2507456" cy="10029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FF0000"/>
              </a:solidFill>
            </a:rPr>
            <a:t>THINKERS &amp; TEXTS</a:t>
          </a:r>
          <a:endParaRPr lang="en-US" sz="2800" kern="1200" dirty="0">
            <a:solidFill>
              <a:srgbClr val="FF0000"/>
            </a:solidFill>
          </a:endParaRPr>
        </a:p>
      </dsp:txBody>
      <dsp:txXfrm>
        <a:off x="5719571" y="803883"/>
        <a:ext cx="2507456" cy="1002982"/>
      </dsp:txXfrm>
    </dsp:sp>
    <dsp:sp modelId="{0895DFE5-E4BB-E341-8D9C-8886E7C29E83}">
      <dsp:nvSpPr>
        <dsp:cNvPr id="0" name=""/>
        <dsp:cNvSpPr/>
      </dsp:nvSpPr>
      <dsp:spPr>
        <a:xfrm>
          <a:off x="5719571" y="1806866"/>
          <a:ext cx="2507456" cy="21136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/>
        </a:p>
      </dsp:txBody>
      <dsp:txXfrm>
        <a:off x="5719571" y="1806866"/>
        <a:ext cx="2507456" cy="21136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2BEF3F7E-3467-8D4F-A1A0-B9261D931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64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2D3E16-F703-F347-9794-291F81901AC1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883E1B-5636-3C43-89D0-D595B4E21848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18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6150DB-80F6-7B4E-9AE3-CFB473FBFFD3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19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7A34F1-BCE0-654A-ADCA-BF496885D4AC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20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C0C4A6-FD80-484A-8AB7-F032A658DBDC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4B1EF1-B9CA-FC48-ADBF-5B37E947C426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692D62-FC5A-6F46-BB42-E11BA03CBC49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883E1B-5636-3C43-89D0-D595B4E21848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10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200A1C-1F2C-4E41-9254-2F2A8EFD3056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12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47665-C83C-684E-BD06-2C2F663F4DC0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A73E17-ABA6-E04A-A9DE-CF816F5AB91D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16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9C57CE-873C-F745-AB4D-C199277607D7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17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94D39-2576-2545-8FB1-612CE29AC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7D4BD-717F-F94F-B3F6-3A10B1F9B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2D7EE-41F0-1041-A0EB-4AB39C1D9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A5242-87B2-4D47-95B1-DEC3F3811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12F22-CC26-C74A-969F-55AECF3D4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BE68E-D6BD-BD41-8CE2-41E83B3DE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B13AB-6EEA-2249-BC4C-EB8935C43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29F21-9FB8-7C4F-BD2B-BA9CEAAFA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40923-82D6-B941-976F-D19598480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5517B-82DE-054D-895E-FDA8B1135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D4FA7-2786-1947-94C5-CBED9E39D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F6758E1C-F9E9-1D41-9C4C-E50D0DFC0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t="4456" b="40541"/>
          <a:stretch>
            <a:fillRect/>
          </a:stretch>
        </p:blipFill>
        <p:spPr>
          <a:xfrm>
            <a:off x="0" y="-61527"/>
            <a:ext cx="9246502" cy="69195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4724400"/>
            <a:ext cx="791326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0" dirty="0" smtClean="0">
                <a:effectLst>
                  <a:outerShdw blurRad="50800" dist="101600" dir="2700000">
                    <a:srgbClr val="000000">
                      <a:alpha val="43000"/>
                    </a:srgbClr>
                  </a:outerShdw>
                </a:effectLst>
                <a:latin typeface="Avenir Heavy"/>
                <a:cs typeface="Avenir Heavy"/>
              </a:rPr>
              <a:t>Socratic Seminar</a:t>
            </a:r>
            <a:endParaRPr lang="en-US" sz="7500" dirty="0">
              <a:effectLst>
                <a:outerShdw blurRad="50800" dist="101600" dir="2700000">
                  <a:srgbClr val="000000">
                    <a:alpha val="43000"/>
                  </a:srgbClr>
                </a:outerShdw>
              </a:effectLst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648200"/>
            <a:ext cx="2714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By participating in  </a:t>
            </a:r>
            <a:endParaRPr lang="en-US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Avenir Medium"/>
              <a:cs typeface="Avenir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867400"/>
            <a:ext cx="83673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Scholars will practice academic behavior and language that </a:t>
            </a:r>
          </a:p>
          <a:p>
            <a:r>
              <a:rPr lang="en-US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w</a:t>
            </a: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ill be expected in a 21</a:t>
            </a:r>
            <a:r>
              <a:rPr lang="en-US" baseline="30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st</a:t>
            </a: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 century classroom &amp; </a:t>
            </a:r>
            <a:r>
              <a:rPr lang="en-US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worksplace</a:t>
            </a: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.</a:t>
            </a:r>
            <a:endParaRPr lang="en-US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Avenir Medium"/>
              <a:cs typeface="Avenir Medium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/>
              <a:t>Part 1: Generate Questions Using Academic Terms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63412744"/>
              </p:ext>
            </p:extLst>
          </p:nvPr>
        </p:nvGraphicFramePr>
        <p:xfrm>
          <a:off x="533400" y="914400"/>
          <a:ext cx="8229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  <p:bldGraphic spid="6" grpId="2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4036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1450" y="-228600"/>
            <a:ext cx="94869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/>
          </p:cNvSpPr>
          <p:nvPr/>
        </p:nvSpPr>
        <p:spPr bwMode="auto">
          <a:xfrm>
            <a:off x="457200" y="304800"/>
            <a:ext cx="83820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600" dirty="0">
                <a:solidFill>
                  <a:srgbClr val="FF0000"/>
                </a:solidFill>
              </a:rPr>
              <a:t>In your groups, choose the FOUR BEST questions for discussion: 5 Minutes</a:t>
            </a:r>
            <a:endParaRPr lang="en-US" sz="3600" dirty="0"/>
          </a:p>
          <a:p>
            <a:pPr marL="273050" indent="-27305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dirty="0"/>
              <a:t>Students will generate three prompts on the right-hand side of their Cornell Notes by using Question Guide.</a:t>
            </a:r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sz="3200" dirty="0"/>
              <a:t>Students should keep the</a:t>
            </a:r>
            <a:r>
              <a:rPr lang="en-US" sz="3200" dirty="0" smtClean="0"/>
              <a:t> OBJECTIVES for </a:t>
            </a:r>
            <a:r>
              <a:rPr lang="en-US" sz="3200" dirty="0"/>
              <a:t>the Seminar in mind when designing their</a:t>
            </a:r>
            <a:r>
              <a:rPr lang="en-US" sz="3200" dirty="0" smtClean="0"/>
              <a:t> discussion prompts</a:t>
            </a:r>
            <a:r>
              <a:rPr lang="en-US" sz="3200" dirty="0"/>
              <a:t>.</a:t>
            </a:r>
            <a:r>
              <a:rPr lang="en-US" sz="3200" dirty="0" smtClean="0"/>
              <a:t> </a:t>
            </a:r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dirty="0" smtClean="0"/>
              <a:t>Students will explore the universal concept of the</a:t>
            </a:r>
            <a:r>
              <a:rPr lang="en-US" b="1" dirty="0" smtClean="0"/>
              <a:t> AMERICA &amp; AMERICAN IDENTITY as its is exhibited in summer reading texts.</a:t>
            </a:r>
            <a:endParaRPr lang="en-US" i="1" dirty="0" smtClean="0"/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dirty="0" smtClean="0"/>
              <a:t> Additionally, students will evaluate </a:t>
            </a:r>
            <a:r>
              <a:rPr lang="en-US" b="1" dirty="0" smtClean="0"/>
              <a:t>the influence of these ideas on contemporary American culture and society</a:t>
            </a:r>
            <a:r>
              <a:rPr lang="en-US" b="1" i="1" dirty="0" smtClean="0"/>
              <a:t>.  </a:t>
            </a:r>
            <a:endParaRPr lang="en-US" b="1" dirty="0" smtClean="0"/>
          </a:p>
          <a:p>
            <a:pPr marL="639763" lvl="1" indent="-273050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sz="2800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838200"/>
          </a:xfrm>
        </p:spPr>
        <p:txBody>
          <a:bodyPr/>
          <a:lstStyle/>
          <a:p>
            <a:r>
              <a:rPr lang="en-US" b="1" dirty="0" smtClean="0"/>
              <a:t>TEAM </a:t>
            </a:r>
            <a:r>
              <a:rPr lang="en-US" dirty="0" smtClean="0"/>
              <a:t>LEAD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dirty="0" smtClean="0"/>
              <a:t>Make sure each team member has all questions answered and provides quotes or evidence from the text or from real life experiences.  </a:t>
            </a:r>
          </a:p>
          <a:p>
            <a:r>
              <a:rPr lang="en-US" dirty="0" smtClean="0"/>
              <a:t>Choose how you want the answers created: </a:t>
            </a:r>
          </a:p>
          <a:p>
            <a:pPr lvl="1"/>
            <a:r>
              <a:rPr lang="en-US" dirty="0" smtClean="0"/>
              <a:t>Everyone answers together?</a:t>
            </a:r>
          </a:p>
          <a:p>
            <a:pPr lvl="1"/>
            <a:r>
              <a:rPr lang="en-US" dirty="0" smtClean="0"/>
              <a:t>Each person answers one question and provides it for the rest of the group?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I DO:  Directions for Socratic Seminar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001000" cy="5638800"/>
          </a:xfrm>
        </p:spPr>
        <p:txBody>
          <a:bodyPr/>
          <a:lstStyle/>
          <a:p>
            <a:pPr marL="273050" indent="-273050" eaLnBrk="1" hangingPunct="1">
              <a:lnSpc>
                <a:spcPct val="90000"/>
              </a:lnSpc>
            </a:pPr>
            <a:r>
              <a:rPr lang="en-US" sz="2400" b="1" dirty="0" smtClean="0"/>
              <a:t>Students in the Inner-Circle</a:t>
            </a:r>
          </a:p>
          <a:p>
            <a:pPr marL="639763" lvl="1" indent="-273050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Students will take notes on the right side of their Cornell Notes</a:t>
            </a:r>
          </a:p>
          <a:p>
            <a:pPr marL="914400" lvl="2" indent="-182563" eaLnBrk="1" hangingPunct="1">
              <a:lnSpc>
                <a:spcPct val="90000"/>
              </a:lnSpc>
            </a:pPr>
            <a:r>
              <a:rPr lang="en-US" dirty="0" smtClean="0"/>
              <a:t>These notes can relate to the questions they created and/or their notes should reflect the critical points made by peers in the discussion.</a:t>
            </a:r>
          </a:p>
          <a:p>
            <a:pPr marL="914400" lvl="2" indent="-182563" eaLnBrk="1" hangingPunct="1">
              <a:lnSpc>
                <a:spcPct val="90000"/>
              </a:lnSpc>
            </a:pPr>
            <a:r>
              <a:rPr lang="en-US" dirty="0" smtClean="0"/>
              <a:t>Students can continue to generate questions and/or copy down questions of their fellow scholars to address.</a:t>
            </a:r>
          </a:p>
          <a:p>
            <a:pPr marL="273050" indent="-273050" eaLnBrk="1" hangingPunct="1">
              <a:lnSpc>
                <a:spcPct val="90000"/>
              </a:lnSpc>
            </a:pPr>
            <a:r>
              <a:rPr lang="en-US" sz="2400" b="1" dirty="0" smtClean="0"/>
              <a:t>Students in the Outer-Circle</a:t>
            </a:r>
          </a:p>
          <a:p>
            <a:pPr marL="639763" lvl="1" indent="-273050" eaLnBrk="1" hangingPunct="1">
              <a:lnSpc>
                <a:spcPct val="90000"/>
              </a:lnSpc>
            </a:pPr>
            <a:r>
              <a:rPr lang="en-US" sz="2400" dirty="0" smtClean="0"/>
              <a:t>Students will evaluate the participation of their A/B partner.</a:t>
            </a:r>
          </a:p>
          <a:p>
            <a:pPr marL="639763" lvl="1" indent="-273050" eaLnBrk="1" hangingPunct="1">
              <a:lnSpc>
                <a:spcPct val="90000"/>
              </a:lnSpc>
            </a:pPr>
            <a:r>
              <a:rPr lang="en-US" sz="2400" dirty="0" smtClean="0"/>
              <a:t>Students will meet and debrief with their A/B partner after the conclusion of the seminar.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295400"/>
          </a:xfrm>
        </p:spPr>
        <p:txBody>
          <a:bodyPr/>
          <a:lstStyle/>
          <a:p>
            <a:pPr eaLnBrk="1" hangingPunct="1"/>
            <a:r>
              <a:rPr lang="en-US"/>
              <a:t>INNER CIRCLE:</a:t>
            </a:r>
            <a:br>
              <a:rPr lang="en-US"/>
            </a:br>
            <a:r>
              <a:rPr lang="en-US"/>
              <a:t>YOU SHOW ACADEMIC BEHAVIOR by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91000"/>
          </a:xfrm>
        </p:spPr>
        <p:txBody>
          <a:bodyPr/>
          <a:lstStyle/>
          <a:p>
            <a:pPr>
              <a:buFontTx/>
              <a:buAutoNum type="alphaLcPeriod"/>
            </a:pPr>
            <a:r>
              <a:rPr lang="en-US" sz="1600" smtClean="0"/>
              <a:t> </a:t>
            </a:r>
            <a:r>
              <a:rPr lang="en-US" sz="2000" smtClean="0"/>
              <a:t>Contributing to discussion at least three times with questions, comments, or opinions.   [   ]  YES</a:t>
            </a:r>
          </a:p>
          <a:p>
            <a:pPr>
              <a:buFontTx/>
              <a:buAutoNum type="alphaLcPeriod"/>
            </a:pPr>
            <a:r>
              <a:rPr lang="en-US" sz="2000" smtClean="0"/>
              <a:t>Expressing themselves clearly in sophisticated academic language.  [   ]  YES</a:t>
            </a:r>
          </a:p>
          <a:p>
            <a:pPr>
              <a:buFontTx/>
              <a:buAutoNum type="alphaLcPeriod"/>
            </a:pPr>
            <a:r>
              <a:rPr lang="en-US" sz="2000" smtClean="0"/>
              <a:t>Respecting others by avoiding side conversation and rude behaviors.   [   ]  YES</a:t>
            </a:r>
          </a:p>
          <a:p>
            <a:pPr>
              <a:buFontTx/>
              <a:buAutoNum type="alphaLcPeriod"/>
            </a:pPr>
            <a:r>
              <a:rPr lang="en-US" sz="2000" smtClean="0"/>
              <a:t>Speaking only when it is their turn and bringing others into the conversation without interrupting or cutting someone off.  	.   [   ]  YES</a:t>
            </a:r>
          </a:p>
          <a:p>
            <a:pPr>
              <a:buFontTx/>
              <a:buAutoNum type="alphaLcPeriod"/>
            </a:pPr>
            <a:r>
              <a:rPr lang="en-US" sz="2000" smtClean="0"/>
              <a:t>Making logical comments that are related to the topic and issue being discussed and are backed up though evidence from the text. .   [   ]  YES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000" smtClean="0">
                <a:latin typeface="Arial Narrow" pitchFamily="-111" charset="0"/>
              </a:rPr>
              <a:t>	</a:t>
            </a:r>
            <a:r>
              <a:rPr lang="en-US" sz="2000">
                <a:latin typeface="Arial Narrow" pitchFamily="-111" charset="0"/>
              </a:rPr>
              <a:t>	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OUTER CIRCLE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>
              <a:defRPr/>
            </a:pPr>
            <a:endParaRPr lang="en-US" sz="2400" dirty="0" smtClean="0"/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smtClean="0"/>
              <a:t>Respecting others by avoiding side conversation and rude behaviors.  [   ]  YES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smtClean="0"/>
              <a:t>Turning in the </a:t>
            </a:r>
            <a:r>
              <a:rPr lang="en-US" sz="2400" b="1" dirty="0" smtClean="0"/>
              <a:t>Socratic Seminar Notes form</a:t>
            </a:r>
            <a:r>
              <a:rPr lang="en-US" sz="2400" dirty="0" smtClean="0"/>
              <a:t> COMPLETED with at least three questions, notes, and comments. [   ]  YES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smtClean="0"/>
              <a:t>Evaluating your partner’s participation by completing </a:t>
            </a:r>
            <a:r>
              <a:rPr lang="en-US" sz="2400" b="1" dirty="0" smtClean="0"/>
              <a:t>Socratic Seminar Observation form</a:t>
            </a:r>
            <a:r>
              <a:rPr lang="en-US" sz="2400" dirty="0" smtClean="0"/>
              <a:t> . [   ]  YES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smtClean="0"/>
              <a:t>Completing Seminar Evaluation </a:t>
            </a:r>
            <a:r>
              <a:rPr lang="en-US" sz="2400" b="1" dirty="0" smtClean="0"/>
              <a:t>FINAL THOUGHTS</a:t>
            </a:r>
            <a:r>
              <a:rPr lang="en-US" sz="2400" dirty="0" smtClean="0"/>
              <a:t>. [   ]  YES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smtClean="0"/>
              <a:t>Participating in the conversation by taking the “Hot Seat.” [   ]  YES</a:t>
            </a:r>
          </a:p>
          <a:p>
            <a:pPr>
              <a:defRPr/>
            </a:pPr>
            <a:r>
              <a:rPr lang="en-US" sz="2400" dirty="0" smtClean="0"/>
              <a:t> 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b="1"/>
              <a:t>PART THREE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/>
              <a:t>By answering the following ESSENTIAL QUESTIONS: </a:t>
            </a:r>
            <a:endParaRPr lang="en-US" sz="2000" dirty="0" smtClean="0"/>
          </a:p>
          <a:p>
            <a:r>
              <a:rPr lang="en-US" sz="2000" dirty="0"/>
              <a:t>TOPIC SENTENCE: What did you learn about American literature, culture, and thought by studying </a:t>
            </a:r>
            <a:r>
              <a:rPr lang="en-US" sz="2000" b="1" dirty="0"/>
              <a:t>American </a:t>
            </a:r>
            <a:endParaRPr lang="en-US" sz="2000" dirty="0"/>
          </a:p>
          <a:p>
            <a:r>
              <a:rPr lang="en-US" sz="2000" b="1" dirty="0"/>
              <a:t>Romanticism along with its novels, short stories, and poems</a:t>
            </a:r>
            <a:r>
              <a:rPr lang="en-US" sz="2000" dirty="0"/>
              <a:t>?</a:t>
            </a:r>
            <a:br>
              <a:rPr lang="en-US" sz="2000" dirty="0"/>
            </a:br>
            <a:r>
              <a:rPr lang="en-US" sz="2000" dirty="0"/>
              <a:t>INTRODUCE EVIDENCE: What idea(s) did these writers communicate which helped you understand American literature </a:t>
            </a:r>
          </a:p>
          <a:p>
            <a:r>
              <a:rPr lang="en-US" sz="2000" dirty="0"/>
              <a:t>and culture better? </a:t>
            </a:r>
          </a:p>
          <a:p>
            <a:r>
              <a:rPr lang="en-US" sz="2000" dirty="0"/>
              <a:t>EVIDENCE: Which assignments in your portfolio provide the </a:t>
            </a:r>
            <a:r>
              <a:rPr lang="en-US" sz="2000" b="1" dirty="0"/>
              <a:t>best examples </a:t>
            </a:r>
            <a:r>
              <a:rPr lang="en-US" sz="2000" dirty="0"/>
              <a:t>of this understanding? </a:t>
            </a:r>
            <a:r>
              <a:rPr lang="en-US" sz="2000" b="1" dirty="0"/>
              <a:t>Be specific </a:t>
            </a:r>
            <a:r>
              <a:rPr lang="en-US" sz="2000" dirty="0"/>
              <a:t>by pointing out details in your work. </a:t>
            </a:r>
          </a:p>
          <a:p>
            <a:r>
              <a:rPr lang="en-US" sz="2000" dirty="0"/>
              <a:t>ANALYSIS: What do these details </a:t>
            </a:r>
            <a:r>
              <a:rPr lang="en-US" sz="2000" b="1" dirty="0"/>
              <a:t>show about what you learned, where you stand in your development as a scholar, </a:t>
            </a:r>
            <a:r>
              <a:rPr lang="en-US" sz="2000" dirty="0"/>
              <a:t>or the </a:t>
            </a:r>
            <a:r>
              <a:rPr lang="en-US" sz="2000" b="1" dirty="0"/>
              <a:t>connections you made to the content? </a:t>
            </a:r>
            <a:endParaRPr lang="en-US" sz="2000" dirty="0"/>
          </a:p>
          <a:p>
            <a:r>
              <a:rPr lang="en-US" sz="2000" dirty="0"/>
              <a:t>COMMENTARY: What did you enjoy the MOST about this unit: the reading? the analysis as a class through discussion? writing the analyses? or writing the poems? WHY? Which text did you feel you connected with most? Why? </a:t>
            </a:r>
          </a:p>
          <a:p>
            <a:pPr lvl="0"/>
            <a:endParaRPr lang="en-US" sz="2000" dirty="0" smtClean="0"/>
          </a:p>
          <a:p>
            <a:r>
              <a:rPr lang="en-US" sz="2000" dirty="0" smtClean="0"/>
              <a:t> 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66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4000" dirty="0" smtClean="0"/>
              <a:t> 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44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   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1143000"/>
          </a:xfrm>
        </p:spPr>
        <p:txBody>
          <a:bodyPr/>
          <a:lstStyle/>
          <a:p>
            <a:pPr eaLnBrk="1" hangingPunct="1"/>
            <a:r>
              <a:rPr lang="en-US" sz="3600" b="1" u="sng"/>
              <a:t>Sentence Frames to use as needed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3276600" cy="5715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b="1" u="sng"/>
              <a:t>To state an opinion</a:t>
            </a:r>
            <a:endParaRPr lang="en-US" sz="2000" b="1"/>
          </a:p>
          <a:p>
            <a:pPr eaLnBrk="1" hangingPunct="1">
              <a:buFontTx/>
              <a:buNone/>
            </a:pPr>
            <a:r>
              <a:rPr lang="en-US" sz="2000"/>
              <a:t>I believe ____ because…</a:t>
            </a:r>
          </a:p>
          <a:p>
            <a:pPr eaLnBrk="1" hangingPunct="1">
              <a:buFontTx/>
              <a:buNone/>
            </a:pPr>
            <a:endParaRPr lang="en-US" sz="2000"/>
          </a:p>
          <a:p>
            <a:pPr eaLnBrk="1" hangingPunct="1">
              <a:buFontTx/>
              <a:buNone/>
            </a:pPr>
            <a:r>
              <a:rPr lang="en-US" sz="2000"/>
              <a:t>I agree/disagree because…</a:t>
            </a:r>
          </a:p>
          <a:p>
            <a:pPr eaLnBrk="1" hangingPunct="1">
              <a:buFontTx/>
              <a:buNone/>
            </a:pPr>
            <a:endParaRPr lang="en-US" sz="2000"/>
          </a:p>
          <a:p>
            <a:pPr eaLnBrk="1" hangingPunct="1">
              <a:buFontTx/>
              <a:buNone/>
            </a:pPr>
            <a:r>
              <a:rPr lang="en-US" sz="2000"/>
              <a:t>I understand your point that ____; however,_____.</a:t>
            </a:r>
          </a:p>
          <a:p>
            <a:pPr eaLnBrk="1" hangingPunct="1">
              <a:buFontTx/>
              <a:buNone/>
            </a:pPr>
            <a:endParaRPr lang="en-US" sz="2000"/>
          </a:p>
          <a:p>
            <a:pPr eaLnBrk="1" hangingPunct="1">
              <a:buFontTx/>
              <a:buNone/>
            </a:pPr>
            <a:endParaRPr lang="en-US" sz="2000"/>
          </a:p>
          <a:p>
            <a:pPr eaLnBrk="1" hangingPunct="1">
              <a:buFontTx/>
              <a:buNone/>
            </a:pPr>
            <a:r>
              <a:rPr lang="en-US" sz="2000"/>
              <a:t>Although I agree with ___, I also believe that …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3124200" y="1143000"/>
            <a:ext cx="3124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 b="1" u="sng"/>
              <a:t>To ask a question</a:t>
            </a:r>
            <a:endParaRPr lang="en-US" sz="2000" b="1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I am confused about 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Can someone explain…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I have questions about…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What does it mean when __says…?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When you__do you mean…?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6172200" y="1219200"/>
            <a:ext cx="2971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 b="1" u="sng"/>
              <a:t>To explain/elaborate</a:t>
            </a:r>
            <a:endParaRPr lang="en-US" sz="2000" b="1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I’d also like to add that…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000"/>
              <a:t>Evidence such as ____ suggests…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When ___, it is clear that…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Perhaps ___ can be interpreted as 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Another way to look at ____ is …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915400" cy="1143000"/>
          </a:xfrm>
        </p:spPr>
        <p:txBody>
          <a:bodyPr/>
          <a:lstStyle/>
          <a:p>
            <a:pPr eaLnBrk="1" hangingPunct="1"/>
            <a:r>
              <a:rPr lang="en-US" dirty="0"/>
              <a:t>Socratic Seminar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676400"/>
            <a:ext cx="8610600" cy="1752600"/>
          </a:xfrm>
        </p:spPr>
        <p:txBody>
          <a:bodyPr/>
          <a:lstStyle/>
          <a:p>
            <a:pPr eaLnBrk="1" hangingPunct="1"/>
            <a:r>
              <a:rPr lang="en-US" b="1" dirty="0" smtClean="0"/>
              <a:t>UNIVERSAL CONCEPT:</a:t>
            </a:r>
            <a:endParaRPr lang="en-US" dirty="0" smtClean="0"/>
          </a:p>
          <a:p>
            <a:pPr eaLnBrk="1" hangingPunct="1"/>
            <a:r>
              <a:rPr lang="en-US" dirty="0" smtClean="0"/>
              <a:t>AMERICA AS METAPHOR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400" b="1" dirty="0" smtClean="0"/>
              <a:t>OBJECTIVE</a:t>
            </a:r>
            <a:r>
              <a:rPr lang="en-US" sz="2400" dirty="0" smtClean="0"/>
              <a:t>:  SWBAT 1.) Prepare for Socratic Seminar discussion of views of concept “AMERICA” and its implications on American Identity</a:t>
            </a:r>
          </a:p>
          <a:p>
            <a:pPr eaLnBrk="1" hangingPunct="1"/>
            <a:r>
              <a:rPr lang="en-US" sz="2400" dirty="0" smtClean="0"/>
              <a:t>2.) Gain a deeper understanding of framework of themes in the American literary canon.</a:t>
            </a:r>
            <a:endParaRPr lang="en-US" dirty="0" smtClean="0">
              <a:latin typeface="Times New Roman" pitchFamily="-111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pPr eaLnBrk="1" hangingPunct="1"/>
            <a:r>
              <a:rPr lang="en-US"/>
              <a:t>WRAP UP-Whip around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SCORE</a:t>
            </a:r>
          </a:p>
          <a:p>
            <a:pPr eaLnBrk="1" hangingPunct="1"/>
            <a:r>
              <a:rPr lang="en-US" smtClean="0"/>
              <a:t>I liked when _______ said __________ because _______________.</a:t>
            </a:r>
          </a:p>
          <a:p>
            <a:pPr eaLnBrk="1" hangingPunct="1"/>
            <a:r>
              <a:rPr lang="en-US" smtClean="0"/>
              <a:t>An interesting idea _______________</a:t>
            </a:r>
          </a:p>
          <a:p>
            <a:pPr eaLnBrk="1" hangingPunct="1"/>
            <a:r>
              <a:rPr lang="en-US" smtClean="0"/>
              <a:t>Something I learned from the discussion ______________________.</a:t>
            </a:r>
          </a:p>
          <a:p>
            <a:pPr eaLnBrk="1" hangingPunct="1">
              <a:buFontTx/>
              <a:buNone/>
            </a:pPr>
            <a:r>
              <a:rPr lang="en-US" smtClean="0"/>
              <a:t>ROOM FOR IMPROVEMENT</a:t>
            </a:r>
          </a:p>
          <a:p>
            <a:pPr eaLnBrk="1" hangingPunct="1"/>
            <a:r>
              <a:rPr lang="en-US" smtClean="0"/>
              <a:t>I still don’t understand _____________.</a:t>
            </a:r>
          </a:p>
          <a:p>
            <a:pPr eaLnBrk="1" hangingPunct="1"/>
            <a:r>
              <a:rPr lang="en-US" smtClean="0"/>
              <a:t>IN THE NEXT SOCRATIC SEMINAR…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What is a Socratic Seminar?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495800"/>
          </a:xfrm>
        </p:spPr>
        <p:txBody>
          <a:bodyPr/>
          <a:lstStyle/>
          <a:p>
            <a:pPr eaLnBrk="1" hangingPunct="1"/>
            <a:r>
              <a:rPr lang="en-US" dirty="0"/>
              <a:t>Socratic seminar is a method of teaching developed by Socrates. He engaged his students in intellectual discussion by responding to questions with questions, instead of answers. This method encouraged the students to </a:t>
            </a:r>
            <a:r>
              <a:rPr lang="en-US" dirty="0">
                <a:solidFill>
                  <a:srgbClr val="FF0000"/>
                </a:solidFill>
              </a:rPr>
              <a:t>think for themselves rather than being told what to think.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52600"/>
            <a:ext cx="8610600" cy="2971800"/>
          </a:xfrm>
        </p:spPr>
        <p:txBody>
          <a:bodyPr/>
          <a:lstStyle/>
          <a:p>
            <a:pPr eaLnBrk="1" hangingPunct="1"/>
            <a:r>
              <a:rPr lang="en-US"/>
              <a:t>By participating in a Socratic Seminar you will practice </a:t>
            </a:r>
            <a:r>
              <a:rPr lang="en-US" i="1"/>
              <a:t>academic behavior</a:t>
            </a:r>
            <a:r>
              <a:rPr lang="en-US"/>
              <a:t> that will be expected in college and/or the workplace environment. 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This behavior includes: </a:t>
            </a:r>
            <a:br>
              <a:rPr lang="en-US"/>
            </a:br>
            <a:r>
              <a:rPr lang="en-US"/>
              <a:t>LISTENING, ASKING, AND DISCUSSING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pPr eaLnBrk="1" hangingPunct="1"/>
            <a:r>
              <a:rPr lang="en-US"/>
              <a:t>YOU SHOW ACADEMIC BEHAVIOR by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a.	</a:t>
            </a:r>
            <a:r>
              <a:rPr lang="en-US">
                <a:latin typeface="Arial Narrow" pitchFamily="-111" charset="0"/>
              </a:rPr>
              <a:t>Participating when it is your turn to speak.</a:t>
            </a:r>
          </a:p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b.	</a:t>
            </a:r>
            <a:r>
              <a:rPr lang="en-US">
                <a:latin typeface="Arial Narrow" pitchFamily="-111" charset="0"/>
              </a:rPr>
              <a:t>Expressing yourself clearly in </a:t>
            </a:r>
            <a:r>
              <a:rPr lang="en-US" b="1">
                <a:latin typeface="Arial Narrow" pitchFamily="-111" charset="0"/>
              </a:rPr>
              <a:t>sophisticated</a:t>
            </a:r>
            <a:r>
              <a:rPr lang="en-US">
                <a:latin typeface="Arial Narrow" pitchFamily="-111" charset="0"/>
              </a:rPr>
              <a:t> language.</a:t>
            </a:r>
          </a:p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c.	</a:t>
            </a:r>
            <a:r>
              <a:rPr lang="en-US">
                <a:latin typeface="Arial Narrow" pitchFamily="-111" charset="0"/>
              </a:rPr>
              <a:t>Respecting others by </a:t>
            </a:r>
            <a:r>
              <a:rPr lang="en-US" b="1">
                <a:latin typeface="Arial Narrow" pitchFamily="-111" charset="0"/>
              </a:rPr>
              <a:t>avoiding side conversation</a:t>
            </a:r>
            <a:r>
              <a:rPr lang="en-US">
                <a:latin typeface="Arial Narrow" pitchFamily="-111" charset="0"/>
              </a:rPr>
              <a:t> and rude behaviors such as negative body language.</a:t>
            </a:r>
          </a:p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d.	</a:t>
            </a:r>
            <a:r>
              <a:rPr lang="en-US">
                <a:latin typeface="Arial Narrow" pitchFamily="-111" charset="0"/>
              </a:rPr>
              <a:t>Speaking when it only when it is your turn and </a:t>
            </a:r>
            <a:r>
              <a:rPr lang="en-US" b="1">
                <a:latin typeface="Arial Narrow" pitchFamily="-111" charset="0"/>
              </a:rPr>
              <a:t>not interrupting or cutting someone off.  </a:t>
            </a:r>
          </a:p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e.	</a:t>
            </a:r>
            <a:r>
              <a:rPr lang="en-US">
                <a:latin typeface="Arial Narrow" pitchFamily="-111" charset="0"/>
              </a:rPr>
              <a:t>Making logical comments that are </a:t>
            </a:r>
            <a:r>
              <a:rPr lang="en-US" b="1">
                <a:latin typeface="Arial Narrow" pitchFamily="-111" charset="0"/>
              </a:rPr>
              <a:t>related to the text and purpose being discussed.  </a:t>
            </a:r>
          </a:p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</a:rPr>
              <a:t>								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/>
          </p:cNvSpPr>
          <p:nvPr/>
        </p:nvSpPr>
        <p:spPr bwMode="auto">
          <a:xfrm>
            <a:off x="0" y="228600"/>
            <a:ext cx="9144000" cy="517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 eaLnBrk="1" hangingPunct="1">
              <a:spcBef>
                <a:spcPct val="20000"/>
              </a:spcBef>
              <a:buFontTx/>
              <a:buChar char="•"/>
            </a:pPr>
            <a:r>
              <a:rPr lang="en-US" sz="2800" b="1" dirty="0"/>
              <a:t>Texts:</a:t>
            </a:r>
            <a:endParaRPr lang="en-US" sz="2800" b="1" dirty="0" smtClean="0"/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sz="2600" dirty="0" smtClean="0"/>
              <a:t>“Letter from an American Farmer” by Hector St. John de </a:t>
            </a:r>
            <a:r>
              <a:rPr lang="en-US" sz="2600" dirty="0" err="1" smtClean="0"/>
              <a:t>Crevecoer</a:t>
            </a:r>
            <a:endParaRPr lang="en-US" sz="2600" dirty="0" smtClean="0"/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sz="2600" dirty="0" smtClean="0"/>
              <a:t>“Americans and the American Dream” by John Steinbeck</a:t>
            </a:r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sz="2600" dirty="0" smtClean="0"/>
              <a:t>“Let America Be America Again” by Langston Hughes</a:t>
            </a:r>
          </a:p>
          <a:p>
            <a:pPr marL="273050" indent="-273050" eaLnBrk="1" hangingPunct="1">
              <a:spcBef>
                <a:spcPct val="20000"/>
              </a:spcBef>
              <a:buFontTx/>
              <a:buChar char="•"/>
            </a:pPr>
            <a:r>
              <a:rPr lang="en-US" sz="2800" b="1" dirty="0" smtClean="0"/>
              <a:t>Objective of </a:t>
            </a:r>
            <a:r>
              <a:rPr lang="en-US" sz="2800" b="1" dirty="0"/>
              <a:t>the Seminar: </a:t>
            </a:r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sz="2800" dirty="0"/>
              <a:t>Students will explore the universal concept of the</a:t>
            </a:r>
            <a:r>
              <a:rPr lang="en-US" sz="2800" b="1" dirty="0" smtClean="0"/>
              <a:t> AMERICA &amp; AMERICAN IDENTITY as its is exhibited in summer reading texts.</a:t>
            </a:r>
            <a:endParaRPr lang="en-US" sz="2800" i="1" dirty="0" smtClean="0"/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sz="2800" dirty="0"/>
              <a:t> Additionally, students will</a:t>
            </a:r>
            <a:r>
              <a:rPr lang="en-US" sz="2800" dirty="0" smtClean="0"/>
              <a:t> evaluate </a:t>
            </a:r>
            <a:r>
              <a:rPr lang="en-US" sz="2800" b="1" dirty="0" smtClean="0"/>
              <a:t>the influence of these ideas on contemporary American culture and society</a:t>
            </a:r>
            <a:r>
              <a:rPr lang="en-US" sz="2800" b="1" i="1" dirty="0" smtClean="0"/>
              <a:t>. 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272338" cy="95885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First read…ANNOTATIONS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575" y="1600200"/>
            <a:ext cx="8085138" cy="4525963"/>
          </a:xfrm>
        </p:spPr>
        <p:txBody>
          <a:bodyPr/>
          <a:lstStyle/>
          <a:p>
            <a:pPr eaLnBrk="1" hangingPunct="1"/>
            <a:r>
              <a:rPr lang="en-US" b="1" dirty="0" smtClean="0">
                <a:ea typeface="ＭＳ Ｐゴシック" pitchFamily="-65" charset="-128"/>
                <a:cs typeface="ＭＳ Ｐゴシック" pitchFamily="-65" charset="-128"/>
              </a:rPr>
              <a:t>Number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the Paragraphs.</a:t>
            </a:r>
          </a:p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Underline the title and use it along with your background knowledge to </a:t>
            </a:r>
            <a:r>
              <a:rPr lang="en-US" b="1" dirty="0" smtClean="0">
                <a:ea typeface="ＭＳ Ｐゴシック" pitchFamily="-65" charset="-128"/>
                <a:cs typeface="ＭＳ Ｐゴシック" pitchFamily="-65" charset="-128"/>
              </a:rPr>
              <a:t>predict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what author will be arguing in this text.</a:t>
            </a:r>
          </a:p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Quick-Read: 3 minutes</a:t>
            </a:r>
          </a:p>
          <a:p>
            <a:pPr lvl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Skim through the article and </a:t>
            </a:r>
            <a:r>
              <a:rPr lang="en-US" b="1" dirty="0" smtClean="0">
                <a:ea typeface="ＭＳ Ｐゴシック" pitchFamily="-65" charset="-128"/>
                <a:cs typeface="ＭＳ Ｐゴシック" pitchFamily="-65" charset="-128"/>
              </a:rPr>
              <a:t>circle KEY words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that seem to be important to what he will be arguing or communicating.  </a:t>
            </a:r>
            <a:endParaRPr lang="en-US" dirty="0" smtClean="0"/>
          </a:p>
          <a:p>
            <a:pPr lvl="2" eaLnBrk="1" hangingPunct="1"/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lvl="1" eaLnBrk="1" hangingPunct="1"/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3000" dirty="0" smtClean="0"/>
              <a:t>SECOND READ: Explain your annotations with MARGINALIA</a:t>
            </a:r>
            <a:endParaRPr lang="en-US" sz="4200" dirty="0" smtClean="0">
              <a:solidFill>
                <a:srgbClr val="FF0000"/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824787" cy="3840163"/>
          </a:xfrm>
        </p:spPr>
        <p:txBody>
          <a:bodyPr/>
          <a:lstStyle/>
          <a:p>
            <a:pPr lvl="1">
              <a:lnSpc>
                <a:spcPct val="90000"/>
              </a:lnSpc>
              <a:buFont typeface="Wingdings" pitchFamily="-65" charset="2"/>
              <a:buNone/>
            </a:pPr>
            <a:r>
              <a:rPr lang="en-US" sz="3000" dirty="0" smtClean="0"/>
              <a:t>	*  Identify and Summarize Main Ideas: </a:t>
            </a:r>
            <a:r>
              <a:rPr lang="en-US" sz="3000" dirty="0" smtClean="0">
                <a:solidFill>
                  <a:srgbClr val="FF0000"/>
                </a:solidFill>
              </a:rPr>
              <a:t>i.e. </a:t>
            </a:r>
            <a:r>
              <a:rPr lang="en-US" sz="3000" i="1" dirty="0" smtClean="0">
                <a:solidFill>
                  <a:srgbClr val="FF0000"/>
                </a:solidFill>
              </a:rPr>
              <a:t>This explains that___.  </a:t>
            </a:r>
          </a:p>
          <a:p>
            <a:pPr lvl="1">
              <a:lnSpc>
                <a:spcPct val="90000"/>
              </a:lnSpc>
              <a:buFont typeface="Wingdings" pitchFamily="-65" charset="2"/>
              <a:buNone/>
            </a:pPr>
            <a:r>
              <a:rPr lang="en-US" sz="3000" dirty="0" smtClean="0"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	✔  </a:t>
            </a:r>
            <a:r>
              <a:rPr lang="en-US" sz="3000" dirty="0" smtClean="0">
                <a:ea typeface="Zapf Dingbats" pitchFamily="-65" charset="2"/>
                <a:cs typeface="Zapf Dingbats" pitchFamily="-65" charset="2"/>
              </a:rPr>
              <a:t>Evidence used to support argument:</a:t>
            </a:r>
          </a:p>
          <a:p>
            <a:pPr lvl="1">
              <a:lnSpc>
                <a:spcPct val="90000"/>
              </a:lnSpc>
              <a:buFont typeface="Wingdings" pitchFamily="-65" charset="2"/>
              <a:buNone/>
            </a:pPr>
            <a:r>
              <a:rPr lang="en-US" sz="3000" dirty="0" smtClean="0">
                <a:solidFill>
                  <a:srgbClr val="FF0000"/>
                </a:solidFill>
                <a:ea typeface="Zapf Dingbats" pitchFamily="-65" charset="2"/>
                <a:cs typeface="Zapf Dingbats" pitchFamily="-65" charset="2"/>
              </a:rPr>
              <a:t> i.e. </a:t>
            </a:r>
            <a:r>
              <a:rPr lang="en-US" sz="3000" i="1" dirty="0" smtClean="0">
                <a:solidFill>
                  <a:srgbClr val="FF0000"/>
                </a:solidFill>
                <a:ea typeface="Zapf Dingbats" pitchFamily="-65" charset="2"/>
                <a:cs typeface="Zapf Dingbats" pitchFamily="-65" charset="2"/>
              </a:rPr>
              <a:t>This demonstrates/ illustrates/conveys… ETHOS, PATHOS, LOGOS</a:t>
            </a:r>
          </a:p>
          <a:p>
            <a:pPr lvl="1">
              <a:lnSpc>
                <a:spcPct val="90000"/>
              </a:lnSpc>
              <a:buFont typeface="Wingdings" pitchFamily="-65" charset="2"/>
              <a:buNone/>
            </a:pPr>
            <a:r>
              <a:rPr lang="en-US" sz="3000" dirty="0" smtClean="0">
                <a:ea typeface="Zapf Dingbats" pitchFamily="-65" charset="2"/>
                <a:cs typeface="Zapf Dingbats" pitchFamily="-65" charset="2"/>
              </a:rPr>
              <a:t>	?	 Clarify questions and confusion: </a:t>
            </a:r>
          </a:p>
          <a:p>
            <a:pPr lvl="1">
              <a:lnSpc>
                <a:spcPct val="90000"/>
              </a:lnSpc>
              <a:buFont typeface="Wingdings" pitchFamily="-65" charset="2"/>
              <a:buNone/>
            </a:pPr>
            <a:r>
              <a:rPr lang="en-US" sz="3000" i="1" dirty="0" smtClean="0">
                <a:solidFill>
                  <a:srgbClr val="FF0000"/>
                </a:solidFill>
                <a:ea typeface="Zapf Dingbats" pitchFamily="-65" charset="2"/>
                <a:cs typeface="Zapf Dingbats" pitchFamily="-65" charset="2"/>
              </a:rPr>
              <a:t>i.e. I don’t understand ____.  What does ___ mean? I wonder why____.</a:t>
            </a:r>
          </a:p>
          <a:p>
            <a:pPr lvl="1">
              <a:lnSpc>
                <a:spcPct val="90000"/>
              </a:lnSpc>
              <a:buFont typeface="Wingdings" pitchFamily="-65" charset="2"/>
              <a:buNone/>
            </a:pPr>
            <a:r>
              <a:rPr lang="en-US" sz="3000" i="1" dirty="0" smtClean="0">
                <a:ea typeface="Zapf Dingbats" pitchFamily="-65" charset="2"/>
                <a:cs typeface="Zapf Dingbats" pitchFamily="-65" charset="2"/>
              </a:rPr>
              <a:t>!  Identify CALL TO ACTION</a:t>
            </a:r>
          </a:p>
          <a:p>
            <a:pPr lvl="1">
              <a:lnSpc>
                <a:spcPct val="90000"/>
              </a:lnSpc>
              <a:buFont typeface="Wingdings" pitchFamily="-65" charset="2"/>
              <a:buNone/>
            </a:pPr>
            <a:endParaRPr lang="en-US" sz="3000" dirty="0" smtClean="0"/>
          </a:p>
          <a:p>
            <a:pPr>
              <a:lnSpc>
                <a:spcPct val="90000"/>
              </a:lnSpc>
            </a:pPr>
            <a:endParaRPr lang="en-US" sz="3100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ransition xmlns:p14="http://schemas.microsoft.com/office/powerpoint/2010/main">
    <p:pu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089025" y="373063"/>
            <a:ext cx="7272338" cy="95885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After your 2nd read…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113" y="1290638"/>
            <a:ext cx="8356600" cy="47101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700" dirty="0" smtClean="0">
                <a:ea typeface="ＭＳ Ｐゴシック" pitchFamily="-65" charset="-128"/>
                <a:cs typeface="ＭＳ Ｐゴシック" pitchFamily="-65" charset="-128"/>
              </a:rPr>
              <a:t>What is the author’s </a:t>
            </a:r>
            <a:r>
              <a:rPr lang="en-US" sz="1700" b="1" dirty="0" smtClean="0">
                <a:ea typeface="ＭＳ Ｐゴシック" pitchFamily="-65" charset="-128"/>
                <a:cs typeface="ＭＳ Ｐゴシック" pitchFamily="-65" charset="-128"/>
              </a:rPr>
              <a:t>PURPOSE</a:t>
            </a:r>
            <a:r>
              <a:rPr lang="en-US" sz="1700" dirty="0" smtClean="0">
                <a:ea typeface="ＭＳ Ｐゴシック" pitchFamily="-65" charset="-128"/>
                <a:cs typeface="ＭＳ Ｐゴシック" pitchFamily="-65" charset="-128"/>
              </a:rPr>
              <a:t> and </a:t>
            </a:r>
            <a:r>
              <a:rPr lang="en-US" sz="1700" b="1" dirty="0" smtClean="0">
                <a:ea typeface="ＭＳ Ｐゴシック" pitchFamily="-65" charset="-128"/>
                <a:cs typeface="ＭＳ Ｐゴシック" pitchFamily="-65" charset="-128"/>
              </a:rPr>
              <a:t>CENTRAL CLAIM </a:t>
            </a:r>
            <a:r>
              <a:rPr lang="en-US" sz="1700" dirty="0" smtClean="0">
                <a:ea typeface="ＭＳ Ｐゴシック" pitchFamily="-65" charset="-128"/>
                <a:cs typeface="ＭＳ Ｐゴシック" pitchFamily="-65" charset="-128"/>
              </a:rPr>
              <a:t>or argument?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17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>
              <a:lnSpc>
                <a:spcPct val="80000"/>
              </a:lnSpc>
              <a:buFont typeface="Wingdings" pitchFamily="-65" charset="2"/>
              <a:buNone/>
            </a:pPr>
            <a:r>
              <a:rPr lang="en-US" sz="1700" b="1" dirty="0" smtClean="0">
                <a:ea typeface="ＭＳ Ｐゴシック" pitchFamily="-65" charset="-128"/>
                <a:cs typeface="ＭＳ Ｐゴシック" pitchFamily="-65" charset="-128"/>
              </a:rPr>
              <a:t>Simple</a:t>
            </a:r>
            <a:r>
              <a:rPr lang="en-US" sz="1700" dirty="0" smtClean="0">
                <a:ea typeface="ＭＳ Ｐゴシック" pitchFamily="-65" charset="-128"/>
                <a:cs typeface="ＭＳ Ｐゴシック" pitchFamily="-65" charset="-128"/>
              </a:rPr>
              <a:t>: </a:t>
            </a:r>
          </a:p>
          <a:p>
            <a:pPr>
              <a:lnSpc>
                <a:spcPct val="80000"/>
              </a:lnSpc>
              <a:buFont typeface="Wingdings" pitchFamily="-65" charset="2"/>
              <a:buNone/>
            </a:pPr>
            <a:r>
              <a:rPr lang="en-US" sz="1700" i="1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The texts argues that ____________ _______because______.</a:t>
            </a:r>
          </a:p>
          <a:p>
            <a:pPr>
              <a:lnSpc>
                <a:spcPct val="80000"/>
              </a:lnSpc>
              <a:buFont typeface="Wingdings" pitchFamily="-65" charset="2"/>
              <a:buNone/>
            </a:pPr>
            <a:endParaRPr lang="en-US" sz="17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>
              <a:lnSpc>
                <a:spcPct val="80000"/>
              </a:lnSpc>
              <a:buFont typeface="Wingdings" pitchFamily="-65" charset="2"/>
              <a:buNone/>
            </a:pPr>
            <a:r>
              <a:rPr lang="en-US" sz="1700" b="1" dirty="0" smtClean="0">
                <a:ea typeface="ＭＳ Ｐゴシック" pitchFamily="-65" charset="-128"/>
                <a:cs typeface="ＭＳ Ｐゴシック" pitchFamily="-65" charset="-128"/>
              </a:rPr>
              <a:t>Sufficient</a:t>
            </a:r>
            <a:r>
              <a:rPr lang="en-US" sz="1700" dirty="0" smtClean="0">
                <a:ea typeface="ＭＳ Ｐゴシック" pitchFamily="-65" charset="-128"/>
                <a:cs typeface="ＭＳ Ｐゴシック" pitchFamily="-65" charset="-128"/>
              </a:rPr>
              <a:t>: </a:t>
            </a:r>
          </a:p>
          <a:p>
            <a:pPr>
              <a:lnSpc>
                <a:spcPct val="80000"/>
              </a:lnSpc>
              <a:buFont typeface="Wingdings" pitchFamily="-65" charset="2"/>
              <a:buNone/>
            </a:pPr>
            <a:r>
              <a:rPr lang="en-US" sz="1700" i="1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According to ______, ____________.</a:t>
            </a:r>
          </a:p>
          <a:p>
            <a:pPr>
              <a:lnSpc>
                <a:spcPct val="80000"/>
              </a:lnSpc>
              <a:buFont typeface="Wingdings" pitchFamily="-65" charset="2"/>
              <a:buNone/>
            </a:pPr>
            <a:endParaRPr lang="en-US" sz="17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>
              <a:lnSpc>
                <a:spcPct val="80000"/>
              </a:lnSpc>
              <a:buFont typeface="Wingdings" pitchFamily="-65" charset="2"/>
              <a:buNone/>
            </a:pPr>
            <a:r>
              <a:rPr lang="en-US" sz="1700" b="1" dirty="0" smtClean="0">
                <a:ea typeface="ＭＳ Ｐゴシック" pitchFamily="-65" charset="-128"/>
                <a:cs typeface="ＭＳ Ｐゴシック" pitchFamily="-65" charset="-128"/>
              </a:rPr>
              <a:t>Sophisticated</a:t>
            </a:r>
            <a:r>
              <a:rPr lang="en-US" sz="1700" dirty="0" smtClean="0">
                <a:ea typeface="ＭＳ Ｐゴシック" pitchFamily="-65" charset="-128"/>
                <a:cs typeface="ＭＳ Ｐゴシック" pitchFamily="-65" charset="-128"/>
              </a:rPr>
              <a:t>: </a:t>
            </a:r>
          </a:p>
          <a:p>
            <a:pPr>
              <a:lnSpc>
                <a:spcPct val="80000"/>
              </a:lnSpc>
              <a:buFont typeface="Wingdings" pitchFamily="-65" charset="2"/>
              <a:buNone/>
            </a:pPr>
            <a:r>
              <a:rPr lang="en-US" sz="1700" i="1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In the text, “________,” _____ asserts/ proposes/ claims _______________.</a:t>
            </a:r>
          </a:p>
          <a:p>
            <a:pPr eaLnBrk="1" hangingPunct="1">
              <a:lnSpc>
                <a:spcPct val="80000"/>
              </a:lnSpc>
              <a:buFont typeface="Wingdings" pitchFamily="-65" charset="2"/>
              <a:buNone/>
            </a:pPr>
            <a:endParaRPr lang="en-US" sz="17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eaLnBrk="1" hangingPunct="1">
              <a:lnSpc>
                <a:spcPct val="80000"/>
              </a:lnSpc>
              <a:buFont typeface="Wingdings" pitchFamily="-65" charset="2"/>
              <a:buNone/>
            </a:pPr>
            <a:endParaRPr lang="en-US" sz="17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lvl="2" eaLnBrk="1" hangingPunct="1">
              <a:lnSpc>
                <a:spcPct val="80000"/>
              </a:lnSpc>
            </a:pPr>
            <a:endParaRPr lang="en-US" sz="14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lvl="1" eaLnBrk="1" hangingPunct="1">
              <a:lnSpc>
                <a:spcPct val="80000"/>
              </a:lnSpc>
            </a:pPr>
            <a:endParaRPr lang="en-US" sz="1500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17589</TotalTime>
  <Words>902</Words>
  <Application>Microsoft Macintosh PowerPoint</Application>
  <PresentationFormat>On-screen Show (4:3)</PresentationFormat>
  <Paragraphs>153</Paragraphs>
  <Slides>20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Blank Presentation</vt:lpstr>
      <vt:lpstr>PowerPoint Presentation</vt:lpstr>
      <vt:lpstr>Socratic Seminar #2</vt:lpstr>
      <vt:lpstr>What is a Socratic Seminar?</vt:lpstr>
      <vt:lpstr>By participating in a Socratic Seminar you will practice academic behavior that will be expected in college and/or the workplace environment.    This behavior includes:  LISTENING, ASKING, AND DISCUSSING</vt:lpstr>
      <vt:lpstr>YOU SHOW ACADEMIC BEHAVIOR by</vt:lpstr>
      <vt:lpstr>PowerPoint Presentation</vt:lpstr>
      <vt:lpstr>First read…ANNOTATIONS</vt:lpstr>
      <vt:lpstr>SECOND READ: Explain your annotations with MARGINALIA</vt:lpstr>
      <vt:lpstr>After your 2nd read…</vt:lpstr>
      <vt:lpstr>Part 1: Generate Questions Using Academic Terms</vt:lpstr>
      <vt:lpstr>PowerPoint Presentation</vt:lpstr>
      <vt:lpstr>PowerPoint Presentation</vt:lpstr>
      <vt:lpstr>TEAM LEAD</vt:lpstr>
      <vt:lpstr>I DO:  Directions for Socratic Seminar</vt:lpstr>
      <vt:lpstr>PowerPoint Presentation</vt:lpstr>
      <vt:lpstr>INNER CIRCLE: YOU SHOW ACADEMIC BEHAVIOR by</vt:lpstr>
      <vt:lpstr>OUTER CIRCLE</vt:lpstr>
      <vt:lpstr>PART THREE</vt:lpstr>
      <vt:lpstr>Sentence Frames to use as needed</vt:lpstr>
      <vt:lpstr>WRAP UP-Whip around</vt:lpstr>
    </vt:vector>
  </TitlesOfParts>
  <Company>gghs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Gatsby: Socratic Seminar #1</dc:title>
  <dc:creator>gghs</dc:creator>
  <cp:lastModifiedBy>teacher</cp:lastModifiedBy>
  <cp:revision>30</cp:revision>
  <cp:lastPrinted>2017-06-05T15:18:03Z</cp:lastPrinted>
  <dcterms:created xsi:type="dcterms:W3CDTF">2016-08-18T19:28:36Z</dcterms:created>
  <dcterms:modified xsi:type="dcterms:W3CDTF">2017-06-07T23:30:51Z</dcterms:modified>
</cp:coreProperties>
</file>