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60" r:id="rId1"/>
  </p:sldMasterIdLst>
  <p:notesMasterIdLst>
    <p:notesMasterId r:id="rId16"/>
  </p:notesMasterIdLst>
  <p:sldIdLst>
    <p:sldId id="300" r:id="rId2"/>
    <p:sldId id="304" r:id="rId3"/>
    <p:sldId id="256" r:id="rId4"/>
    <p:sldId id="257" r:id="rId5"/>
    <p:sldId id="295" r:id="rId6"/>
    <p:sldId id="296" r:id="rId7"/>
    <p:sldId id="301" r:id="rId8"/>
    <p:sldId id="297" r:id="rId9"/>
    <p:sldId id="302" r:id="rId10"/>
    <p:sldId id="259" r:id="rId11"/>
    <p:sldId id="299" r:id="rId12"/>
    <p:sldId id="258" r:id="rId13"/>
    <p:sldId id="276" r:id="rId14"/>
    <p:sldId id="288" r:id="rId1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67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501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fld id="{0DCBE8D4-4AAC-034B-9D80-3049121BD681}" type="datetime1">
              <a:rPr lang="en-US"/>
              <a:pPr/>
              <a:t>12/12/17</a:t>
            </a:fld>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501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5175DD5E-7A74-664F-95AB-3A29D206B314}" type="slidenum">
              <a:rPr lang="en-US"/>
              <a:pPr/>
              <a:t>‹#›</a:t>
            </a:fld>
            <a:endParaRPr lang="en-US"/>
          </a:p>
        </p:txBody>
      </p:sp>
    </p:spTree>
    <p:extLst>
      <p:ext uri="{BB962C8B-B14F-4D97-AF65-F5344CB8AC3E}">
        <p14:creationId xmlns:p14="http://schemas.microsoft.com/office/powerpoint/2010/main" val="111460263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112" charset="0"/>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Calibri" pitchFamily="-112" charset="0"/>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112" charset="0"/>
        <a:ea typeface="ＭＳ Ｐゴシック" pitchFamily="-112"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112" charset="0"/>
        <a:ea typeface="ＭＳ Ｐゴシック" pitchFamily="-112"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Calibri" charset="0"/>
                <a:ea typeface="ＭＳ Ｐゴシック" charset="0"/>
                <a:cs typeface="ＭＳ Ｐゴシック" charset="0"/>
              </a:rPr>
              <a:t>Have students use circle map to write a paragraph on Jonathan Edwards.</a:t>
            </a:r>
          </a:p>
        </p:txBody>
      </p:sp>
      <p:sp>
        <p:nvSpPr>
          <p:cNvPr id="27652"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E02AC5-A9A5-5D40-9ABF-C6924F620A99}" type="slidenum">
              <a:rPr lang="en-US" sz="1200"/>
              <a:pPr eaLnBrk="1" hangingPunct="1"/>
              <a:t>7</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over-TextureFore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71600" y="1796303"/>
            <a:ext cx="7086600" cy="1847850"/>
          </a:xfrm>
        </p:spPr>
        <p:txBody>
          <a:bodyPr rtlCol="0" anchor="b">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rtlCol="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5988050" y="6221413"/>
            <a:ext cx="2743200" cy="365125"/>
          </a:xfrm>
        </p:spPr>
        <p:txBody>
          <a:bodyPr/>
          <a:lstStyle>
            <a:lvl1pPr>
              <a:defRPr/>
            </a:lvl1pPr>
          </a:lstStyle>
          <a:p>
            <a:fld id="{34C35464-F898-524F-8830-6160C488E314}" type="datetime1">
              <a:rPr lang="en-US"/>
              <a:pPr/>
              <a:t>12/12/17</a:t>
            </a:fld>
            <a:endParaRPr lang="en-US"/>
          </a:p>
        </p:txBody>
      </p:sp>
      <p:sp>
        <p:nvSpPr>
          <p:cNvPr id="6" name="Footer Placeholder 4"/>
          <p:cNvSpPr>
            <a:spLocks noGrp="1"/>
          </p:cNvSpPr>
          <p:nvPr>
            <p:ph type="ftr" sz="quarter" idx="11"/>
          </p:nvPr>
        </p:nvSpPr>
        <p:spPr>
          <a:xfrm>
            <a:off x="1295400" y="6221413"/>
            <a:ext cx="2743200" cy="365125"/>
          </a:xfrm>
        </p:spPr>
        <p:txBody>
          <a:bodyPr/>
          <a:lstStyle>
            <a:lvl1pPr>
              <a:defRPr/>
            </a:lvl1pPr>
          </a:lstStyle>
          <a:p>
            <a:pPr>
              <a:defRPr/>
            </a:pPr>
            <a:endParaRPr lang="en-US"/>
          </a:p>
        </p:txBody>
      </p:sp>
    </p:spTree>
    <p:extLst>
      <p:ext uri="{BB962C8B-B14F-4D97-AF65-F5344CB8AC3E}">
        <p14:creationId xmlns:p14="http://schemas.microsoft.com/office/powerpoint/2010/main" val="2470982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89025" y="3765177"/>
            <a:ext cx="7272338" cy="1098176"/>
          </a:xfrm>
        </p:spPr>
        <p:txBody>
          <a:bodyPr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1089025" y="4867836"/>
            <a:ext cx="7272338" cy="1264022"/>
          </a:xfrm>
        </p:spPr>
        <p:txBody>
          <a:bodyPr rtlCol="0">
            <a:normAutofit/>
          </a:bodyPr>
          <a:lstStyle>
            <a:lvl1pPr marL="0" indent="0" algn="ctr">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35350411-4A6C-A446-91D4-20E7394219C2}" type="datetime1">
              <a:rPr lang="en-US"/>
              <a:pPr/>
              <a:t>12/12/17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2B682C85-B03B-084B-B0C9-4CDA90EE0459}" type="slidenum">
              <a:rPr lang="en-US"/>
              <a:pPr/>
              <a:t>‹#›</a:t>
            </a:fld>
            <a:endParaRPr lang="en-US"/>
          </a:p>
        </p:txBody>
      </p:sp>
    </p:spTree>
    <p:extLst>
      <p:ext uri="{BB962C8B-B14F-4D97-AF65-F5344CB8AC3E}">
        <p14:creationId xmlns:p14="http://schemas.microsoft.com/office/powerpoint/2010/main" val="1876274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E4EF38D8-709D-FC45-ABD8-D1A51BFD11B5}" type="datetime1">
              <a:rPr lang="en-US"/>
              <a:pPr/>
              <a:t>12/12/17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0B15F6A-87F8-304D-8C00-F51DFCFF4D6D}" type="slidenum">
              <a:rPr lang="en-US"/>
              <a:pPr/>
              <a:t>‹#›</a:t>
            </a:fld>
            <a:endParaRPr lang="en-US"/>
          </a:p>
        </p:txBody>
      </p:sp>
    </p:spTree>
    <p:extLst>
      <p:ext uri="{BB962C8B-B14F-4D97-AF65-F5344CB8AC3E}">
        <p14:creationId xmlns:p14="http://schemas.microsoft.com/office/powerpoint/2010/main" val="69315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1A413E47-6BD7-4B4D-9256-2B49935C6E4C}" type="datetime1">
              <a:rPr lang="en-US"/>
              <a:pPr/>
              <a:t>12/12/17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038D68D-13E9-7F47-8C95-ACAF32DB9D65}" type="slidenum">
              <a:rPr lang="en-US"/>
              <a:pPr/>
              <a:t>‹#›</a:t>
            </a:fld>
            <a:endParaRPr lang="en-US"/>
          </a:p>
        </p:txBody>
      </p:sp>
    </p:spTree>
    <p:extLst>
      <p:ext uri="{BB962C8B-B14F-4D97-AF65-F5344CB8AC3E}">
        <p14:creationId xmlns:p14="http://schemas.microsoft.com/office/powerpoint/2010/main" val="2687206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E3F88F6D-8134-2D48-9F04-703CB6BDB945}" type="datetime1">
              <a:rPr lang="en-US"/>
              <a:pPr/>
              <a:t>12/12/17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23FD238-1D52-734B-BBED-C975D15354F9}" type="slidenum">
              <a:rPr lang="en-US"/>
              <a:pPr/>
              <a:t>‹#›</a:t>
            </a:fld>
            <a:endParaRPr lang="en-US"/>
          </a:p>
        </p:txBody>
      </p:sp>
    </p:spTree>
    <p:extLst>
      <p:ext uri="{BB962C8B-B14F-4D97-AF65-F5344CB8AC3E}">
        <p14:creationId xmlns:p14="http://schemas.microsoft.com/office/powerpoint/2010/main" val="4188621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71600" y="1792224"/>
            <a:ext cx="7086600" cy="1847088"/>
          </a:xfrm>
        </p:spPr>
        <p:txBody>
          <a:bodyPr rtlCol="0" anchor="b">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rtlCol="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935C70A-EB01-EC4F-B2C4-A00EC3607022}" type="datetime1">
              <a:rPr lang="en-US"/>
              <a:pPr/>
              <a:t>12/12/17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8D20D91-EC0E-2244-A7FB-C2ACA3F19014}" type="slidenum">
              <a:rPr lang="en-US"/>
              <a:pPr/>
              <a:t>‹#›</a:t>
            </a:fld>
            <a:endParaRPr lang="en-US"/>
          </a:p>
        </p:txBody>
      </p:sp>
    </p:spTree>
    <p:extLst>
      <p:ext uri="{BB962C8B-B14F-4D97-AF65-F5344CB8AC3E}">
        <p14:creationId xmlns:p14="http://schemas.microsoft.com/office/powerpoint/2010/main" val="1881226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fld id="{92037D1F-50F0-9641-B70B-CD9E888A68EF}" type="datetime1">
              <a:rPr lang="en-US"/>
              <a:pPr/>
              <a:t>12/12/17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3BAC018D-D5CD-5046-8284-E9B0E4790DCD}" type="slidenum">
              <a:rPr lang="en-US"/>
              <a:pPr/>
              <a:t>‹#›</a:t>
            </a:fld>
            <a:endParaRPr lang="en-US"/>
          </a:p>
        </p:txBody>
      </p:sp>
    </p:spTree>
    <p:extLst>
      <p:ext uri="{BB962C8B-B14F-4D97-AF65-F5344CB8AC3E}">
        <p14:creationId xmlns:p14="http://schemas.microsoft.com/office/powerpoint/2010/main" val="3829002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2363" y="1688679"/>
            <a:ext cx="3429000" cy="827088"/>
          </a:xfrm>
        </p:spPr>
        <p:txBody>
          <a:bodyPr anchor="ctr">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6"/>
          <p:cNvSpPr>
            <a:spLocks noGrp="1"/>
          </p:cNvSpPr>
          <p:nvPr>
            <p:ph type="dt" sz="half" idx="10"/>
          </p:nvPr>
        </p:nvSpPr>
        <p:spPr/>
        <p:txBody>
          <a:bodyPr/>
          <a:lstStyle>
            <a:lvl1pPr>
              <a:defRPr/>
            </a:lvl1pPr>
          </a:lstStyle>
          <a:p>
            <a:fld id="{A1B1CEFF-A693-F34D-AE02-850885AAD29A}" type="datetime1">
              <a:rPr lang="en-US"/>
              <a:pPr/>
              <a:t>12/12/17</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B90C809B-EE04-F543-8163-E35B8B3E33FB}" type="slidenum">
              <a:rPr lang="en-US"/>
              <a:pPr/>
              <a:t>‹#›</a:t>
            </a:fld>
            <a:endParaRPr lang="en-US"/>
          </a:p>
        </p:txBody>
      </p:sp>
    </p:spTree>
    <p:extLst>
      <p:ext uri="{BB962C8B-B14F-4D97-AF65-F5344CB8AC3E}">
        <p14:creationId xmlns:p14="http://schemas.microsoft.com/office/powerpoint/2010/main" val="209351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Interior-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fld id="{A35EB595-E791-8B4F-919E-FAC3B66C4A18}" type="datetime1">
              <a:rPr lang="en-US"/>
              <a:pPr/>
              <a:t>12/12/17</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EE63CABE-DE8B-034F-9972-CF9F35A07773}" type="slidenum">
              <a:rPr lang="en-US"/>
              <a:pPr/>
              <a:t>‹#›</a:t>
            </a:fld>
            <a:endParaRPr lang="en-US"/>
          </a:p>
        </p:txBody>
      </p:sp>
    </p:spTree>
    <p:extLst>
      <p:ext uri="{BB962C8B-B14F-4D97-AF65-F5344CB8AC3E}">
        <p14:creationId xmlns:p14="http://schemas.microsoft.com/office/powerpoint/2010/main" val="15556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Interior-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fld id="{4227B783-B7A9-3B44-B819-DCDD29D8D422}" type="datetime1">
              <a:rPr lang="en-US"/>
              <a:pPr/>
              <a:t>12/12/17</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fld id="{C354AFBD-D400-F148-8ABF-9E9653C2443A}" type="slidenum">
              <a:rPr lang="en-US"/>
              <a:pPr/>
              <a:t>‹#›</a:t>
            </a:fld>
            <a:endParaRPr lang="en-US"/>
          </a:p>
        </p:txBody>
      </p:sp>
    </p:spTree>
    <p:extLst>
      <p:ext uri="{BB962C8B-B14F-4D97-AF65-F5344CB8AC3E}">
        <p14:creationId xmlns:p14="http://schemas.microsoft.com/office/powerpoint/2010/main" val="194133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274E21E7-79DC-1642-861B-F38A97F9B157}" type="datetime1">
              <a:rPr lang="en-US"/>
              <a:pPr/>
              <a:t>12/12/17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001ED9EE-08B5-3546-AEF4-8D09E9A40E16}" type="slidenum">
              <a:rPr lang="en-US"/>
              <a:pPr/>
              <a:t>‹#›</a:t>
            </a:fld>
            <a:endParaRPr lang="en-US"/>
          </a:p>
        </p:txBody>
      </p:sp>
    </p:spTree>
    <p:extLst>
      <p:ext uri="{BB962C8B-B14F-4D97-AF65-F5344CB8AC3E}">
        <p14:creationId xmlns:p14="http://schemas.microsoft.com/office/powerpoint/2010/main" val="2682165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Interior-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32363" y="739588"/>
            <a:ext cx="3429000" cy="1290380"/>
          </a:xfrm>
        </p:spPr>
        <p:txBody>
          <a:bodyPr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932363" y="2057400"/>
            <a:ext cx="3429000" cy="3657600"/>
          </a:xfrm>
        </p:spPr>
        <p:txBody>
          <a:bodyPr rtlCol="0">
            <a:normAutofit/>
          </a:bodyPr>
          <a:lstStyle>
            <a:lvl1pPr marL="0" indent="0" algn="ctr">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D5D8DF13-94DB-E842-BB75-FCC21414811A}" type="datetime1">
              <a:rPr lang="en-US"/>
              <a:pPr/>
              <a:t>12/12/17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464BB548-2906-FA45-98E6-0EA6152FC5BA}" type="slidenum">
              <a:rPr lang="en-US"/>
              <a:pPr/>
              <a:t>‹#›</a:t>
            </a:fld>
            <a:endParaRPr lang="en-US"/>
          </a:p>
        </p:txBody>
      </p:sp>
    </p:spTree>
    <p:extLst>
      <p:ext uri="{BB962C8B-B14F-4D97-AF65-F5344CB8AC3E}">
        <p14:creationId xmlns:p14="http://schemas.microsoft.com/office/powerpoint/2010/main" val="4392703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89025" y="274638"/>
            <a:ext cx="7272338"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089025" y="1801813"/>
            <a:ext cx="7272338"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02375" y="6356350"/>
            <a:ext cx="2428875"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7F7F7F"/>
                </a:solidFill>
                <a:latin typeface="Candara" charset="0"/>
              </a:defRPr>
            </a:lvl1pPr>
          </a:lstStyle>
          <a:p>
            <a:fld id="{FC53147F-2256-BF4F-9886-6E24B5512DC5}" type="datetime1">
              <a:rPr lang="en-US"/>
              <a:pPr/>
              <a:t>12/12/17</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fontAlgn="auto">
              <a:spcBef>
                <a:spcPts val="0"/>
              </a:spcBef>
              <a:spcAft>
                <a:spcPts val="0"/>
              </a:spcAft>
              <a:defRPr sz="1200" b="1">
                <a:solidFill>
                  <a:schemeClr val="tx1">
                    <a:lumMod val="50000"/>
                    <a:lumOff val="50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44196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7F7F7F"/>
                </a:solidFill>
                <a:latin typeface="Candara" charset="0"/>
              </a:defRPr>
            </a:lvl1pPr>
          </a:lstStyle>
          <a:p>
            <a:fld id="{A8E01B4D-D2F6-BD43-8831-6E7604B48A4E}"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ctr" rtl="0" eaLnBrk="0" fontAlgn="base" hangingPunct="0">
        <a:lnSpc>
          <a:spcPts val="5200"/>
        </a:lnSpc>
        <a:spcBef>
          <a:spcPct val="0"/>
        </a:spcBef>
        <a:spcAft>
          <a:spcPct val="0"/>
        </a:spcAft>
        <a:defRPr sz="4800" b="1" kern="1200">
          <a:solidFill>
            <a:srgbClr val="404040"/>
          </a:solidFill>
          <a:latin typeface="+mj-lt"/>
          <a:ea typeface="ＭＳ Ｐゴシック" pitchFamily="46" charset="-128"/>
          <a:cs typeface="ＭＳ Ｐゴシック" pitchFamily="46" charset="-128"/>
        </a:defRPr>
      </a:lvl1pPr>
      <a:lvl2pPr algn="ctr" rtl="0" eaLnBrk="0" fontAlgn="base" hangingPunct="0">
        <a:lnSpc>
          <a:spcPts val="5200"/>
        </a:lnSpc>
        <a:spcBef>
          <a:spcPct val="0"/>
        </a:spcBef>
        <a:spcAft>
          <a:spcPct val="0"/>
        </a:spcAft>
        <a:defRPr sz="4800" b="1">
          <a:solidFill>
            <a:srgbClr val="404040"/>
          </a:solidFill>
          <a:latin typeface="Candara" pitchFamily="46" charset="0"/>
          <a:ea typeface="ＭＳ Ｐゴシック" pitchFamily="46" charset="-128"/>
          <a:cs typeface="ＭＳ Ｐゴシック" pitchFamily="46" charset="-128"/>
        </a:defRPr>
      </a:lvl2pPr>
      <a:lvl3pPr algn="ctr" rtl="0" eaLnBrk="0" fontAlgn="base" hangingPunct="0">
        <a:lnSpc>
          <a:spcPts val="5200"/>
        </a:lnSpc>
        <a:spcBef>
          <a:spcPct val="0"/>
        </a:spcBef>
        <a:spcAft>
          <a:spcPct val="0"/>
        </a:spcAft>
        <a:defRPr sz="4800" b="1">
          <a:solidFill>
            <a:srgbClr val="404040"/>
          </a:solidFill>
          <a:latin typeface="Candara" pitchFamily="46" charset="0"/>
          <a:ea typeface="ＭＳ Ｐゴシック" pitchFamily="46" charset="-128"/>
          <a:cs typeface="ＭＳ Ｐゴシック" pitchFamily="46" charset="-128"/>
        </a:defRPr>
      </a:lvl3pPr>
      <a:lvl4pPr algn="ctr" rtl="0" eaLnBrk="0" fontAlgn="base" hangingPunct="0">
        <a:lnSpc>
          <a:spcPts val="5200"/>
        </a:lnSpc>
        <a:spcBef>
          <a:spcPct val="0"/>
        </a:spcBef>
        <a:spcAft>
          <a:spcPct val="0"/>
        </a:spcAft>
        <a:defRPr sz="4800" b="1">
          <a:solidFill>
            <a:srgbClr val="404040"/>
          </a:solidFill>
          <a:latin typeface="Candara" pitchFamily="46" charset="0"/>
          <a:ea typeface="ＭＳ Ｐゴシック" pitchFamily="46" charset="-128"/>
          <a:cs typeface="ＭＳ Ｐゴシック" pitchFamily="46" charset="-128"/>
        </a:defRPr>
      </a:lvl4pPr>
      <a:lvl5pPr algn="ctr" rtl="0" eaLnBrk="0" fontAlgn="base" hangingPunct="0">
        <a:lnSpc>
          <a:spcPts val="5200"/>
        </a:lnSpc>
        <a:spcBef>
          <a:spcPct val="0"/>
        </a:spcBef>
        <a:spcAft>
          <a:spcPct val="0"/>
        </a:spcAft>
        <a:defRPr sz="4800" b="1">
          <a:solidFill>
            <a:srgbClr val="404040"/>
          </a:solidFill>
          <a:latin typeface="Candara" pitchFamily="46" charset="0"/>
          <a:ea typeface="ＭＳ Ｐゴシック" pitchFamily="46" charset="-128"/>
          <a:cs typeface="ＭＳ Ｐゴシック" pitchFamily="46" charset="-128"/>
        </a:defRPr>
      </a:lvl5pPr>
      <a:lvl6pPr marL="457200" algn="ctr" rtl="0" fontAlgn="base">
        <a:lnSpc>
          <a:spcPts val="5200"/>
        </a:lnSpc>
        <a:spcBef>
          <a:spcPct val="0"/>
        </a:spcBef>
        <a:spcAft>
          <a:spcPct val="0"/>
        </a:spcAft>
        <a:defRPr sz="4800" b="1">
          <a:solidFill>
            <a:srgbClr val="404040"/>
          </a:solidFill>
          <a:latin typeface="Candara" pitchFamily="46" charset="0"/>
          <a:ea typeface="ＭＳ Ｐゴシック" pitchFamily="46" charset="-128"/>
          <a:cs typeface="ＭＳ Ｐゴシック" pitchFamily="46" charset="-128"/>
        </a:defRPr>
      </a:lvl6pPr>
      <a:lvl7pPr marL="914400" algn="ctr" rtl="0" fontAlgn="base">
        <a:lnSpc>
          <a:spcPts val="5200"/>
        </a:lnSpc>
        <a:spcBef>
          <a:spcPct val="0"/>
        </a:spcBef>
        <a:spcAft>
          <a:spcPct val="0"/>
        </a:spcAft>
        <a:defRPr sz="4800" b="1">
          <a:solidFill>
            <a:srgbClr val="404040"/>
          </a:solidFill>
          <a:latin typeface="Candara" pitchFamily="46" charset="0"/>
          <a:ea typeface="ＭＳ Ｐゴシック" pitchFamily="46" charset="-128"/>
          <a:cs typeface="ＭＳ Ｐゴシック" pitchFamily="46" charset="-128"/>
        </a:defRPr>
      </a:lvl7pPr>
      <a:lvl8pPr marL="1371600" algn="ctr" rtl="0" fontAlgn="base">
        <a:lnSpc>
          <a:spcPts val="5200"/>
        </a:lnSpc>
        <a:spcBef>
          <a:spcPct val="0"/>
        </a:spcBef>
        <a:spcAft>
          <a:spcPct val="0"/>
        </a:spcAft>
        <a:defRPr sz="4800" b="1">
          <a:solidFill>
            <a:srgbClr val="404040"/>
          </a:solidFill>
          <a:latin typeface="Candara" pitchFamily="46" charset="0"/>
          <a:ea typeface="ＭＳ Ｐゴシック" pitchFamily="46" charset="-128"/>
          <a:cs typeface="ＭＳ Ｐゴシック" pitchFamily="46" charset="-128"/>
        </a:defRPr>
      </a:lvl8pPr>
      <a:lvl9pPr marL="1828800" algn="ctr" rtl="0" fontAlgn="base">
        <a:lnSpc>
          <a:spcPts val="5200"/>
        </a:lnSpc>
        <a:spcBef>
          <a:spcPct val="0"/>
        </a:spcBef>
        <a:spcAft>
          <a:spcPct val="0"/>
        </a:spcAft>
        <a:defRPr sz="4800" b="1">
          <a:solidFill>
            <a:srgbClr val="404040"/>
          </a:solidFill>
          <a:latin typeface="Candara" pitchFamily="46" charset="0"/>
          <a:ea typeface="ＭＳ Ｐゴシック" pitchFamily="46" charset="-128"/>
          <a:cs typeface="ＭＳ Ｐゴシック" pitchFamily="46" charset="-128"/>
        </a:defRPr>
      </a:lvl9pPr>
    </p:titleStyle>
    <p:bodyStyle>
      <a:lvl1pPr marL="282575" indent="-282575" algn="l" rtl="0" eaLnBrk="0" fontAlgn="base" hangingPunct="0">
        <a:spcBef>
          <a:spcPts val="2000"/>
        </a:spcBef>
        <a:spcAft>
          <a:spcPct val="0"/>
        </a:spcAft>
        <a:buFont typeface="Wingdings" charset="0"/>
        <a:buChar char=""/>
        <a:defRPr sz="2400" kern="1200">
          <a:solidFill>
            <a:srgbClr val="404040"/>
          </a:solidFill>
          <a:latin typeface="+mn-lt"/>
          <a:ea typeface="ＭＳ Ｐゴシック" pitchFamily="46" charset="-128"/>
          <a:cs typeface="ＭＳ Ｐゴシック" pitchFamily="46" charset="-128"/>
        </a:defRPr>
      </a:lvl1pPr>
      <a:lvl2pPr marL="577850" indent="-295275" algn="l" rtl="0" eaLnBrk="0" fontAlgn="base" hangingPunct="0">
        <a:spcBef>
          <a:spcPts val="600"/>
        </a:spcBef>
        <a:spcAft>
          <a:spcPct val="0"/>
        </a:spcAft>
        <a:buFont typeface="Wingdings" charset="0"/>
        <a:buChar char=""/>
        <a:defRPr sz="2200" kern="1200">
          <a:solidFill>
            <a:srgbClr val="404040"/>
          </a:solidFill>
          <a:latin typeface="+mn-lt"/>
          <a:ea typeface="ＭＳ Ｐゴシック" pitchFamily="46" charset="-128"/>
          <a:cs typeface="+mn-cs"/>
        </a:defRPr>
      </a:lvl2pPr>
      <a:lvl3pPr marL="860425" indent="-282575" algn="l" rtl="0" eaLnBrk="0" fontAlgn="base" hangingPunct="0">
        <a:spcBef>
          <a:spcPts val="600"/>
        </a:spcBef>
        <a:spcAft>
          <a:spcPct val="0"/>
        </a:spcAft>
        <a:buFont typeface="Wingdings" charset="0"/>
        <a:buChar char=""/>
        <a:defRPr sz="2000" kern="1200">
          <a:solidFill>
            <a:srgbClr val="404040"/>
          </a:solidFill>
          <a:latin typeface="+mn-lt"/>
          <a:ea typeface="ＭＳ Ｐゴシック" pitchFamily="46" charset="-128"/>
          <a:cs typeface="+mn-cs"/>
        </a:defRPr>
      </a:lvl3pPr>
      <a:lvl4pPr marL="1143000" indent="-282575" algn="l" rtl="0" eaLnBrk="0" fontAlgn="base" hangingPunct="0">
        <a:spcBef>
          <a:spcPts val="600"/>
        </a:spcBef>
        <a:spcAft>
          <a:spcPct val="0"/>
        </a:spcAft>
        <a:buFont typeface="Wingdings" charset="0"/>
        <a:buChar char=""/>
        <a:defRPr kern="1200">
          <a:solidFill>
            <a:srgbClr val="404040"/>
          </a:solidFill>
          <a:latin typeface="+mn-lt"/>
          <a:ea typeface="ＭＳ Ｐゴシック" pitchFamily="46" charset="-128"/>
          <a:cs typeface="+mn-cs"/>
        </a:defRPr>
      </a:lvl4pPr>
      <a:lvl5pPr marL="1425575" indent="-282575" algn="l" rtl="0" eaLnBrk="0" fontAlgn="base" hangingPunct="0">
        <a:spcBef>
          <a:spcPts val="600"/>
        </a:spcBef>
        <a:spcAft>
          <a:spcPct val="0"/>
        </a:spcAft>
        <a:buFont typeface="Wingdings" charset="0"/>
        <a:buChar char=""/>
        <a:defRPr kern="1200">
          <a:solidFill>
            <a:srgbClr val="404040"/>
          </a:solidFill>
          <a:latin typeface="+mn-lt"/>
          <a:ea typeface="ＭＳ Ｐゴシック" pitchFamily="46"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89025" y="0"/>
            <a:ext cx="7272338" cy="949325"/>
          </a:xfrm>
        </p:spPr>
        <p:txBody>
          <a:bodyPr/>
          <a:lstStyle/>
          <a:p>
            <a:pPr eaLnBrk="1" hangingPunct="1"/>
            <a:r>
              <a:rPr lang="en-US">
                <a:latin typeface="Candara" charset="0"/>
                <a:ea typeface="ＭＳ Ｐゴシック" charset="0"/>
                <a:cs typeface="ＭＳ Ｐゴシック" charset="0"/>
              </a:rPr>
              <a:t>Warm-Up</a:t>
            </a:r>
          </a:p>
        </p:txBody>
      </p:sp>
      <p:sp>
        <p:nvSpPr>
          <p:cNvPr id="15363" name="Content Placeholder 2"/>
          <p:cNvSpPr>
            <a:spLocks noGrp="1"/>
          </p:cNvSpPr>
          <p:nvPr>
            <p:ph idx="1"/>
          </p:nvPr>
        </p:nvSpPr>
        <p:spPr>
          <a:xfrm>
            <a:off x="679450" y="949325"/>
            <a:ext cx="7945438" cy="5176838"/>
          </a:xfrm>
        </p:spPr>
        <p:txBody>
          <a:bodyPr/>
          <a:lstStyle/>
          <a:p>
            <a:pPr eaLnBrk="1" hangingPunct="1"/>
            <a:r>
              <a:rPr lang="en-US">
                <a:latin typeface="Candara" charset="0"/>
                <a:ea typeface="ＭＳ Ｐゴシック" charset="0"/>
                <a:cs typeface="ＭＳ Ｐゴシック" charset="0"/>
              </a:rPr>
              <a:t>This semester we are exploring two foundational questions explored in early American writing.  What is an American? And How should American act?  </a:t>
            </a:r>
          </a:p>
          <a:p>
            <a:pPr eaLnBrk="1" hangingPunct="1"/>
            <a:r>
              <a:rPr lang="en-US">
                <a:latin typeface="Candara" charset="0"/>
                <a:ea typeface="ＭＳ Ｐゴシック" charset="0"/>
                <a:cs typeface="ＭＳ Ｐゴシック" charset="0"/>
              </a:rPr>
              <a:t>Based on the essay </a:t>
            </a:r>
            <a:r>
              <a:rPr lang="ja-JP" altLang="en-US">
                <a:latin typeface="Candara" charset="0"/>
                <a:ea typeface="ＭＳ Ｐゴシック" charset="0"/>
                <a:cs typeface="ＭＳ Ｐゴシック" charset="0"/>
              </a:rPr>
              <a:t>“</a:t>
            </a:r>
            <a:r>
              <a:rPr lang="en-US">
                <a:latin typeface="Candara" charset="0"/>
                <a:ea typeface="ＭＳ Ｐゴシック" charset="0"/>
                <a:cs typeface="ＭＳ Ｐゴシック" charset="0"/>
              </a:rPr>
              <a:t>Nature</a:t>
            </a:r>
            <a:r>
              <a:rPr lang="ja-JP" altLang="en-US">
                <a:latin typeface="Candara" charset="0"/>
                <a:ea typeface="ＭＳ Ｐゴシック" charset="0"/>
                <a:cs typeface="ＭＳ Ｐゴシック" charset="0"/>
              </a:rPr>
              <a:t>”</a:t>
            </a:r>
            <a:r>
              <a:rPr lang="en-US">
                <a:latin typeface="Candara" charset="0"/>
                <a:ea typeface="ＭＳ Ｐゴシック" charset="0"/>
                <a:cs typeface="ＭＳ Ｐゴシック" charset="0"/>
              </a:rPr>
              <a:t> and </a:t>
            </a:r>
            <a:r>
              <a:rPr lang="ja-JP" altLang="en-US">
                <a:latin typeface="Candara" charset="0"/>
                <a:ea typeface="ＭＳ Ｐゴシック" charset="0"/>
                <a:cs typeface="ＭＳ Ｐゴシック" charset="0"/>
              </a:rPr>
              <a:t>“</a:t>
            </a:r>
            <a:r>
              <a:rPr lang="en-US">
                <a:latin typeface="Candara" charset="0"/>
                <a:ea typeface="ＭＳ Ｐゴシック" charset="0"/>
                <a:cs typeface="ＭＳ Ｐゴシック" charset="0"/>
              </a:rPr>
              <a:t>Self-Reliance</a:t>
            </a:r>
            <a:r>
              <a:rPr lang="ja-JP" altLang="en-US">
                <a:latin typeface="Candara" charset="0"/>
                <a:ea typeface="ＭＳ Ｐゴシック" charset="0"/>
                <a:cs typeface="ＭＳ Ｐゴシック" charset="0"/>
              </a:rPr>
              <a:t>”</a:t>
            </a:r>
            <a:r>
              <a:rPr lang="en-US">
                <a:latin typeface="Candara" charset="0"/>
                <a:ea typeface="ＭＳ Ｐゴシック" charset="0"/>
                <a:cs typeface="ＭＳ Ｐゴシック" charset="0"/>
              </a:rPr>
              <a:t> how would Ralph Waldo Emerson answer these questions?  </a:t>
            </a:r>
          </a:p>
          <a:p>
            <a:pPr eaLnBrk="1" hangingPunct="1"/>
            <a:r>
              <a:rPr lang="en-US">
                <a:latin typeface="Candara" charset="0"/>
                <a:ea typeface="ＭＳ Ｐゴシック" charset="0"/>
                <a:cs typeface="ＭＳ Ｐゴシック" charset="0"/>
              </a:rPr>
              <a:t>Use evidence and examples found in the texts we read in class.</a:t>
            </a:r>
          </a:p>
        </p:txBody>
      </p:sp>
    </p:spTree>
  </p:cSld>
  <p:clrMapOvr>
    <a:masterClrMapping/>
  </p:clrMapOvr>
  <p:transition xmlns:p14="http://schemas.microsoft.com/office/powerpoint/2010/main">
    <p:cove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089025" y="117475"/>
            <a:ext cx="7272338" cy="1014413"/>
          </a:xfrm>
        </p:spPr>
        <p:txBody>
          <a:bodyPr/>
          <a:lstStyle/>
          <a:p>
            <a:pPr eaLnBrk="1" hangingPunct="1"/>
            <a:r>
              <a:rPr lang="en-US">
                <a:latin typeface="Candara" charset="0"/>
                <a:ea typeface="ＭＳ Ｐゴシック" charset="0"/>
                <a:cs typeface="ＭＳ Ｐゴシック" charset="0"/>
              </a:rPr>
              <a:t>Vocabulary Preview:</a:t>
            </a:r>
          </a:p>
        </p:txBody>
      </p:sp>
      <p:sp>
        <p:nvSpPr>
          <p:cNvPr id="29699" name="Content Placeholder 2"/>
          <p:cNvSpPr>
            <a:spLocks noGrp="1"/>
          </p:cNvSpPr>
          <p:nvPr>
            <p:ph idx="1"/>
          </p:nvPr>
        </p:nvSpPr>
        <p:spPr>
          <a:xfrm>
            <a:off x="361950" y="371475"/>
            <a:ext cx="8626475" cy="3484563"/>
          </a:xfrm>
        </p:spPr>
        <p:txBody>
          <a:bodyPr/>
          <a:lstStyle/>
          <a:p>
            <a:pPr eaLnBrk="1" hangingPunct="1"/>
            <a:endParaRPr lang="en-US">
              <a:latin typeface="Candara" charset="0"/>
              <a:ea typeface="ＭＳ Ｐゴシック" charset="0"/>
              <a:cs typeface="ＭＳ Ｐゴシック" charset="0"/>
            </a:endParaRPr>
          </a:p>
          <a:p>
            <a:pPr eaLnBrk="1" hangingPunct="1"/>
            <a:r>
              <a:rPr lang="ja-JP" altLang="en-US">
                <a:latin typeface="Candara" charset="0"/>
                <a:ea typeface="ＭＳ Ｐゴシック" charset="0"/>
                <a:cs typeface="ＭＳ Ｐゴシック" charset="0"/>
              </a:rPr>
              <a:t>“</a:t>
            </a:r>
            <a:r>
              <a:rPr lang="en-US">
                <a:latin typeface="Candara" charset="0"/>
                <a:ea typeface="ＭＳ Ｐゴシック" charset="0"/>
                <a:cs typeface="ＭＳ Ｐゴシック" charset="0"/>
              </a:rPr>
              <a:t>Government is at best but an </a:t>
            </a:r>
            <a:r>
              <a:rPr lang="en-US" u="sng">
                <a:latin typeface="Candara" charset="0"/>
                <a:ea typeface="ＭＳ Ｐゴシック" charset="0"/>
                <a:cs typeface="ＭＳ Ｐゴシック" charset="0"/>
              </a:rPr>
              <a:t>expedient</a:t>
            </a:r>
            <a:r>
              <a:rPr lang="en-US">
                <a:latin typeface="Candara" charset="0"/>
                <a:ea typeface="ＭＳ Ｐゴシック" charset="0"/>
                <a:cs typeface="ＭＳ Ｐゴシック" charset="0"/>
              </a:rPr>
              <a:t>; but most governments are usually, and all governments are sometimes, inexpedient</a:t>
            </a:r>
            <a:r>
              <a:rPr lang="ja-JP" altLang="en-US">
                <a:latin typeface="Candara" charset="0"/>
                <a:ea typeface="ＭＳ Ｐゴシック" charset="0"/>
                <a:cs typeface="ＭＳ Ｐゴシック" charset="0"/>
              </a:rPr>
              <a:t>”</a:t>
            </a:r>
            <a:r>
              <a:rPr lang="en-US">
                <a:latin typeface="Candara" charset="0"/>
                <a:ea typeface="ＭＳ Ｐゴシック" charset="0"/>
                <a:cs typeface="ＭＳ Ｐゴシック" charset="0"/>
              </a:rPr>
              <a:t> (212)</a:t>
            </a:r>
          </a:p>
          <a:p>
            <a:pPr eaLnBrk="1" hangingPunct="1"/>
            <a:r>
              <a:rPr lang="ja-JP" altLang="en-US">
                <a:latin typeface="Candara" charset="0"/>
                <a:ea typeface="ＭＳ Ｐゴシック" charset="0"/>
                <a:cs typeface="ＭＳ Ｐゴシック" charset="0"/>
              </a:rPr>
              <a:t>“</a:t>
            </a:r>
            <a:r>
              <a:rPr lang="en-US">
                <a:latin typeface="Candara" charset="0"/>
                <a:ea typeface="ＭＳ Ｐゴシック" charset="0"/>
                <a:cs typeface="ＭＳ Ｐゴシック" charset="0"/>
              </a:rPr>
              <a:t>The government itself, which is only the mode which the people have chosen to execute their will, is equally liable to be abused and </a:t>
            </a:r>
            <a:r>
              <a:rPr lang="en-US" u="sng">
                <a:latin typeface="Candara" charset="0"/>
                <a:ea typeface="ＭＳ Ｐゴシック" charset="0"/>
                <a:cs typeface="ＭＳ Ｐゴシック" charset="0"/>
              </a:rPr>
              <a:t>perverted</a:t>
            </a:r>
            <a:r>
              <a:rPr lang="en-US">
                <a:latin typeface="Candara" charset="0"/>
                <a:ea typeface="ＭＳ Ｐゴシック" charset="0"/>
                <a:cs typeface="ＭＳ Ｐゴシック" charset="0"/>
              </a:rPr>
              <a:t> before the people can act through it</a:t>
            </a:r>
            <a:r>
              <a:rPr lang="ja-JP" altLang="en-US">
                <a:latin typeface="Candara" charset="0"/>
                <a:ea typeface="ＭＳ Ｐゴシック" charset="0"/>
                <a:cs typeface="ＭＳ Ｐゴシック" charset="0"/>
              </a:rPr>
              <a:t>”</a:t>
            </a:r>
            <a:r>
              <a:rPr lang="en-US">
                <a:latin typeface="Candara" charset="0"/>
                <a:ea typeface="ＭＳ Ｐゴシック" charset="0"/>
                <a:cs typeface="ＭＳ Ｐゴシック" charset="0"/>
              </a:rPr>
              <a:t> (212)</a:t>
            </a:r>
          </a:p>
          <a:p>
            <a:pPr eaLnBrk="1" hangingPunct="1"/>
            <a:r>
              <a:rPr lang="ja-JP" altLang="en-US">
                <a:latin typeface="Candara" charset="0"/>
                <a:ea typeface="ＭＳ Ｐゴシック" charset="0"/>
                <a:cs typeface="ＭＳ Ｐゴシック" charset="0"/>
              </a:rPr>
              <a:t>“</a:t>
            </a:r>
            <a:r>
              <a:rPr lang="en-US">
                <a:latin typeface="Candara" charset="0"/>
                <a:ea typeface="ＭＳ Ｐゴシック" charset="0"/>
                <a:cs typeface="ＭＳ Ｐゴシック" charset="0"/>
              </a:rPr>
              <a:t>…yet this government never of itself furthered any enterprise, but by the </a:t>
            </a:r>
            <a:r>
              <a:rPr lang="en-US" u="sng">
                <a:latin typeface="Candara" charset="0"/>
                <a:ea typeface="ＭＳ Ｐゴシック" charset="0"/>
                <a:cs typeface="ＭＳ Ｐゴシック" charset="0"/>
              </a:rPr>
              <a:t>alacrity</a:t>
            </a:r>
            <a:r>
              <a:rPr lang="en-US">
                <a:latin typeface="Candara" charset="0"/>
                <a:ea typeface="ＭＳ Ｐゴシック" charset="0"/>
                <a:cs typeface="ＭＳ Ｐゴシック" charset="0"/>
              </a:rPr>
              <a:t> with which it got out of its way</a:t>
            </a:r>
            <a:r>
              <a:rPr lang="ja-JP" altLang="en-US">
                <a:latin typeface="Candara" charset="0"/>
                <a:ea typeface="ＭＳ Ｐゴシック" charset="0"/>
                <a:cs typeface="ＭＳ Ｐゴシック" charset="0"/>
              </a:rPr>
              <a:t>”</a:t>
            </a:r>
            <a:r>
              <a:rPr lang="en-US">
                <a:latin typeface="Candara" charset="0"/>
                <a:ea typeface="ＭＳ Ｐゴシック" charset="0"/>
                <a:cs typeface="ＭＳ Ｐゴシック" charset="0"/>
              </a:rPr>
              <a:t> (212)</a:t>
            </a:r>
          </a:p>
          <a:p>
            <a:pPr eaLnBrk="1" hangingPunct="1"/>
            <a:r>
              <a:rPr lang="ja-JP" altLang="en-US">
                <a:latin typeface="Candara" charset="0"/>
                <a:ea typeface="ＭＳ Ｐゴシック" charset="0"/>
                <a:cs typeface="ＭＳ Ｐゴシック" charset="0"/>
              </a:rPr>
              <a:t>“</a:t>
            </a:r>
            <a:r>
              <a:rPr lang="en-US">
                <a:latin typeface="Candara" charset="0"/>
                <a:ea typeface="ＭＳ Ｐゴシック" charset="0"/>
                <a:cs typeface="ＭＳ Ｐゴシック" charset="0"/>
              </a:rPr>
              <a:t>It is not a man</a:t>
            </a:r>
            <a:r>
              <a:rPr lang="ja-JP" altLang="en-US">
                <a:latin typeface="Candara" charset="0"/>
                <a:ea typeface="ＭＳ Ｐゴシック" charset="0"/>
                <a:cs typeface="ＭＳ Ｐゴシック" charset="0"/>
              </a:rPr>
              <a:t>’</a:t>
            </a:r>
            <a:r>
              <a:rPr lang="en-US">
                <a:latin typeface="Candara" charset="0"/>
                <a:ea typeface="ＭＳ Ｐゴシック" charset="0"/>
                <a:cs typeface="ＭＳ Ｐゴシック" charset="0"/>
              </a:rPr>
              <a:t>s duty…to devote himself to the </a:t>
            </a:r>
            <a:r>
              <a:rPr lang="en-US" u="sng">
                <a:latin typeface="Candara" charset="0"/>
                <a:ea typeface="ＭＳ Ｐゴシック" charset="0"/>
                <a:cs typeface="ＭＳ Ｐゴシック" charset="0"/>
              </a:rPr>
              <a:t>eradication</a:t>
            </a:r>
            <a:r>
              <a:rPr lang="en-US">
                <a:latin typeface="Candara" charset="0"/>
                <a:ea typeface="ＭＳ Ｐゴシック" charset="0"/>
                <a:cs typeface="ＭＳ Ｐゴシック" charset="0"/>
              </a:rPr>
              <a:t> of any, even the most enormous wrong;</a:t>
            </a:r>
            <a:r>
              <a:rPr lang="ja-JP" altLang="en-US">
                <a:latin typeface="Candara" charset="0"/>
                <a:ea typeface="ＭＳ Ｐゴシック" charset="0"/>
                <a:cs typeface="ＭＳ Ｐゴシック" charset="0"/>
              </a:rPr>
              <a:t>”</a:t>
            </a:r>
            <a:r>
              <a:rPr lang="en-US">
                <a:latin typeface="Candara" charset="0"/>
                <a:ea typeface="ＭＳ Ｐゴシック" charset="0"/>
                <a:cs typeface="ＭＳ Ｐゴシック" charset="0"/>
              </a:rPr>
              <a:t> (213)</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850" y="665163"/>
            <a:ext cx="7758113" cy="5624512"/>
          </a:xfrm>
        </p:spPr>
        <p:txBody>
          <a:bodyPr/>
          <a:lstStyle/>
          <a:p>
            <a:r>
              <a:rPr lang="ja-JP" altLang="en-US">
                <a:latin typeface="Candara" charset="0"/>
                <a:ea typeface="ＭＳ Ｐゴシック" charset="0"/>
                <a:cs typeface="ＭＳ Ｐゴシック" charset="0"/>
              </a:rPr>
              <a:t>“</a:t>
            </a:r>
            <a:r>
              <a:rPr lang="en-US">
                <a:latin typeface="Candara" charset="0"/>
                <a:ea typeface="ＭＳ Ｐゴシック" charset="0"/>
                <a:cs typeface="ＭＳ Ｐゴシック" charset="0"/>
              </a:rPr>
              <a:t>I should like to have them order me out to help put down an </a:t>
            </a:r>
            <a:r>
              <a:rPr lang="en-US" u="sng">
                <a:latin typeface="Candara" charset="0"/>
                <a:ea typeface="ＭＳ Ｐゴシック" charset="0"/>
                <a:cs typeface="ＭＳ Ｐゴシック" charset="0"/>
              </a:rPr>
              <a:t>insurrection </a:t>
            </a:r>
            <a:r>
              <a:rPr lang="en-US">
                <a:latin typeface="Candara" charset="0"/>
                <a:ea typeface="ＭＳ Ｐゴシック" charset="0"/>
                <a:cs typeface="ＭＳ Ｐゴシック" charset="0"/>
              </a:rPr>
              <a:t>of the slaves, or to march to Mexico</a:t>
            </a:r>
            <a:r>
              <a:rPr lang="ja-JP" altLang="en-US">
                <a:latin typeface="Candara" charset="0"/>
                <a:ea typeface="ＭＳ Ｐゴシック" charset="0"/>
                <a:cs typeface="ＭＳ Ｐゴシック" charset="0"/>
              </a:rPr>
              <a:t>”</a:t>
            </a:r>
            <a:r>
              <a:rPr lang="en-US">
                <a:latin typeface="Candara" charset="0"/>
                <a:ea typeface="ＭＳ Ｐゴシック" charset="0"/>
                <a:cs typeface="ＭＳ Ｐゴシック" charset="0"/>
              </a:rPr>
              <a:t> (213)</a:t>
            </a:r>
          </a:p>
          <a:p>
            <a:r>
              <a:rPr lang="ja-JP" altLang="en-US">
                <a:latin typeface="Candara" charset="0"/>
                <a:ea typeface="ＭＳ Ｐゴシック" charset="0"/>
                <a:cs typeface="ＭＳ Ｐゴシック" charset="0"/>
              </a:rPr>
              <a:t>“</a:t>
            </a:r>
            <a:r>
              <a:rPr lang="en-US">
                <a:latin typeface="Candara" charset="0"/>
                <a:ea typeface="ＭＳ Ｐゴシック" charset="0"/>
                <a:cs typeface="ＭＳ Ｐゴシック" charset="0"/>
              </a:rPr>
              <a:t>…as if the State were </a:t>
            </a:r>
            <a:r>
              <a:rPr lang="en-US" u="sng">
                <a:latin typeface="Candara" charset="0"/>
                <a:ea typeface="ＭＳ Ｐゴシック" charset="0"/>
                <a:cs typeface="ＭＳ Ｐゴシック" charset="0"/>
              </a:rPr>
              <a:t>penitent</a:t>
            </a:r>
            <a:r>
              <a:rPr lang="en-US">
                <a:latin typeface="Candara" charset="0"/>
                <a:ea typeface="ＭＳ Ｐゴシック" charset="0"/>
                <a:cs typeface="ＭＳ Ｐゴシック" charset="0"/>
              </a:rPr>
              <a:t> to that degree that it hired one to scourge it while it sinned, but not to that degree that it left off sinning for a moment</a:t>
            </a:r>
            <a:r>
              <a:rPr lang="ja-JP" altLang="en-US">
                <a:latin typeface="Candara" charset="0"/>
                <a:ea typeface="ＭＳ Ｐゴシック" charset="0"/>
                <a:cs typeface="ＭＳ Ｐゴシック" charset="0"/>
              </a:rPr>
              <a:t>”</a:t>
            </a:r>
            <a:r>
              <a:rPr lang="en-US">
                <a:latin typeface="Candara" charset="0"/>
                <a:ea typeface="ＭＳ Ｐゴシック" charset="0"/>
                <a:cs typeface="ＭＳ Ｐゴシック" charset="0"/>
              </a:rPr>
              <a:t> (213)</a:t>
            </a:r>
          </a:p>
          <a:p>
            <a:pPr>
              <a:buFont typeface="Wingdings" charset="0"/>
              <a:buNone/>
            </a:pPr>
            <a:endParaRPr lang="en-US">
              <a:latin typeface="Candara" charset="0"/>
              <a:ea typeface="ＭＳ Ｐゴシック" charset="0"/>
              <a:cs typeface="ＭＳ Ｐゴシック" charset="0"/>
            </a:endParaRPr>
          </a:p>
          <a:p>
            <a:pPr>
              <a:buFont typeface="Wingdings" charset="0"/>
              <a:buNone/>
            </a:pPr>
            <a:r>
              <a:rPr lang="en-US" b="1">
                <a:latin typeface="Candara" charset="0"/>
                <a:ea typeface="ＭＳ Ｐゴシック" charset="0"/>
                <a:cs typeface="ＭＳ Ｐゴシック" charset="0"/>
              </a:rPr>
              <a:t>Take a moment to talk to your A-B partners: </a:t>
            </a:r>
          </a:p>
          <a:p>
            <a:pPr>
              <a:buFont typeface="Wingdings" charset="0"/>
              <a:buNone/>
            </a:pPr>
            <a:r>
              <a:rPr lang="en-US">
                <a:latin typeface="Candara" charset="0"/>
                <a:ea typeface="ＭＳ Ｐゴシック" charset="0"/>
                <a:cs typeface="ＭＳ Ｐゴシック" charset="0"/>
              </a:rPr>
              <a:t>Based on the vocabulary preview, what is Thoreau</a:t>
            </a:r>
            <a:r>
              <a:rPr lang="ja-JP" altLang="en-US">
                <a:latin typeface="Candara" charset="0"/>
                <a:ea typeface="ＭＳ Ｐゴシック" charset="0"/>
                <a:cs typeface="ＭＳ Ｐゴシック" charset="0"/>
              </a:rPr>
              <a:t>’</a:t>
            </a:r>
            <a:r>
              <a:rPr lang="en-US">
                <a:latin typeface="Candara" charset="0"/>
                <a:ea typeface="ＭＳ Ｐゴシック" charset="0"/>
                <a:cs typeface="ＭＳ Ｐゴシック" charset="0"/>
              </a:rPr>
              <a:t>s tone and attitude toward the American government?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725488" y="274638"/>
            <a:ext cx="7635875" cy="1338262"/>
          </a:xfrm>
        </p:spPr>
        <p:txBody>
          <a:bodyPr/>
          <a:lstStyle/>
          <a:p>
            <a:pPr eaLnBrk="1" hangingPunct="1"/>
            <a:r>
              <a:rPr lang="en-US">
                <a:latin typeface="Candara" charset="0"/>
                <a:ea typeface="ＭＳ Ｐゴシック" charset="0"/>
                <a:cs typeface="ＭＳ Ｐゴシック" charset="0"/>
              </a:rPr>
              <a:t>What is Paradox?</a:t>
            </a:r>
          </a:p>
        </p:txBody>
      </p:sp>
      <p:sp>
        <p:nvSpPr>
          <p:cNvPr id="19459" name="Content Placeholder 2"/>
          <p:cNvSpPr>
            <a:spLocks noGrp="1"/>
          </p:cNvSpPr>
          <p:nvPr>
            <p:ph idx="1"/>
          </p:nvPr>
        </p:nvSpPr>
        <p:spPr>
          <a:xfrm>
            <a:off x="865188" y="1731963"/>
            <a:ext cx="7662862" cy="4394200"/>
          </a:xfrm>
        </p:spPr>
        <p:txBody>
          <a:bodyPr/>
          <a:lstStyle/>
          <a:p>
            <a:pPr eaLnBrk="1" hangingPunct="1"/>
            <a:r>
              <a:rPr lang="en-US" sz="3000">
                <a:latin typeface="Candara" charset="0"/>
                <a:ea typeface="ＭＳ Ｐゴシック" charset="0"/>
                <a:cs typeface="ＭＳ Ｐゴシック" charset="0"/>
              </a:rPr>
              <a:t>A statement that expresses the complexity of life by showing how opposing ideas can be both contradictory and true at the same time</a:t>
            </a:r>
          </a:p>
          <a:p>
            <a:pPr lvl="2" eaLnBrk="1" hangingPunct="1"/>
            <a:r>
              <a:rPr lang="en-US" sz="2600">
                <a:latin typeface="Candara" charset="0"/>
                <a:ea typeface="ＭＳ Ｐゴシック" charset="0"/>
              </a:rPr>
              <a:t>Ex: To be free we have to have laws that limit our freedoms.</a:t>
            </a:r>
          </a:p>
          <a:p>
            <a:pPr lvl="2" eaLnBrk="1" hangingPunct="1">
              <a:buFont typeface="Wingdings" charset="0"/>
              <a:buNone/>
            </a:pPr>
            <a:r>
              <a:rPr lang="en-US" sz="2600" b="1">
                <a:latin typeface="Candara" charset="0"/>
                <a:ea typeface="ＭＳ Ｐゴシック" charset="0"/>
              </a:rPr>
              <a:t>As you read…</a:t>
            </a:r>
            <a:r>
              <a:rPr lang="en-US" sz="2600">
                <a:latin typeface="Candara" charset="0"/>
                <a:ea typeface="ＭＳ Ｐゴシック" charset="0"/>
              </a:rPr>
              <a:t>identify and analyze paradox in </a:t>
            </a:r>
            <a:r>
              <a:rPr lang="ja-JP" altLang="en-US" sz="2600">
                <a:latin typeface="Candara" charset="0"/>
                <a:ea typeface="ＭＳ Ｐゴシック" charset="0"/>
              </a:rPr>
              <a:t>“</a:t>
            </a:r>
            <a:r>
              <a:rPr lang="en-US" sz="2600">
                <a:latin typeface="Candara" charset="0"/>
                <a:ea typeface="ＭＳ Ｐゴシック" charset="0"/>
              </a:rPr>
              <a:t>Resistance to Civil Government</a:t>
            </a:r>
            <a:r>
              <a:rPr lang="ja-JP" altLang="en-US" sz="2600">
                <a:latin typeface="Candara" charset="0"/>
                <a:ea typeface="ＭＳ Ｐゴシック" charset="0"/>
              </a:rPr>
              <a:t>”</a:t>
            </a:r>
            <a:r>
              <a:rPr lang="en-US" sz="2600">
                <a:latin typeface="Candara" charset="0"/>
                <a:ea typeface="ＭＳ Ｐゴシック" charset="0"/>
              </a:rPr>
              <a:t> and determine its effects on Thoreau</a:t>
            </a:r>
            <a:r>
              <a:rPr lang="ja-JP" altLang="en-US" sz="2600">
                <a:latin typeface="Candara" charset="0"/>
                <a:ea typeface="ＭＳ Ｐゴシック" charset="0"/>
              </a:rPr>
              <a:t>’</a:t>
            </a:r>
            <a:r>
              <a:rPr lang="en-US" sz="2600">
                <a:latin typeface="Candara" charset="0"/>
                <a:ea typeface="ＭＳ Ｐゴシック" charset="0"/>
              </a:rPr>
              <a:t>s overall message.</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947738" y="1612900"/>
            <a:ext cx="75565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a:t>Objective</a:t>
            </a:r>
            <a:r>
              <a:rPr lang="en-US" dirty="0"/>
              <a:t>: After reading Henry David Thoreau</a:t>
            </a:r>
            <a:r>
              <a:rPr lang="ja-JP" altLang="en-US" dirty="0"/>
              <a:t>’</a:t>
            </a:r>
            <a:r>
              <a:rPr lang="en-US" dirty="0"/>
              <a:t>s essay </a:t>
            </a:r>
            <a:r>
              <a:rPr lang="ja-JP" altLang="en-US" dirty="0" smtClean="0"/>
              <a:t>“</a:t>
            </a:r>
            <a:r>
              <a:rPr lang="en-US" altLang="ja-JP" dirty="0" smtClean="0"/>
              <a:t>Walden</a:t>
            </a:r>
            <a:r>
              <a:rPr lang="en-US" dirty="0" smtClean="0"/>
              <a:t>,</a:t>
            </a:r>
            <a:r>
              <a:rPr lang="ja-JP" altLang="en-US" dirty="0"/>
              <a:t>”</a:t>
            </a:r>
            <a:r>
              <a:rPr lang="en-US" dirty="0"/>
              <a:t> students will analyze the use of figurative language and </a:t>
            </a:r>
            <a:r>
              <a:rPr lang="en-US" dirty="0" smtClean="0"/>
              <a:t>stylistic devices such as hyperbole and rhetorical devices to </a:t>
            </a:r>
            <a:r>
              <a:rPr lang="en-US" dirty="0"/>
              <a:t>support his </a:t>
            </a:r>
            <a:r>
              <a:rPr lang="en-US" dirty="0" smtClean="0"/>
              <a:t>philosophical beliefs. </a:t>
            </a:r>
            <a:endParaRPr lang="en-US" dirty="0"/>
          </a:p>
          <a:p>
            <a:pPr eaLnBrk="1" hangingPunct="1">
              <a:spcBef>
                <a:spcPct val="50000"/>
              </a:spcBef>
            </a:pPr>
            <a:r>
              <a:rPr lang="en-US" b="1" dirty="0"/>
              <a:t>Evidence of Learning:</a:t>
            </a:r>
          </a:p>
          <a:p>
            <a:pPr eaLnBrk="1" hangingPunct="1">
              <a:spcBef>
                <a:spcPct val="50000"/>
              </a:spcBef>
              <a:buFont typeface="Arial" charset="0"/>
              <a:buAutoNum type="arabicPeriod"/>
            </a:pPr>
            <a:r>
              <a:rPr lang="en-US" dirty="0"/>
              <a:t>Thoreau </a:t>
            </a:r>
            <a:r>
              <a:rPr lang="en-US" dirty="0" smtClean="0"/>
              <a:t>Background Paragraph</a:t>
            </a:r>
            <a:endParaRPr lang="en-US" dirty="0"/>
          </a:p>
          <a:p>
            <a:pPr eaLnBrk="1" hangingPunct="1">
              <a:spcBef>
                <a:spcPct val="50000"/>
              </a:spcBef>
              <a:buFont typeface="Arial" charset="0"/>
              <a:buAutoNum type="arabicPeriod"/>
            </a:pPr>
            <a:r>
              <a:rPr lang="en-US" dirty="0" smtClean="0"/>
              <a:t>Close Read </a:t>
            </a:r>
            <a:r>
              <a:rPr lang="en-US" dirty="0"/>
              <a:t>and Complete a Says-Means-Matters on </a:t>
            </a:r>
            <a:r>
              <a:rPr lang="ja-JP" altLang="en-US" dirty="0" smtClean="0"/>
              <a:t>“</a:t>
            </a:r>
            <a:r>
              <a:rPr lang="en-US" dirty="0" smtClean="0"/>
              <a:t>Walden</a:t>
            </a:r>
            <a:r>
              <a:rPr lang="ja-JP" altLang="en-US" dirty="0" smtClean="0"/>
              <a:t>”</a:t>
            </a:r>
            <a:r>
              <a:rPr lang="en-US" dirty="0" smtClean="0"/>
              <a:t> </a:t>
            </a:r>
            <a:r>
              <a:rPr lang="en-US" dirty="0"/>
              <a:t>by Henry David Thoreau</a:t>
            </a:r>
          </a:p>
        </p:txBody>
      </p:sp>
      <p:sp>
        <p:nvSpPr>
          <p:cNvPr id="34819" name="Rectangle 3"/>
          <p:cNvSpPr>
            <a:spLocks noChangeArrowheads="1"/>
          </p:cNvSpPr>
          <p:nvPr/>
        </p:nvSpPr>
        <p:spPr bwMode="auto">
          <a:xfrm>
            <a:off x="1177925" y="4857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1800"/>
          </a:p>
        </p:txBody>
      </p:sp>
      <p:sp>
        <p:nvSpPr>
          <p:cNvPr id="34820" name="Title 1"/>
          <p:cNvSpPr>
            <a:spLocks/>
          </p:cNvSpPr>
          <p:nvPr/>
        </p:nvSpPr>
        <p:spPr bwMode="auto">
          <a:xfrm>
            <a:off x="725488" y="274638"/>
            <a:ext cx="7635875"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lnSpc>
                <a:spcPts val="5200"/>
              </a:lnSpc>
            </a:pPr>
            <a:r>
              <a:rPr lang="en-US" sz="4800" b="1">
                <a:solidFill>
                  <a:srgbClr val="404040"/>
                </a:solidFill>
                <a:latin typeface="Candara" charset="0"/>
              </a:rPr>
              <a:t>Objective</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p:cNvSpPr>
          <p:nvPr/>
        </p:nvSpPr>
        <p:spPr bwMode="auto">
          <a:xfrm>
            <a:off x="1116013" y="449263"/>
            <a:ext cx="7272337"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lnSpc>
                <a:spcPts val="5200"/>
              </a:lnSpc>
            </a:pPr>
            <a:r>
              <a:rPr lang="en-US" sz="4800" b="1">
                <a:solidFill>
                  <a:srgbClr val="404040"/>
                </a:solidFill>
                <a:latin typeface="Candara" charset="0"/>
              </a:rPr>
              <a:t>Thoreau: Ticket out the  Door</a:t>
            </a:r>
          </a:p>
        </p:txBody>
      </p:sp>
      <p:sp>
        <p:nvSpPr>
          <p:cNvPr id="37891" name="Text Box 3"/>
          <p:cNvSpPr txBox="1">
            <a:spLocks noChangeArrowheads="1"/>
          </p:cNvSpPr>
          <p:nvPr/>
        </p:nvSpPr>
        <p:spPr bwMode="auto">
          <a:xfrm>
            <a:off x="754063" y="1550988"/>
            <a:ext cx="8094662"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t>BASIC: Something that I understand about Thoreau</a:t>
            </a:r>
            <a:r>
              <a:rPr lang="ja-JP" altLang="en-US"/>
              <a:t>’</a:t>
            </a:r>
            <a:r>
              <a:rPr lang="en-US"/>
              <a:t>s philosophy ___________________________.</a:t>
            </a:r>
          </a:p>
          <a:p>
            <a:pPr eaLnBrk="1" hangingPunct="1">
              <a:spcBef>
                <a:spcPct val="50000"/>
              </a:spcBef>
            </a:pPr>
            <a:endParaRPr lang="en-US"/>
          </a:p>
          <a:p>
            <a:pPr eaLnBrk="1" hangingPunct="1">
              <a:spcBef>
                <a:spcPct val="50000"/>
              </a:spcBef>
            </a:pPr>
            <a:r>
              <a:rPr lang="en-US"/>
              <a:t>SUFFICIENT:  I agree/disagree with Transcendental philosophy because ___________________________.</a:t>
            </a:r>
          </a:p>
          <a:p>
            <a:pPr eaLnBrk="1" hangingPunct="1">
              <a:spcBef>
                <a:spcPct val="50000"/>
              </a:spcBef>
            </a:pPr>
            <a:endParaRPr lang="en-US"/>
          </a:p>
          <a:p>
            <a:pPr eaLnBrk="1" hangingPunct="1">
              <a:spcBef>
                <a:spcPct val="50000"/>
              </a:spcBef>
            </a:pPr>
            <a:r>
              <a:rPr lang="en-US"/>
              <a:t>SOPHISTICATED:  The transcendental belief that _____makes me reflect on _____________________ because ___________________________________.</a:t>
            </a:r>
          </a:p>
          <a:p>
            <a:pPr eaLnBrk="1" hangingPunct="1">
              <a:spcBef>
                <a:spcPct val="50000"/>
              </a:spcBef>
            </a:pPr>
            <a:endParaRPr lang="en-US"/>
          </a:p>
          <a:p>
            <a:pPr eaLnBrk="1" hangingPunct="1">
              <a:spcBef>
                <a:spcPct val="50000"/>
              </a:spcBef>
              <a:buFontTx/>
              <a:buChar char="•"/>
            </a:pPr>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r>
              <a:rPr lang="en-US">
                <a:latin typeface="Candara" charset="0"/>
                <a:ea typeface="ＭＳ Ｐゴシック" charset="0"/>
                <a:cs typeface="ＭＳ Ｐゴシック" charset="0"/>
              </a:rPr>
              <a:t>Literary Term: APHORISM</a:t>
            </a:r>
          </a:p>
        </p:txBody>
      </p:sp>
      <p:sp>
        <p:nvSpPr>
          <p:cNvPr id="17411" name="Content Placeholder 5"/>
          <p:cNvSpPr>
            <a:spLocks noGrp="1"/>
          </p:cNvSpPr>
          <p:nvPr>
            <p:ph idx="1"/>
          </p:nvPr>
        </p:nvSpPr>
        <p:spPr>
          <a:xfrm>
            <a:off x="1089025" y="1612900"/>
            <a:ext cx="7272338" cy="4513263"/>
          </a:xfrm>
        </p:spPr>
        <p:txBody>
          <a:bodyPr/>
          <a:lstStyle/>
          <a:p>
            <a:pPr algn="ctr">
              <a:buFont typeface="Wingdings" charset="0"/>
              <a:buNone/>
            </a:pPr>
            <a:r>
              <a:rPr lang="en-US" sz="2600">
                <a:latin typeface="Candara" charset="0"/>
                <a:ea typeface="ＭＳ Ｐゴシック" charset="0"/>
                <a:cs typeface="ＭＳ Ｐゴシック" charset="0"/>
              </a:rPr>
              <a:t>An APHORISM is a brief cleverly worded statement that makes a wise observation about life.  </a:t>
            </a:r>
          </a:p>
          <a:p>
            <a:pPr algn="ctr">
              <a:buFont typeface="Wingdings" charset="0"/>
              <a:buNone/>
            </a:pPr>
            <a:r>
              <a:rPr lang="en-US" sz="2600">
                <a:latin typeface="Candara" charset="0"/>
                <a:ea typeface="ＭＳ Ｐゴシック" charset="0"/>
                <a:cs typeface="ＭＳ Ｐゴシック" charset="0"/>
              </a:rPr>
              <a:t>Emerson</a:t>
            </a:r>
            <a:r>
              <a:rPr lang="ja-JP" altLang="en-US" sz="2600">
                <a:latin typeface="Candara" charset="0"/>
                <a:ea typeface="ＭＳ Ｐゴシック" charset="0"/>
                <a:cs typeface="ＭＳ Ｐゴシック" charset="0"/>
              </a:rPr>
              <a:t>’</a:t>
            </a:r>
            <a:r>
              <a:rPr lang="en-US" sz="2600">
                <a:latin typeface="Candara" charset="0"/>
                <a:ea typeface="ＭＳ Ｐゴシック" charset="0"/>
                <a:cs typeface="ＭＳ Ｐゴシック" charset="0"/>
              </a:rPr>
              <a:t>s style is </a:t>
            </a:r>
            <a:r>
              <a:rPr lang="en-US" sz="2600" b="1">
                <a:latin typeface="Candara" charset="0"/>
                <a:ea typeface="ＭＳ Ｐゴシック" charset="0"/>
                <a:cs typeface="ＭＳ Ｐゴシック" charset="0"/>
              </a:rPr>
              <a:t>aphoristic</a:t>
            </a:r>
            <a:r>
              <a:rPr lang="en-US" sz="2600">
                <a:latin typeface="Candara" charset="0"/>
                <a:ea typeface="ＭＳ Ｐゴシック" charset="0"/>
                <a:cs typeface="ＭＳ Ｐゴシック" charset="0"/>
              </a:rPr>
              <a:t>, in other words he incorporates many </a:t>
            </a:r>
            <a:r>
              <a:rPr lang="en-US" sz="2600" i="1">
                <a:latin typeface="Candara" charset="0"/>
                <a:ea typeface="ＭＳ Ｐゴシック" charset="0"/>
                <a:cs typeface="ＭＳ Ｐゴシック" charset="0"/>
              </a:rPr>
              <a:t>quotable </a:t>
            </a:r>
            <a:r>
              <a:rPr lang="en-US" sz="2600">
                <a:latin typeface="Candara" charset="0"/>
                <a:ea typeface="ＭＳ Ｐゴシック" charset="0"/>
                <a:cs typeface="ＭＳ Ｐゴシック" charset="0"/>
              </a:rPr>
              <a:t>sayings into his essays.</a:t>
            </a:r>
          </a:p>
          <a:p>
            <a:pPr algn="ctr">
              <a:buFont typeface="Wingdings" charset="0"/>
              <a:buNone/>
            </a:pPr>
            <a:endParaRPr lang="en-US" sz="2600">
              <a:latin typeface="Candara" charset="0"/>
              <a:ea typeface="ＭＳ Ｐゴシック" charset="0"/>
              <a:cs typeface="ＭＳ Ｐゴシック" charset="0"/>
            </a:endParaRPr>
          </a:p>
          <a:p>
            <a:pPr algn="ctr">
              <a:buFont typeface="Wingdings" charset="0"/>
              <a:buNone/>
            </a:pPr>
            <a:r>
              <a:rPr lang="en-US" sz="2600">
                <a:latin typeface="Candara" charset="0"/>
                <a:ea typeface="ＭＳ Ｐゴシック" charset="0"/>
                <a:cs typeface="ＭＳ Ｐゴシック" charset="0"/>
              </a:rPr>
              <a:t>CHOOSE YOUR FAVORITE APHORISM IN THE ESSAYS </a:t>
            </a:r>
            <a:r>
              <a:rPr lang="ja-JP" altLang="en-US" sz="2600">
                <a:latin typeface="Candara" charset="0"/>
                <a:ea typeface="ＭＳ Ｐゴシック" charset="0"/>
                <a:cs typeface="ＭＳ Ｐゴシック" charset="0"/>
              </a:rPr>
              <a:t>“</a:t>
            </a:r>
            <a:r>
              <a:rPr lang="en-US" sz="2600" i="1">
                <a:latin typeface="Candara" charset="0"/>
                <a:ea typeface="ＭＳ Ｐゴシック" charset="0"/>
                <a:cs typeface="ＭＳ Ｐゴシック" charset="0"/>
              </a:rPr>
              <a:t>NATURE</a:t>
            </a:r>
            <a:r>
              <a:rPr lang="ja-JP" altLang="en-US" sz="2600" i="1">
                <a:latin typeface="Candara" charset="0"/>
                <a:ea typeface="ＭＳ Ｐゴシック" charset="0"/>
                <a:cs typeface="ＭＳ Ｐゴシック" charset="0"/>
              </a:rPr>
              <a:t>”</a:t>
            </a:r>
            <a:r>
              <a:rPr lang="en-US" sz="2600" i="1">
                <a:latin typeface="Candara" charset="0"/>
                <a:ea typeface="ＭＳ Ｐゴシック" charset="0"/>
                <a:cs typeface="ＭＳ Ｐゴシック" charset="0"/>
              </a:rPr>
              <a:t> OR </a:t>
            </a:r>
            <a:r>
              <a:rPr lang="ja-JP" altLang="en-US" sz="2600" i="1">
                <a:latin typeface="Candara" charset="0"/>
                <a:ea typeface="ＭＳ Ｐゴシック" charset="0"/>
                <a:cs typeface="ＭＳ Ｐゴシック" charset="0"/>
              </a:rPr>
              <a:t>“</a:t>
            </a:r>
            <a:r>
              <a:rPr lang="en-US" sz="2600" i="1">
                <a:latin typeface="Candara" charset="0"/>
                <a:ea typeface="ＭＳ Ｐゴシック" charset="0"/>
                <a:cs typeface="ＭＳ Ｐゴシック" charset="0"/>
              </a:rPr>
              <a:t>SELF RELIANCE</a:t>
            </a:r>
            <a:r>
              <a:rPr lang="ja-JP" altLang="en-US" sz="2600" i="1">
                <a:latin typeface="Candara" charset="0"/>
                <a:ea typeface="ＭＳ Ｐゴシック" charset="0"/>
                <a:cs typeface="ＭＳ Ｐゴシック" charset="0"/>
              </a:rPr>
              <a:t>”</a:t>
            </a:r>
            <a:r>
              <a:rPr lang="en-US" sz="2600" i="1">
                <a:latin typeface="Candara" charset="0"/>
                <a:ea typeface="ＭＳ Ｐゴシック" charset="0"/>
                <a:cs typeface="ＭＳ Ｐゴシック" charset="0"/>
              </a:rPr>
              <a:t>.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069837"/>
            <a:ext cx="7086600" cy="1847850"/>
          </a:xfrm>
          <a:ln>
            <a:miter lim="800000"/>
            <a:headEnd/>
            <a:tailEnd/>
          </a:ln>
          <a:extLst/>
        </p:spPr>
        <p:txBody>
          <a:bodyPr/>
          <a:lstStyle/>
          <a:p>
            <a:pPr fontAlgn="auto">
              <a:spcAft>
                <a:spcPts val="0"/>
              </a:spcAft>
              <a:defRPr/>
            </a:pPr>
            <a:r>
              <a:rPr lang="en-US" dirty="0" smtClean="0"/>
              <a:t>Thoreau</a:t>
            </a:r>
            <a:br>
              <a:rPr lang="en-US" dirty="0" smtClean="0"/>
            </a:br>
            <a:r>
              <a:rPr lang="en-US" dirty="0" smtClean="0"/>
              <a:t>Transcendentalism</a:t>
            </a:r>
            <a:endParaRPr lang="en-US" dirty="0"/>
          </a:p>
        </p:txBody>
      </p:sp>
      <p:pic>
        <p:nvPicPr>
          <p:cNvPr id="1843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4738" y="639763"/>
            <a:ext cx="255270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11125"/>
            <a:ext cx="8686800" cy="1501775"/>
          </a:xfrm>
        </p:spPr>
        <p:txBody>
          <a:bodyPr/>
          <a:lstStyle/>
          <a:p>
            <a:pPr eaLnBrk="1" hangingPunct="1"/>
            <a:r>
              <a:rPr lang="en-US">
                <a:latin typeface="Candara" charset="0"/>
                <a:ea typeface="ＭＳ Ｐゴシック" charset="0"/>
                <a:cs typeface="ＭＳ Ｐゴシック" charset="0"/>
              </a:rPr>
              <a:t>Thoreau and the Politics of Transcendentalism</a:t>
            </a:r>
          </a:p>
        </p:txBody>
      </p:sp>
      <p:sp>
        <p:nvSpPr>
          <p:cNvPr id="4" name="Content Placeholder 2"/>
          <p:cNvSpPr>
            <a:spLocks noGrp="1"/>
          </p:cNvSpPr>
          <p:nvPr>
            <p:ph idx="1"/>
          </p:nvPr>
        </p:nvSpPr>
        <p:spPr>
          <a:xfrm>
            <a:off x="457200" y="1612900"/>
            <a:ext cx="8229600" cy="4513263"/>
          </a:xfrm>
        </p:spPr>
        <p:txBody>
          <a:bodyPr>
            <a:normAutofit lnSpcReduction="10000"/>
          </a:bodyPr>
          <a:lstStyle/>
          <a:p>
            <a:pPr eaLnBrk="1" hangingPunct="1">
              <a:lnSpc>
                <a:spcPct val="80000"/>
              </a:lnSpc>
              <a:buFont typeface="Wingdings" charset="0"/>
              <a:buNone/>
            </a:pPr>
            <a:r>
              <a:rPr lang="en-US" sz="2200" b="1">
                <a:latin typeface="Arial" charset="0"/>
                <a:ea typeface="ＭＳ Ｐゴシック" charset="0"/>
                <a:cs typeface="Arial" charset="0"/>
              </a:rPr>
              <a:t>CA Focus Standard: </a:t>
            </a:r>
          </a:p>
          <a:p>
            <a:pPr eaLnBrk="1" hangingPunct="1">
              <a:lnSpc>
                <a:spcPct val="80000"/>
              </a:lnSpc>
              <a:buFont typeface="Wingdings" charset="0"/>
              <a:buNone/>
            </a:pPr>
            <a:r>
              <a:rPr lang="en-US" sz="2200">
                <a:latin typeface="Arial" charset="0"/>
                <a:ea typeface="ＭＳ Ｐゴシック" charset="0"/>
                <a:cs typeface="Arial" charset="0"/>
              </a:rPr>
              <a:t>RC 2.4 Make warranted assertions about the author</a:t>
            </a:r>
            <a:r>
              <a:rPr lang="ja-JP" altLang="en-US" sz="2200">
                <a:latin typeface="Arial" charset="0"/>
                <a:ea typeface="ＭＳ Ｐゴシック" charset="0"/>
                <a:cs typeface="Arial" charset="0"/>
              </a:rPr>
              <a:t>’</a:t>
            </a:r>
            <a:r>
              <a:rPr lang="en-US" sz="2200">
                <a:latin typeface="Arial" charset="0"/>
                <a:ea typeface="ＭＳ Ｐゴシック" charset="0"/>
                <a:cs typeface="Arial" charset="0"/>
              </a:rPr>
              <a:t>s arguments by using elements of the text to  defend interpretation</a:t>
            </a:r>
          </a:p>
          <a:p>
            <a:pPr eaLnBrk="1" hangingPunct="1">
              <a:lnSpc>
                <a:spcPct val="80000"/>
              </a:lnSpc>
              <a:buFont typeface="Wingdings" charset="0"/>
              <a:buNone/>
            </a:pPr>
            <a:r>
              <a:rPr lang="en-US" sz="2200">
                <a:latin typeface="Arial" charset="0"/>
                <a:ea typeface="ＭＳ Ｐゴシック" charset="0"/>
                <a:cs typeface="Arial" charset="0"/>
              </a:rPr>
              <a:t>LRA 3.8 analyze the clarity and consistency of political assumptions in a selection of literary works or essays on a topic</a:t>
            </a:r>
          </a:p>
          <a:p>
            <a:pPr eaLnBrk="1" hangingPunct="1">
              <a:lnSpc>
                <a:spcPct val="80000"/>
              </a:lnSpc>
              <a:buFont typeface="Wingdings" charset="0"/>
              <a:buNone/>
            </a:pPr>
            <a:r>
              <a:rPr lang="en-US" sz="2200" b="1">
                <a:latin typeface="Arial" charset="0"/>
                <a:ea typeface="ＭＳ Ｐゴシック" charset="0"/>
                <a:cs typeface="Arial" charset="0"/>
              </a:rPr>
              <a:t>Objectives:</a:t>
            </a:r>
          </a:p>
          <a:p>
            <a:pPr eaLnBrk="1" hangingPunct="1">
              <a:lnSpc>
                <a:spcPct val="80000"/>
              </a:lnSpc>
              <a:buFont typeface="Wingdings" charset="0"/>
              <a:buAutoNum type="arabicPeriod"/>
            </a:pPr>
            <a:r>
              <a:rPr lang="en-US" b="1">
                <a:latin typeface="Arial" charset="0"/>
                <a:ea typeface="ＭＳ Ｐゴシック" charset="0"/>
                <a:cs typeface="Arial" charset="0"/>
              </a:rPr>
              <a:t>Define paradox.</a:t>
            </a:r>
          </a:p>
          <a:p>
            <a:pPr eaLnBrk="1" hangingPunct="1">
              <a:lnSpc>
                <a:spcPct val="80000"/>
              </a:lnSpc>
              <a:buFont typeface="Wingdings" charset="0"/>
              <a:buAutoNum type="arabicPeriod"/>
            </a:pPr>
            <a:r>
              <a:rPr lang="en-US">
                <a:latin typeface="Arial" charset="0"/>
                <a:ea typeface="ＭＳ Ｐゴシック" charset="0"/>
                <a:cs typeface="Arial" charset="0"/>
              </a:rPr>
              <a:t>Identify the main idea of Henry David Thoreau</a:t>
            </a:r>
            <a:r>
              <a:rPr lang="ja-JP" altLang="en-US">
                <a:latin typeface="Arial" charset="0"/>
                <a:ea typeface="ＭＳ Ｐゴシック" charset="0"/>
                <a:cs typeface="Arial" charset="0"/>
              </a:rPr>
              <a:t>’</a:t>
            </a:r>
            <a:r>
              <a:rPr lang="en-US">
                <a:latin typeface="Arial" charset="0"/>
                <a:ea typeface="ＭＳ Ｐゴシック" charset="0"/>
                <a:cs typeface="Arial" charset="0"/>
              </a:rPr>
              <a:t>s essay </a:t>
            </a:r>
            <a:r>
              <a:rPr lang="ja-JP" altLang="en-US">
                <a:latin typeface="Arial" charset="0"/>
                <a:ea typeface="ＭＳ Ｐゴシック" charset="0"/>
                <a:cs typeface="Arial" charset="0"/>
              </a:rPr>
              <a:t>“</a:t>
            </a:r>
            <a:r>
              <a:rPr lang="en-US">
                <a:latin typeface="Arial" charset="0"/>
                <a:ea typeface="ＭＳ Ｐゴシック" charset="0"/>
                <a:cs typeface="Arial" charset="0"/>
              </a:rPr>
              <a:t>Resistance to Civil Government</a:t>
            </a:r>
            <a:r>
              <a:rPr lang="ja-JP" altLang="en-US">
                <a:latin typeface="Arial" charset="0"/>
                <a:ea typeface="ＭＳ Ｐゴシック" charset="0"/>
                <a:cs typeface="Arial" charset="0"/>
              </a:rPr>
              <a:t>”</a:t>
            </a:r>
            <a:r>
              <a:rPr lang="en-US">
                <a:latin typeface="Arial" charset="0"/>
                <a:ea typeface="ＭＳ Ｐゴシック" charset="0"/>
                <a:cs typeface="Arial" charset="0"/>
              </a:rPr>
              <a:t> and explain how he uses </a:t>
            </a:r>
            <a:r>
              <a:rPr lang="en-US" b="1">
                <a:latin typeface="Arial" charset="0"/>
                <a:ea typeface="ＭＳ Ｐゴシック" charset="0"/>
                <a:cs typeface="Arial" charset="0"/>
              </a:rPr>
              <a:t>paradox </a:t>
            </a:r>
            <a:r>
              <a:rPr lang="en-US">
                <a:latin typeface="Arial" charset="0"/>
                <a:ea typeface="ＭＳ Ｐゴシック" charset="0"/>
                <a:cs typeface="Arial" charset="0"/>
              </a:rPr>
              <a:t>and </a:t>
            </a:r>
            <a:r>
              <a:rPr lang="en-US" b="1">
                <a:latin typeface="Arial" charset="0"/>
                <a:ea typeface="ＭＳ Ｐゴシック" charset="0"/>
                <a:cs typeface="Arial" charset="0"/>
              </a:rPr>
              <a:t>figurative language </a:t>
            </a:r>
            <a:r>
              <a:rPr lang="en-US">
                <a:latin typeface="Arial" charset="0"/>
                <a:ea typeface="ＭＳ Ｐゴシック" charset="0"/>
                <a:cs typeface="Arial" charset="0"/>
              </a:rPr>
              <a:t>as support.  </a:t>
            </a:r>
          </a:p>
          <a:p>
            <a:pPr eaLnBrk="1" hangingPunct="1">
              <a:lnSpc>
                <a:spcPct val="80000"/>
              </a:lnSpc>
              <a:buFont typeface="Wingdings" charset="0"/>
              <a:buAutoNum type="arabicPeriod"/>
            </a:pPr>
            <a:endParaRPr lang="en-US">
              <a:latin typeface="Arial" charset="0"/>
              <a:ea typeface="ＭＳ Ｐゴシック" charset="0"/>
              <a:cs typeface="Arial" charset="0"/>
            </a:endParaRPr>
          </a:p>
          <a:p>
            <a:pPr eaLnBrk="1" hangingPunct="1">
              <a:lnSpc>
                <a:spcPct val="80000"/>
              </a:lnSpc>
              <a:buFont typeface="Wingdings" charset="0"/>
              <a:buNone/>
            </a:pPr>
            <a:endParaRPr lang="en-US" sz="2200">
              <a:latin typeface="Arial" charset="0"/>
              <a:ea typeface="ＭＳ Ｐゴシック"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atin typeface="Candara" charset="0"/>
                <a:ea typeface="ＭＳ Ｐゴシック" charset="0"/>
                <a:cs typeface="ＭＳ Ｐゴシック" charset="0"/>
              </a:rPr>
              <a:t>Learning Goals</a:t>
            </a:r>
          </a:p>
        </p:txBody>
      </p:sp>
      <p:sp>
        <p:nvSpPr>
          <p:cNvPr id="3" name="Content Placeholder 2"/>
          <p:cNvSpPr>
            <a:spLocks noGrp="1"/>
          </p:cNvSpPr>
          <p:nvPr>
            <p:ph idx="1"/>
          </p:nvPr>
        </p:nvSpPr>
        <p:spPr>
          <a:xfrm>
            <a:off x="649288" y="1612900"/>
            <a:ext cx="8110537" cy="4513263"/>
          </a:xfrm>
        </p:spPr>
        <p:txBody>
          <a:bodyPr/>
          <a:lstStyle/>
          <a:p>
            <a:pPr marL="0" indent="0">
              <a:buFont typeface="Wingdings" charset="0"/>
              <a:buNone/>
            </a:pPr>
            <a:r>
              <a:rPr lang="en-US" b="1">
                <a:latin typeface="Candara" charset="0"/>
                <a:ea typeface="ＭＳ Ｐゴシック" charset="0"/>
                <a:cs typeface="ＭＳ Ｐゴシック" charset="0"/>
              </a:rPr>
              <a:t>Students will understand:</a:t>
            </a:r>
          </a:p>
          <a:p>
            <a:pPr marL="0" indent="0"/>
            <a:r>
              <a:rPr lang="en-US">
                <a:latin typeface="Candara" charset="0"/>
                <a:ea typeface="ＭＳ Ｐゴシック" charset="0"/>
                <a:cs typeface="ＭＳ Ｐゴシック" charset="0"/>
              </a:rPr>
              <a:t>Thoreau</a:t>
            </a:r>
            <a:r>
              <a:rPr lang="ja-JP" altLang="en-US">
                <a:latin typeface="Candara" charset="0"/>
                <a:ea typeface="ＭＳ Ｐゴシック" charset="0"/>
                <a:cs typeface="ＭＳ Ｐゴシック" charset="0"/>
              </a:rPr>
              <a:t>’</a:t>
            </a:r>
            <a:r>
              <a:rPr lang="en-US">
                <a:latin typeface="Candara" charset="0"/>
                <a:ea typeface="ＭＳ Ｐゴシック" charset="0"/>
                <a:cs typeface="ＭＳ Ｐゴシック" charset="0"/>
              </a:rPr>
              <a:t>s background and philosophy of nonviolent civil disobedience by watching biographical video. </a:t>
            </a:r>
          </a:p>
          <a:p>
            <a:pPr marL="0" indent="0"/>
            <a:r>
              <a:rPr lang="en-US">
                <a:latin typeface="Candara" charset="0"/>
                <a:ea typeface="ＭＳ Ｐゴシック" charset="0"/>
                <a:cs typeface="ＭＳ Ｐゴシック" charset="0"/>
              </a:rPr>
              <a:t>Thoreau</a:t>
            </a:r>
            <a:r>
              <a:rPr lang="ja-JP" altLang="en-US">
                <a:latin typeface="Candara" charset="0"/>
                <a:ea typeface="ＭＳ Ｐゴシック" charset="0"/>
                <a:cs typeface="ＭＳ Ｐゴシック" charset="0"/>
              </a:rPr>
              <a:t>’</a:t>
            </a:r>
            <a:r>
              <a:rPr lang="en-US">
                <a:latin typeface="Candara" charset="0"/>
                <a:ea typeface="ＭＳ Ｐゴシック" charset="0"/>
                <a:cs typeface="ＭＳ Ｐゴシック" charset="0"/>
              </a:rPr>
              <a:t>s TONE by analyzing word choices.  </a:t>
            </a:r>
          </a:p>
          <a:p>
            <a:pPr marL="0" indent="0"/>
            <a:r>
              <a:rPr lang="en-US">
                <a:latin typeface="Candara" charset="0"/>
                <a:ea typeface="ＭＳ Ｐゴシック" charset="0"/>
                <a:cs typeface="ＭＳ Ｐゴシック" charset="0"/>
              </a:rPr>
              <a:t>The argument and nature of Thoreau</a:t>
            </a:r>
            <a:r>
              <a:rPr lang="ja-JP" altLang="en-US">
                <a:latin typeface="Candara" charset="0"/>
                <a:ea typeface="ＭＳ Ｐゴシック" charset="0"/>
                <a:cs typeface="ＭＳ Ｐゴシック" charset="0"/>
              </a:rPr>
              <a:t>’</a:t>
            </a:r>
            <a:r>
              <a:rPr lang="en-US">
                <a:latin typeface="Candara" charset="0"/>
                <a:ea typeface="ＭＳ Ｐゴシック" charset="0"/>
                <a:cs typeface="ＭＳ Ｐゴシック" charset="0"/>
              </a:rPr>
              <a:t>s appeals: to authority, to audience, to text</a:t>
            </a:r>
          </a:p>
          <a:p>
            <a:pPr marL="0" indent="0"/>
            <a:r>
              <a:rPr lang="en-US">
                <a:latin typeface="Candara" charset="0"/>
                <a:ea typeface="ＭＳ Ｐゴシック" charset="0"/>
                <a:cs typeface="ＭＳ Ｐゴシック" charset="0"/>
              </a:rPr>
              <a:t>Thoreau</a:t>
            </a:r>
            <a:r>
              <a:rPr lang="ja-JP" altLang="en-US">
                <a:latin typeface="Candara" charset="0"/>
                <a:ea typeface="ＭＳ Ｐゴシック" charset="0"/>
                <a:cs typeface="ＭＳ Ｐゴシック" charset="0"/>
              </a:rPr>
              <a:t>’</a:t>
            </a:r>
            <a:r>
              <a:rPr lang="en-US">
                <a:latin typeface="Candara" charset="0"/>
                <a:ea typeface="ＭＳ Ｐゴシック" charset="0"/>
                <a:cs typeface="ＭＳ Ｐゴシック" charset="0"/>
              </a:rPr>
              <a:t>s use of figurative language and paradox and his motives for using it in specific situations.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atin typeface="Candara" charset="0"/>
                <a:ea typeface="ＭＳ Ｐゴシック" charset="0"/>
                <a:cs typeface="ＭＳ Ｐゴシック" charset="0"/>
              </a:rPr>
              <a:t>How does Thoreau fit into Transcendentalism?</a:t>
            </a:r>
          </a:p>
        </p:txBody>
      </p:sp>
      <p:sp>
        <p:nvSpPr>
          <p:cNvPr id="4" name="Oval 3"/>
          <p:cNvSpPr/>
          <p:nvPr/>
        </p:nvSpPr>
        <p:spPr>
          <a:xfrm>
            <a:off x="1579417" y="1612899"/>
            <a:ext cx="6220691" cy="4807527"/>
          </a:xfrm>
          <a:prstGeom prst="ellipse">
            <a:avLst/>
          </a:prstGeom>
          <a:solidFill>
            <a:schemeClr val="tx2"/>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a:p>
            <a:pPr algn="ctr">
              <a:defRPr/>
            </a:pPr>
            <a:endParaRPr lang="en-US" sz="1800" dirty="0"/>
          </a:p>
          <a:p>
            <a:pPr algn="ctr">
              <a:defRPr/>
            </a:pPr>
            <a:endParaRPr lang="en-US" sz="1800" dirty="0"/>
          </a:p>
          <a:p>
            <a:pPr algn="ctr">
              <a:defRPr/>
            </a:pPr>
            <a:endParaRPr lang="en-US" sz="1800" dirty="0"/>
          </a:p>
          <a:p>
            <a:pPr algn="ctr">
              <a:defRPr/>
            </a:pPr>
            <a:endParaRPr lang="en-US" sz="1800" dirty="0"/>
          </a:p>
          <a:p>
            <a:pPr algn="ctr">
              <a:defRPr/>
            </a:pPr>
            <a:endParaRPr lang="en-US" sz="1800" dirty="0"/>
          </a:p>
          <a:p>
            <a:pPr algn="ctr">
              <a:defRPr/>
            </a:pPr>
            <a:endParaRPr lang="en-US" sz="1800" dirty="0"/>
          </a:p>
          <a:p>
            <a:pPr algn="ctr">
              <a:defRPr/>
            </a:pPr>
            <a:endParaRPr lang="en-US" sz="1800" dirty="0"/>
          </a:p>
          <a:p>
            <a:pPr algn="ctr">
              <a:defRPr/>
            </a:pPr>
            <a:r>
              <a:rPr lang="en-US" sz="1800" dirty="0"/>
              <a:t>Watch the video and take notes in your circle map</a:t>
            </a:r>
          </a:p>
        </p:txBody>
      </p:sp>
      <p:sp>
        <p:nvSpPr>
          <p:cNvPr id="5" name="Oval 4"/>
          <p:cNvSpPr/>
          <p:nvPr/>
        </p:nvSpPr>
        <p:spPr>
          <a:xfrm>
            <a:off x="3636818" y="2964873"/>
            <a:ext cx="2105891" cy="1787236"/>
          </a:xfrm>
          <a:prstGeom prst="ellipse">
            <a:avLst/>
          </a:prstGeom>
          <a:solidFill>
            <a:schemeClr val="tx2"/>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t>Thoreau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z="2500">
                <a:latin typeface="Candara" charset="0"/>
                <a:ea typeface="ＭＳ Ｐゴシック" charset="0"/>
                <a:cs typeface="ＭＳ Ｐゴシック" charset="0"/>
              </a:rPr>
              <a:t>After you watch preview video, use circle map info to write background paragraph.  </a:t>
            </a:r>
          </a:p>
        </p:txBody>
      </p:sp>
      <p:sp>
        <p:nvSpPr>
          <p:cNvPr id="4" name="Oval 3"/>
          <p:cNvSpPr/>
          <p:nvPr/>
        </p:nvSpPr>
        <p:spPr>
          <a:xfrm>
            <a:off x="432514" y="1801813"/>
            <a:ext cx="5063735" cy="4712926"/>
          </a:xfrm>
          <a:prstGeom prst="ellipse">
            <a:avLst/>
          </a:prstGeom>
          <a:noFill/>
          <a:ln w="8255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Oval 4"/>
          <p:cNvSpPr/>
          <p:nvPr/>
        </p:nvSpPr>
        <p:spPr>
          <a:xfrm>
            <a:off x="1909683" y="3476512"/>
            <a:ext cx="1842759" cy="1792505"/>
          </a:xfrm>
          <a:prstGeom prst="ellipse">
            <a:avLst/>
          </a:prstGeom>
          <a:noFill/>
          <a:ln w="34925"/>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581" name="TextBox 5"/>
          <p:cNvSpPr txBox="1">
            <a:spLocks noChangeArrowheads="1"/>
          </p:cNvSpPr>
          <p:nvPr/>
        </p:nvSpPr>
        <p:spPr bwMode="auto">
          <a:xfrm>
            <a:off x="2176463" y="3744913"/>
            <a:ext cx="1576387"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smtClean="0"/>
              <a:t>Henry David Thoreau</a:t>
            </a:r>
            <a:endParaRPr lang="en-US" dirty="0"/>
          </a:p>
        </p:txBody>
      </p:sp>
      <p:sp>
        <p:nvSpPr>
          <p:cNvPr id="24582" name="TextBox 6"/>
          <p:cNvSpPr txBox="1">
            <a:spLocks noChangeArrowheads="1"/>
          </p:cNvSpPr>
          <p:nvPr/>
        </p:nvSpPr>
        <p:spPr bwMode="auto">
          <a:xfrm>
            <a:off x="858838" y="2860675"/>
            <a:ext cx="40925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300">
                <a:solidFill>
                  <a:srgbClr val="FF0000"/>
                </a:solidFill>
              </a:rPr>
              <a:t>As you watch video, fill in circle map with important information about Emerson</a:t>
            </a:r>
            <a:r>
              <a:rPr lang="ja-JP" altLang="en-US" sz="1300">
                <a:solidFill>
                  <a:srgbClr val="FF0000"/>
                </a:solidFill>
              </a:rPr>
              <a:t>’</a:t>
            </a:r>
            <a:r>
              <a:rPr lang="en-US" sz="1300">
                <a:solidFill>
                  <a:srgbClr val="FF0000"/>
                </a:solidFill>
              </a:rPr>
              <a:t>s background.</a:t>
            </a:r>
          </a:p>
        </p:txBody>
      </p:sp>
      <p:sp>
        <p:nvSpPr>
          <p:cNvPr id="24583" name="TextBox 7"/>
          <p:cNvSpPr txBox="1">
            <a:spLocks noChangeArrowheads="1"/>
          </p:cNvSpPr>
          <p:nvPr/>
        </p:nvSpPr>
        <p:spPr bwMode="auto">
          <a:xfrm>
            <a:off x="5603875" y="1995488"/>
            <a:ext cx="3303588"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Use the following paragraph frame: </a:t>
            </a:r>
          </a:p>
          <a:p>
            <a:pPr eaLnBrk="1" hangingPunct="1"/>
            <a:endParaRPr lang="en-US"/>
          </a:p>
          <a:p>
            <a:pPr eaLnBrk="1" hangingPunct="1"/>
            <a:r>
              <a:rPr lang="en-US" sz="1700"/>
              <a:t>_______can be described as ______.  He was born</a:t>
            </a:r>
          </a:p>
          <a:p>
            <a:pPr eaLnBrk="1" hangingPunct="1"/>
            <a:r>
              <a:rPr lang="en-US" sz="1700"/>
              <a:t>________ and spent most of his life________.  While ________, he became interested in ________.</a:t>
            </a:r>
          </a:p>
          <a:p>
            <a:pPr eaLnBrk="1" hangingPunct="1"/>
            <a:r>
              <a:rPr lang="en-US" sz="1700"/>
              <a:t>Additionally, ________________.  His writing attempts to ______________ by _______________.</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atin typeface="Candara" charset="0"/>
                <a:ea typeface="ＭＳ Ｐゴシック" charset="0"/>
                <a:cs typeface="ＭＳ Ｐゴシック" charset="0"/>
              </a:rPr>
              <a:t>How does Thoreau fit into Transcendentalism?</a:t>
            </a:r>
          </a:p>
        </p:txBody>
      </p:sp>
      <p:sp>
        <p:nvSpPr>
          <p:cNvPr id="26627" name="Content Placeholder 2"/>
          <p:cNvSpPr>
            <a:spLocks noGrp="1"/>
          </p:cNvSpPr>
          <p:nvPr>
            <p:ph idx="1"/>
          </p:nvPr>
        </p:nvSpPr>
        <p:spPr>
          <a:xfrm>
            <a:off x="706438" y="1801813"/>
            <a:ext cx="7939087" cy="4324350"/>
          </a:xfrm>
        </p:spPr>
        <p:txBody>
          <a:bodyPr/>
          <a:lstStyle/>
          <a:p>
            <a:r>
              <a:rPr lang="en-US">
                <a:latin typeface="Candara" charset="0"/>
                <a:ea typeface="ＭＳ Ｐゴシック" charset="0"/>
                <a:cs typeface="ＭＳ Ｐゴシック" charset="0"/>
              </a:rPr>
              <a:t>After college, Thoreau befriended </a:t>
            </a:r>
            <a:r>
              <a:rPr lang="en-US" b="1">
                <a:latin typeface="Candara" charset="0"/>
                <a:ea typeface="ＭＳ Ｐゴシック" charset="0"/>
                <a:cs typeface="ＭＳ Ｐゴシック" charset="0"/>
              </a:rPr>
              <a:t>Emerson </a:t>
            </a:r>
            <a:r>
              <a:rPr lang="en-US">
                <a:latin typeface="Candara" charset="0"/>
                <a:ea typeface="ＭＳ Ｐゴシック" charset="0"/>
                <a:cs typeface="ＭＳ Ｐゴシック" charset="0"/>
              </a:rPr>
              <a:t>who introduced him to Transcendentalism</a:t>
            </a:r>
          </a:p>
          <a:p>
            <a:r>
              <a:rPr lang="en-US">
                <a:latin typeface="Candara" charset="0"/>
                <a:ea typeface="ＭＳ Ｐゴシック" charset="0"/>
                <a:cs typeface="ＭＳ Ｐゴシック" charset="0"/>
              </a:rPr>
              <a:t>Since its publication in 1849, "Civil Disobedience" has </a:t>
            </a:r>
            <a:r>
              <a:rPr lang="en-US" b="1">
                <a:latin typeface="Candara" charset="0"/>
                <a:ea typeface="ＭＳ Ｐゴシック" charset="0"/>
                <a:cs typeface="ＭＳ Ｐゴシック" charset="0"/>
              </a:rPr>
              <a:t>inspired many leaders of protest movements </a:t>
            </a:r>
            <a:r>
              <a:rPr lang="en-US">
                <a:latin typeface="Candara" charset="0"/>
                <a:ea typeface="ＭＳ Ｐゴシック" charset="0"/>
                <a:cs typeface="ＭＳ Ｐゴシック" charset="0"/>
              </a:rPr>
              <a:t>around the world. This non-violent approach to political and social resistance has influenced American civil rights movement activist Martin Luther King Jr. and Mohandas Gandhi, who helped India win independence from Great Britain, among many others.</a:t>
            </a:r>
          </a:p>
          <a:p>
            <a:r>
              <a:rPr lang="en-US">
                <a:latin typeface="Candara" charset="0"/>
                <a:ea typeface="ＭＳ Ｐゴシック" charset="0"/>
                <a:cs typeface="ＭＳ Ｐゴシック" charset="0"/>
              </a:rPr>
              <a:t>Thoreau </a:t>
            </a:r>
            <a:r>
              <a:rPr lang="en-US" b="1">
                <a:latin typeface="Candara" charset="0"/>
                <a:ea typeface="ＭＳ Ｐゴシック" charset="0"/>
                <a:cs typeface="ＭＳ Ｐゴシック" charset="0"/>
              </a:rPr>
              <a:t>coined the term </a:t>
            </a:r>
            <a:r>
              <a:rPr lang="ja-JP" altLang="en-US" b="1">
                <a:latin typeface="Candara" charset="0"/>
                <a:ea typeface="ＭＳ Ｐゴシック" charset="0"/>
                <a:cs typeface="ＭＳ Ｐゴシック" charset="0"/>
              </a:rPr>
              <a:t>“</a:t>
            </a:r>
            <a:r>
              <a:rPr lang="en-US" b="1">
                <a:latin typeface="Candara" charset="0"/>
                <a:ea typeface="ＭＳ Ｐゴシック" charset="0"/>
                <a:cs typeface="ＭＳ Ｐゴシック" charset="0"/>
              </a:rPr>
              <a:t>Civil Disobedience</a:t>
            </a:r>
            <a:r>
              <a:rPr lang="ja-JP" altLang="en-US" b="1">
                <a:latin typeface="Candara" charset="0"/>
                <a:ea typeface="ＭＳ Ｐゴシック" charset="0"/>
                <a:cs typeface="ＭＳ Ｐゴシック" charset="0"/>
              </a:rPr>
              <a:t>”</a:t>
            </a:r>
            <a:r>
              <a:rPr lang="en-US" b="1">
                <a:latin typeface="Candara" charset="0"/>
                <a:ea typeface="ＭＳ Ｐゴシック" charset="0"/>
                <a:cs typeface="ＭＳ Ｐゴシック" charset="0"/>
              </a:rPr>
              <a:t> </a:t>
            </a:r>
            <a:r>
              <a:rPr lang="en-US">
                <a:latin typeface="Candara" charset="0"/>
                <a:ea typeface="ＭＳ Ｐゴシック" charset="0"/>
                <a:cs typeface="ＭＳ Ｐゴシック" charset="0"/>
              </a:rPr>
              <a:t>when he chose to disobey a law he considered unjust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089025" y="117475"/>
            <a:ext cx="7272338" cy="1014413"/>
          </a:xfrm>
        </p:spPr>
        <p:txBody>
          <a:bodyPr/>
          <a:lstStyle/>
          <a:p>
            <a:pPr eaLnBrk="1" hangingPunct="1"/>
            <a:r>
              <a:rPr lang="en-US">
                <a:latin typeface="Candara" charset="0"/>
                <a:ea typeface="ＭＳ Ｐゴシック" charset="0"/>
                <a:cs typeface="ＭＳ Ｐゴシック" charset="0"/>
              </a:rPr>
              <a:t>Vocabulary Preview:</a:t>
            </a:r>
          </a:p>
        </p:txBody>
      </p:sp>
      <p:sp>
        <p:nvSpPr>
          <p:cNvPr id="27651" name="Content Placeholder 2"/>
          <p:cNvSpPr>
            <a:spLocks noGrp="1"/>
          </p:cNvSpPr>
          <p:nvPr>
            <p:ph idx="1"/>
          </p:nvPr>
        </p:nvSpPr>
        <p:spPr>
          <a:xfrm>
            <a:off x="361950" y="371475"/>
            <a:ext cx="8626475" cy="3484563"/>
          </a:xfrm>
        </p:spPr>
        <p:txBody>
          <a:bodyPr/>
          <a:lstStyle/>
          <a:p>
            <a:pPr eaLnBrk="1" hangingPunct="1"/>
            <a:endParaRPr lang="en-US">
              <a:latin typeface="Candara" charset="0"/>
              <a:ea typeface="ＭＳ Ｐゴシック" charset="0"/>
              <a:cs typeface="ＭＳ Ｐゴシック" charset="0"/>
            </a:endParaRPr>
          </a:p>
          <a:p>
            <a:pPr eaLnBrk="1" hangingPunct="1"/>
            <a:r>
              <a:rPr lang="en-US" b="1">
                <a:latin typeface="Candara" charset="0"/>
                <a:ea typeface="ＭＳ Ｐゴシック" charset="0"/>
                <a:cs typeface="ＭＳ Ｐゴシック" charset="0"/>
              </a:rPr>
              <a:t>Purpose</a:t>
            </a:r>
            <a:r>
              <a:rPr lang="en-US">
                <a:latin typeface="Candara" charset="0"/>
                <a:ea typeface="ＭＳ Ｐゴシック" charset="0"/>
                <a:cs typeface="ＭＳ Ｐゴシック" charset="0"/>
              </a:rPr>
              <a:t>: By participating in the vocabulary preview, students will preview tone and ideas communicated by text.</a:t>
            </a:r>
          </a:p>
          <a:p>
            <a:pPr eaLnBrk="1" hangingPunct="1"/>
            <a:r>
              <a:rPr lang="en-US">
                <a:latin typeface="Candara" charset="0"/>
                <a:ea typeface="ＭＳ Ｐゴシック" charset="0"/>
                <a:cs typeface="ＭＳ Ｐゴシック" charset="0"/>
              </a:rPr>
              <a:t>Task: </a:t>
            </a:r>
          </a:p>
          <a:p>
            <a:pPr eaLnBrk="1" hangingPunct="1">
              <a:buFont typeface="Wingdings" charset="0"/>
              <a:buNone/>
            </a:pPr>
            <a:r>
              <a:rPr lang="en-US">
                <a:latin typeface="Candara" charset="0"/>
                <a:ea typeface="ＭＳ Ｐゴシック" charset="0"/>
                <a:cs typeface="ＭＳ Ｐゴシック" charset="0"/>
              </a:rPr>
              <a:t>STEP 1: Write down the words underlined in the slide.</a:t>
            </a:r>
          </a:p>
          <a:p>
            <a:pPr eaLnBrk="1" hangingPunct="1">
              <a:buFont typeface="Wingdings" charset="0"/>
              <a:buNone/>
            </a:pPr>
            <a:r>
              <a:rPr lang="en-US">
                <a:latin typeface="Candara" charset="0"/>
                <a:ea typeface="ＭＳ Ｐゴシック" charset="0"/>
                <a:cs typeface="ＭＳ Ｐゴシック" charset="0"/>
              </a:rPr>
              <a:t>STEP 2: Make a guess about what the word means based on the context or the place it takes in the sentence provided.  </a:t>
            </a:r>
          </a:p>
          <a:p>
            <a:pPr eaLnBrk="1" hangingPunct="1">
              <a:buFont typeface="Wingdings" charset="0"/>
              <a:buNone/>
            </a:pPr>
            <a:r>
              <a:rPr lang="en-US">
                <a:latin typeface="Candara" charset="0"/>
                <a:ea typeface="ＭＳ Ｐゴシック" charset="0"/>
                <a:cs typeface="ＭＳ Ｐゴシック" charset="0"/>
              </a:rPr>
              <a:t>STEP 3: Look up the word in the dictionary or thesaurus and find the best synonym for the word.  </a:t>
            </a:r>
          </a:p>
          <a:p>
            <a:pPr eaLnBrk="1" hangingPunct="1">
              <a:buFont typeface="Wingdings" charset="0"/>
              <a:buNone/>
            </a:pPr>
            <a:r>
              <a:rPr lang="en-US">
                <a:latin typeface="Candara" charset="0"/>
                <a:ea typeface="ＭＳ Ｐゴシック" charset="0"/>
                <a:cs typeface="ＭＳ Ｐゴシック" charset="0"/>
              </a:rPr>
              <a:t>STEP 4: What tone is conveyed through Thoreau</a:t>
            </a:r>
            <a:r>
              <a:rPr lang="ja-JP" altLang="en-US">
                <a:latin typeface="Candara" charset="0"/>
                <a:ea typeface="ＭＳ Ｐゴシック" charset="0"/>
                <a:cs typeface="ＭＳ Ｐゴシック" charset="0"/>
              </a:rPr>
              <a:t>’</a:t>
            </a:r>
            <a:r>
              <a:rPr lang="en-US">
                <a:latin typeface="Candara" charset="0"/>
                <a:ea typeface="ＭＳ Ｐゴシック" charset="0"/>
                <a:cs typeface="ＭＳ Ｐゴシック" charset="0"/>
              </a:rPr>
              <a:t>s word choice.  </a:t>
            </a: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Tradition">
      <a:dk1>
        <a:srgbClr val="FFFFFF"/>
      </a:dk1>
      <a:lt1>
        <a:srgbClr val="000000"/>
      </a:lt1>
      <a:dk2>
        <a:srgbClr val="D28E11"/>
      </a:dk2>
      <a:lt2>
        <a:srgbClr val="F2E2AB"/>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majorFont>
      <a:minorFont>
        <a:latin typeface="Candara"/>
        <a:ea typeface=""/>
        <a:cs typeface=""/>
        <a:font script="Jpan" typeface="メイリオ"/>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10859</TotalTime>
  <Words>947</Words>
  <Application>Microsoft Macintosh PowerPoint</Application>
  <PresentationFormat>On-screen Show (4:3)</PresentationFormat>
  <Paragraphs>82</Paragraphs>
  <Slides>14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ＭＳ Ｐゴシック</vt:lpstr>
      <vt:lpstr>Candara</vt:lpstr>
      <vt:lpstr>Wingdings</vt:lpstr>
      <vt:lpstr>Calibri</vt:lpstr>
      <vt:lpstr>Tradition</vt:lpstr>
      <vt:lpstr>Warm-Up</vt:lpstr>
      <vt:lpstr>Literary Term: APHORISM</vt:lpstr>
      <vt:lpstr>Thoreau Transcendentalism</vt:lpstr>
      <vt:lpstr>Thoreau and the Politics of Transcendentalism</vt:lpstr>
      <vt:lpstr>Learning Goals</vt:lpstr>
      <vt:lpstr>How does Thoreau fit into Transcendentalism?</vt:lpstr>
      <vt:lpstr>After you watch preview video, use circle map info to write background paragraph.  </vt:lpstr>
      <vt:lpstr>How does Thoreau fit into Transcendentalism?</vt:lpstr>
      <vt:lpstr>Vocabulary Preview:</vt:lpstr>
      <vt:lpstr>Vocabulary Preview:</vt:lpstr>
      <vt:lpstr>PowerPoint Presentation</vt:lpstr>
      <vt:lpstr>What is Paradox?</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Romanticism 1800-1860</dc:title>
  <dc:creator>Adriana Alba</dc:creator>
  <cp:lastModifiedBy>teacher</cp:lastModifiedBy>
  <cp:revision>29</cp:revision>
  <dcterms:created xsi:type="dcterms:W3CDTF">2013-12-10T14:49:01Z</dcterms:created>
  <dcterms:modified xsi:type="dcterms:W3CDTF">2017-12-12T15:35:46Z</dcterms:modified>
</cp:coreProperties>
</file>