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8E6D43-9FC8-C948-AFE9-E76CBEAC9363}"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413261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6D43-9FC8-C948-AFE9-E76CBEAC9363}"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161481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6D43-9FC8-C948-AFE9-E76CBEAC9363}"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188040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6D43-9FC8-C948-AFE9-E76CBEAC9363}"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305242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E6D43-9FC8-C948-AFE9-E76CBEAC9363}"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119176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8E6D43-9FC8-C948-AFE9-E76CBEAC9363}"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239228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8E6D43-9FC8-C948-AFE9-E76CBEAC9363}" type="datetimeFigureOut">
              <a:rPr lang="en-US" smtClean="0"/>
              <a:t>12/19/17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8444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E6D43-9FC8-C948-AFE9-E76CBEAC9363}" type="datetimeFigureOut">
              <a:rPr lang="en-US" smtClean="0"/>
              <a:t>12/19/17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165770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E6D43-9FC8-C948-AFE9-E76CBEAC9363}" type="datetimeFigureOut">
              <a:rPr lang="en-US" smtClean="0"/>
              <a:t>12/19/17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6282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E6D43-9FC8-C948-AFE9-E76CBEAC9363}"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149733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E6D43-9FC8-C948-AFE9-E76CBEAC9363}"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417CE-7BA0-0B47-89A5-07978AA6ECEC}" type="slidenum">
              <a:rPr lang="en-US" smtClean="0"/>
              <a:t>‹#›</a:t>
            </a:fld>
            <a:endParaRPr lang="en-US"/>
          </a:p>
        </p:txBody>
      </p:sp>
    </p:spTree>
    <p:extLst>
      <p:ext uri="{BB962C8B-B14F-4D97-AF65-F5344CB8AC3E}">
        <p14:creationId xmlns:p14="http://schemas.microsoft.com/office/powerpoint/2010/main" val="3749995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E6D43-9FC8-C948-AFE9-E76CBEAC9363}" type="datetimeFigureOut">
              <a:rPr lang="en-US" smtClean="0"/>
              <a:t>12/19/17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417CE-7BA0-0B47-89A5-07978AA6ECEC}" type="slidenum">
              <a:rPr lang="en-US" smtClean="0"/>
              <a:t>‹#›</a:t>
            </a:fld>
            <a:endParaRPr lang="en-US"/>
          </a:p>
        </p:txBody>
      </p:sp>
    </p:spTree>
    <p:extLst>
      <p:ext uri="{BB962C8B-B14F-4D97-AF65-F5344CB8AC3E}">
        <p14:creationId xmlns:p14="http://schemas.microsoft.com/office/powerpoint/2010/main" val="119319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AP Seminar Webpage Featured Ima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224"/>
            <a:ext cx="9144000" cy="6959224"/>
          </a:xfrm>
          <a:prstGeom prst="rect">
            <a:avLst/>
          </a:prstGeom>
        </p:spPr>
      </p:pic>
    </p:spTree>
    <p:extLst>
      <p:ext uri="{BB962C8B-B14F-4D97-AF65-F5344CB8AC3E}">
        <p14:creationId xmlns:p14="http://schemas.microsoft.com/office/powerpoint/2010/main" val="116683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latin typeface="SignPainter-HouseScript"/>
                <a:cs typeface="SignPainter-HouseScript"/>
              </a:rPr>
              <a:t>What is a research proposal?</a:t>
            </a:r>
            <a:endParaRPr lang="en-US" sz="6000" dirty="0">
              <a:latin typeface="SignPainter-HouseScript"/>
              <a:cs typeface="SignPainter-HouseScript"/>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a:cs typeface="Arial"/>
              </a:rPr>
              <a:t>A research proposal is a concise and coherent summary of your proposed research.  It sets out the central issues or QUESTIONS that you intend to address.  It outlines the general area of study within which your research falls, referring to current state of knowledge and any recent debates on the topic.  It also demonstrates the originality of thinking and general passion you have for the project.</a:t>
            </a:r>
            <a:endParaRPr lang="en-US" dirty="0">
              <a:latin typeface="Arial"/>
              <a:cs typeface="Arial"/>
            </a:endParaRPr>
          </a:p>
        </p:txBody>
      </p:sp>
    </p:spTree>
    <p:extLst>
      <p:ext uri="{BB962C8B-B14F-4D97-AF65-F5344CB8AC3E}">
        <p14:creationId xmlns:p14="http://schemas.microsoft.com/office/powerpoint/2010/main" val="120681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10"/>
            <a:ext cx="8229600" cy="1143000"/>
          </a:xfrm>
        </p:spPr>
        <p:txBody>
          <a:bodyPr>
            <a:normAutofit/>
          </a:bodyPr>
          <a:lstStyle/>
          <a:p>
            <a:pPr algn="l"/>
            <a:r>
              <a:rPr lang="en-US" sz="5400" dirty="0" smtClean="0">
                <a:latin typeface="SignPainter-HouseScript"/>
                <a:cs typeface="SignPainter-HouseScript"/>
              </a:rPr>
              <a:t>Research Proposal General Outline: </a:t>
            </a:r>
            <a:endParaRPr lang="en-US" sz="5400" dirty="0">
              <a:latin typeface="SignPainter-HouseScript"/>
              <a:cs typeface="SignPainter-HouseScript"/>
            </a:endParaRPr>
          </a:p>
        </p:txBody>
      </p:sp>
      <p:sp>
        <p:nvSpPr>
          <p:cNvPr id="3" name="Content Placeholder 2"/>
          <p:cNvSpPr>
            <a:spLocks noGrp="1"/>
          </p:cNvSpPr>
          <p:nvPr>
            <p:ph idx="1"/>
          </p:nvPr>
        </p:nvSpPr>
        <p:spPr>
          <a:xfrm>
            <a:off x="457200" y="1151810"/>
            <a:ext cx="8003862" cy="4974353"/>
          </a:xfrm>
        </p:spPr>
        <p:txBody>
          <a:bodyPr>
            <a:noAutofit/>
          </a:bodyPr>
          <a:lstStyle/>
          <a:p>
            <a:pPr marL="0" indent="0">
              <a:buNone/>
            </a:pPr>
            <a:r>
              <a:rPr lang="en-US" sz="2200" dirty="0" smtClean="0">
                <a:latin typeface="Arial"/>
                <a:cs typeface="Arial"/>
              </a:rPr>
              <a:t>TOPIC:  What topic would you like to examine and why is it important?  </a:t>
            </a:r>
          </a:p>
          <a:p>
            <a:pPr marL="0" indent="0">
              <a:buNone/>
            </a:pPr>
            <a:r>
              <a:rPr lang="en-US" sz="2200" dirty="0" smtClean="0">
                <a:latin typeface="Arial"/>
                <a:cs typeface="Arial"/>
              </a:rPr>
              <a:t>INTRODUCE EVIDENCE:  Explain problems connected with this issue that you would like to investigate and propose solutions.  </a:t>
            </a:r>
          </a:p>
          <a:p>
            <a:pPr marL="0" indent="0">
              <a:buNone/>
            </a:pPr>
            <a:r>
              <a:rPr lang="en-US" sz="2200" dirty="0" smtClean="0">
                <a:latin typeface="Arial"/>
                <a:cs typeface="Arial"/>
              </a:rPr>
              <a:t>EVIDENCE:  Use preliminary evidence from credible sources to make the case for the importance of your project.  Cite Sources.</a:t>
            </a:r>
          </a:p>
          <a:p>
            <a:pPr marL="0" indent="0">
              <a:buNone/>
            </a:pPr>
            <a:r>
              <a:rPr lang="en-US" sz="2200" dirty="0" smtClean="0">
                <a:latin typeface="Arial"/>
                <a:cs typeface="Arial"/>
              </a:rPr>
              <a:t>ANALYSIS:  Explain what the evidence reveals about the relevance of your TOPIC and the problems your research will address. </a:t>
            </a:r>
          </a:p>
          <a:p>
            <a:pPr marL="0" indent="0">
              <a:buNone/>
            </a:pPr>
            <a:r>
              <a:rPr lang="en-US" sz="2200" dirty="0" smtClean="0">
                <a:latin typeface="Arial"/>
                <a:cs typeface="Arial"/>
              </a:rPr>
              <a:t>COMMENTARY:  What questions do you feel will be at the center of your research? What answers do you expect to find? Why would this be a topic of interest for team members?    </a:t>
            </a:r>
            <a:endParaRPr lang="en-US" sz="2200" dirty="0">
              <a:latin typeface="Arial"/>
              <a:cs typeface="Arial"/>
            </a:endParaRPr>
          </a:p>
        </p:txBody>
      </p:sp>
    </p:spTree>
    <p:extLst>
      <p:ext uri="{BB962C8B-B14F-4D97-AF65-F5344CB8AC3E}">
        <p14:creationId xmlns:p14="http://schemas.microsoft.com/office/powerpoint/2010/main" val="248699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latin typeface="SignPainter-HouseScript"/>
                <a:cs typeface="SignPainter-HouseScript"/>
              </a:rPr>
              <a:t>Student Sample</a:t>
            </a:r>
            <a:endParaRPr lang="en-US" sz="6000" dirty="0">
              <a:latin typeface="SignPainter-HouseScript"/>
              <a:cs typeface="SignPainter-HouseScript"/>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latin typeface="Times New Roman"/>
                <a:cs typeface="Times New Roman"/>
              </a:rPr>
              <a:t>	Some </a:t>
            </a:r>
            <a:r>
              <a:rPr lang="en-US" dirty="0">
                <a:latin typeface="Times New Roman"/>
                <a:cs typeface="Times New Roman"/>
              </a:rPr>
              <a:t>university instructors complain that </a:t>
            </a:r>
            <a:r>
              <a:rPr lang="en-US" dirty="0" smtClean="0">
                <a:latin typeface="Times New Roman"/>
                <a:cs typeface="Times New Roman"/>
              </a:rPr>
              <a:t>incoming college </a:t>
            </a:r>
            <a:r>
              <a:rPr lang="en-US" dirty="0">
                <a:latin typeface="Times New Roman"/>
                <a:cs typeface="Times New Roman"/>
              </a:rPr>
              <a:t>freshmen are inadequately prepared for the demands of college-level research tasks.  This is probably due to a failure of communication between high school and college instructors and administrators.  This research project </a:t>
            </a:r>
            <a:r>
              <a:rPr lang="en-US" b="1" dirty="0">
                <a:latin typeface="Times New Roman"/>
                <a:cs typeface="Times New Roman"/>
              </a:rPr>
              <a:t>will examine </a:t>
            </a:r>
            <a:r>
              <a:rPr lang="en-US" dirty="0">
                <a:latin typeface="Times New Roman"/>
                <a:cs typeface="Times New Roman"/>
              </a:rPr>
              <a:t>the existing literature concerning the research habits of high school and college students and </a:t>
            </a:r>
            <a:r>
              <a:rPr lang="en-US" b="1" dirty="0">
                <a:latin typeface="Times New Roman"/>
                <a:cs typeface="Times New Roman"/>
              </a:rPr>
              <a:t>will also present </a:t>
            </a:r>
            <a:r>
              <a:rPr lang="en-US" dirty="0">
                <a:latin typeface="Times New Roman"/>
                <a:cs typeface="Times New Roman"/>
              </a:rPr>
              <a:t>original data collected from the examination of hour first-year college English courses and four senior-year high school English courses.  This research and its conclusions </a:t>
            </a:r>
            <a:r>
              <a:rPr lang="en-US" b="1" dirty="0">
                <a:latin typeface="Times New Roman"/>
                <a:cs typeface="Times New Roman"/>
              </a:rPr>
              <a:t>will seek to</a:t>
            </a:r>
            <a:r>
              <a:rPr lang="en-US" dirty="0">
                <a:latin typeface="Times New Roman"/>
                <a:cs typeface="Times New Roman"/>
              </a:rPr>
              <a:t> adequately prepare their students for the rigors of college courses.  By isolating the skills in which students most need improvement, this project </a:t>
            </a:r>
            <a:r>
              <a:rPr lang="en-US" b="1" dirty="0">
                <a:latin typeface="Times New Roman"/>
                <a:cs typeface="Times New Roman"/>
              </a:rPr>
              <a:t>will assist </a:t>
            </a:r>
            <a:r>
              <a:rPr lang="en-US" dirty="0">
                <a:latin typeface="Times New Roman"/>
                <a:cs typeface="Times New Roman"/>
              </a:rPr>
              <a:t>high-school instructors and administrators to plan and teach more effective English courses.</a:t>
            </a:r>
          </a:p>
          <a:p>
            <a:endParaRPr lang="en-US" dirty="0"/>
          </a:p>
        </p:txBody>
      </p:sp>
    </p:spTree>
    <p:extLst>
      <p:ext uri="{BB962C8B-B14F-4D97-AF65-F5344CB8AC3E}">
        <p14:creationId xmlns:p14="http://schemas.microsoft.com/office/powerpoint/2010/main" val="691034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ignPainter-HouseScript"/>
                <a:cs typeface="SignPainter-HouseScript"/>
              </a:rPr>
              <a:t>Print Out Preliminary Sources</a:t>
            </a:r>
            <a:endParaRPr lang="en-US" dirty="0">
              <a:latin typeface="SignPainter-HouseScript"/>
              <a:cs typeface="SignPainter-HouseScript"/>
            </a:endParaRPr>
          </a:p>
        </p:txBody>
      </p:sp>
      <p:sp>
        <p:nvSpPr>
          <p:cNvPr id="3" name="Content Placeholder 2"/>
          <p:cNvSpPr>
            <a:spLocks noGrp="1"/>
          </p:cNvSpPr>
          <p:nvPr>
            <p:ph idx="1"/>
          </p:nvPr>
        </p:nvSpPr>
        <p:spPr/>
        <p:txBody>
          <a:bodyPr/>
          <a:lstStyle/>
          <a:p>
            <a:r>
              <a:rPr lang="en-US" dirty="0" smtClean="0"/>
              <a:t>Find </a:t>
            </a:r>
            <a:r>
              <a:rPr lang="en-US" b="1" u="sng" dirty="0" smtClean="0"/>
              <a:t>three articles </a:t>
            </a:r>
            <a:r>
              <a:rPr lang="en-US" dirty="0" smtClean="0"/>
              <a:t>from major newspapers listed below that provide your team with preliminary information to make a decision on why your research is interesting and relevant.  </a:t>
            </a:r>
            <a:endParaRPr lang="en-US" dirty="0"/>
          </a:p>
        </p:txBody>
      </p:sp>
    </p:spTree>
    <p:extLst>
      <p:ext uri="{BB962C8B-B14F-4D97-AF65-F5344CB8AC3E}">
        <p14:creationId xmlns:p14="http://schemas.microsoft.com/office/powerpoint/2010/main" val="3114521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1431</TotalTime>
  <Words>229</Words>
  <Application>Microsoft Macintosh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What is a research proposal?</vt:lpstr>
      <vt:lpstr>Research Proposal General Outline: </vt:lpstr>
      <vt:lpstr>Student Sample</vt:lpstr>
      <vt:lpstr>Print Out Preliminary 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5</cp:revision>
  <dcterms:created xsi:type="dcterms:W3CDTF">2017-12-19T15:24:55Z</dcterms:created>
  <dcterms:modified xsi:type="dcterms:W3CDTF">2017-12-20T15:16:15Z</dcterms:modified>
</cp:coreProperties>
</file>