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79477-4EE2-3B48-B01C-510E77892072}" type="doc">
      <dgm:prSet loTypeId="urn:microsoft.com/office/officeart/2005/8/layout/matrix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BF3BB77-05ED-8847-8AF4-FD3DE38FD501}">
      <dgm:prSet phldrT="[Text]" custT="1"/>
      <dgm:spPr/>
      <dgm:t>
        <a:bodyPr/>
        <a:lstStyle/>
        <a:p>
          <a:r>
            <a:rPr lang="en-US" sz="2400" b="1" dirty="0" smtClean="0"/>
            <a:t>NATURALISM</a:t>
          </a:r>
          <a:endParaRPr lang="en-US" sz="2400" b="1" i="1" dirty="0"/>
        </a:p>
      </dgm:t>
    </dgm:pt>
    <dgm:pt modelId="{FC0280DC-7A78-C840-8F7A-9CEB2D5FB331}" type="parTrans" cxnId="{1E9EC363-C57C-9D41-9E5B-B2F78F247FDF}">
      <dgm:prSet/>
      <dgm:spPr/>
      <dgm:t>
        <a:bodyPr/>
        <a:lstStyle/>
        <a:p>
          <a:endParaRPr lang="en-US"/>
        </a:p>
      </dgm:t>
    </dgm:pt>
    <dgm:pt modelId="{5641E853-7465-5749-913E-B359253D9EDF}" type="sibTrans" cxnId="{1E9EC363-C57C-9D41-9E5B-B2F78F247FDF}">
      <dgm:prSet/>
      <dgm:spPr/>
      <dgm:t>
        <a:bodyPr/>
        <a:lstStyle/>
        <a:p>
          <a:endParaRPr lang="en-US"/>
        </a:p>
      </dgm:t>
    </dgm:pt>
    <dgm:pt modelId="{F9C49272-AE56-D343-B083-FA80B37AA7E1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000" b="1" dirty="0" smtClean="0">
              <a:solidFill>
                <a:srgbClr val="000000"/>
              </a:solidFill>
            </a:rPr>
            <a:t>DETERMINISM</a:t>
          </a:r>
          <a:r>
            <a:rPr lang="en-US" sz="2000" dirty="0" smtClean="0"/>
            <a:t>: Inspired by Darwin’s theory of Evolution.  In Naturalist literature, characters are like all other animals </a:t>
          </a:r>
          <a:r>
            <a:rPr lang="en-US" sz="2000" dirty="0" err="1" smtClean="0"/>
            <a:t>posessed</a:t>
          </a:r>
          <a:r>
            <a:rPr lang="en-US" sz="2000" dirty="0" smtClean="0"/>
            <a:t> by instinct to survive in environments that serve as adversarial forces</a:t>
          </a:r>
          <a:r>
            <a:rPr lang="en-US" sz="2000" dirty="0" smtClean="0">
              <a:solidFill>
                <a:srgbClr val="000000"/>
              </a:solidFill>
            </a:rPr>
            <a:t>. Look for the effect of setting, and external forces on plot.</a:t>
          </a:r>
        </a:p>
      </dgm:t>
    </dgm:pt>
    <dgm:pt modelId="{929A7FBA-C1F0-0544-93D5-395BBE76D987}" type="parTrans" cxnId="{3E29FBDE-A08A-5342-BDC0-1120E453B0CD}">
      <dgm:prSet/>
      <dgm:spPr/>
      <dgm:t>
        <a:bodyPr/>
        <a:lstStyle/>
        <a:p>
          <a:endParaRPr lang="en-US"/>
        </a:p>
      </dgm:t>
    </dgm:pt>
    <dgm:pt modelId="{7E84DD67-CE8C-FB4D-B906-CFC139C0E71D}" type="sibTrans" cxnId="{3E29FBDE-A08A-5342-BDC0-1120E453B0CD}">
      <dgm:prSet/>
      <dgm:spPr/>
      <dgm:t>
        <a:bodyPr/>
        <a:lstStyle/>
        <a:p>
          <a:endParaRPr lang="en-US"/>
        </a:p>
      </dgm:t>
    </dgm:pt>
    <dgm:pt modelId="{D1A301D5-2F8F-F246-A407-C0201E82E339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0000"/>
              </a:solidFill>
            </a:rPr>
            <a:t>OBJECTIVISM</a:t>
          </a:r>
          <a:r>
            <a:rPr lang="en-US" sz="1800" dirty="0" smtClean="0"/>
            <a:t>:</a:t>
          </a:r>
        </a:p>
        <a:p>
          <a:r>
            <a:rPr lang="en-US" sz="1800" dirty="0" smtClean="0"/>
            <a:t> Influenced by BF </a:t>
          </a:r>
          <a:r>
            <a:rPr lang="en-US" sz="1800" dirty="0" err="1" smtClean="0"/>
            <a:t>Skinners’s</a:t>
          </a:r>
          <a:r>
            <a:rPr lang="en-US" sz="1800" dirty="0" smtClean="0"/>
            <a:t> beliefs that character is most influenced by the environment. </a:t>
          </a:r>
          <a:r>
            <a:rPr lang="en-US" sz="1800" dirty="0" smtClean="0">
              <a:solidFill>
                <a:srgbClr val="000000"/>
              </a:solidFill>
            </a:rPr>
            <a:t>Look for C</a:t>
          </a:r>
          <a:r>
            <a:rPr lang="en-US" sz="1800" dirty="0" smtClean="0">
              <a:solidFill>
                <a:schemeClr val="tx1"/>
              </a:solidFill>
            </a:rPr>
            <a:t>haracters conditioned by environment and described in detailed yet detached journalistic/ scientific style.  </a:t>
          </a:r>
          <a:endParaRPr lang="en-US" sz="1800" dirty="0">
            <a:solidFill>
              <a:schemeClr val="tx1"/>
            </a:solidFill>
          </a:endParaRPr>
        </a:p>
      </dgm:t>
    </dgm:pt>
    <dgm:pt modelId="{EF5053C0-F8A6-694A-8FAB-27BE67A6BE40}" type="parTrans" cxnId="{BCFB66C6-51C7-444F-B2EF-2B8840A5E99E}">
      <dgm:prSet/>
      <dgm:spPr/>
      <dgm:t>
        <a:bodyPr/>
        <a:lstStyle/>
        <a:p>
          <a:endParaRPr lang="en-US"/>
        </a:p>
      </dgm:t>
    </dgm:pt>
    <dgm:pt modelId="{19111812-8843-8C44-9A56-7A4873641451}" type="sibTrans" cxnId="{BCFB66C6-51C7-444F-B2EF-2B8840A5E99E}">
      <dgm:prSet/>
      <dgm:spPr/>
      <dgm:t>
        <a:bodyPr/>
        <a:lstStyle/>
        <a:p>
          <a:endParaRPr lang="en-US"/>
        </a:p>
      </dgm:t>
    </dgm:pt>
    <dgm:pt modelId="{66852636-53A4-AD4D-AB6E-2179A0C8D4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000000"/>
              </a:solidFill>
            </a:rPr>
            <a:t>PESSIMISM</a:t>
          </a:r>
          <a:r>
            <a:rPr lang="en-US" sz="3600" dirty="0" smtClean="0"/>
            <a:t>: </a:t>
          </a:r>
          <a:r>
            <a:rPr lang="en-US" sz="1600" dirty="0" smtClean="0"/>
            <a:t>Topics covered by literature deals with the underbelly of society.  These include realistic treatment of taboo subjects that might include criminality,  sexuality, poverty and racism. </a:t>
          </a:r>
          <a:r>
            <a:rPr lang="en-US" sz="1600" dirty="0" smtClean="0">
              <a:solidFill>
                <a:srgbClr val="000000"/>
              </a:solidFill>
            </a:rPr>
            <a:t>FIND  Heavy Foreshadowing that develops a sense of impending doom.</a:t>
          </a:r>
          <a:endParaRPr lang="en-US" sz="1600" dirty="0">
            <a:solidFill>
              <a:srgbClr val="000000"/>
            </a:solidFill>
          </a:endParaRPr>
        </a:p>
      </dgm:t>
    </dgm:pt>
    <dgm:pt modelId="{CED27A5F-68C5-174E-BAA1-D22BD156AD65}" type="parTrans" cxnId="{99B41A18-D213-C345-A7EC-9006DF615B28}">
      <dgm:prSet/>
      <dgm:spPr/>
      <dgm:t>
        <a:bodyPr/>
        <a:lstStyle/>
        <a:p>
          <a:endParaRPr lang="en-US"/>
        </a:p>
      </dgm:t>
    </dgm:pt>
    <dgm:pt modelId="{1641C9F9-BB84-F444-9392-9C1B4EAB64A4}" type="sibTrans" cxnId="{99B41A18-D213-C345-A7EC-9006DF615B28}">
      <dgm:prSet/>
      <dgm:spPr/>
      <dgm:t>
        <a:bodyPr/>
        <a:lstStyle/>
        <a:p>
          <a:endParaRPr lang="en-US"/>
        </a:p>
      </dgm:t>
    </dgm:pt>
    <dgm:pt modelId="{DDB9B1DA-B6EF-7D45-8B8A-8F27FBBB638E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0000"/>
              </a:solidFill>
            </a:rPr>
            <a:t>INDIFFERENT UNIVERSE: </a:t>
          </a:r>
          <a:r>
            <a:rPr lang="en-US" sz="1800" dirty="0" smtClean="0"/>
            <a:t>The same nature that Emerson idealized is indifferent in the face of human suffering and struggle.  </a:t>
          </a:r>
          <a:r>
            <a:rPr lang="en-US" sz="1800" dirty="0" smtClean="0">
              <a:solidFill>
                <a:srgbClr val="000000"/>
              </a:solidFill>
            </a:rPr>
            <a:t>Look for this idea through author’s use of IRONY and SYMBOLS.</a:t>
          </a:r>
          <a:endParaRPr lang="en-US" sz="1800" dirty="0">
            <a:solidFill>
              <a:srgbClr val="000000"/>
            </a:solidFill>
          </a:endParaRPr>
        </a:p>
      </dgm:t>
    </dgm:pt>
    <dgm:pt modelId="{6E9381B7-914C-7C4E-8EE2-4F7844BDC029}" type="parTrans" cxnId="{92B064B1-CA14-B94A-8A70-EA12CDD81224}">
      <dgm:prSet/>
      <dgm:spPr/>
      <dgm:t>
        <a:bodyPr/>
        <a:lstStyle/>
        <a:p>
          <a:endParaRPr lang="en-US"/>
        </a:p>
      </dgm:t>
    </dgm:pt>
    <dgm:pt modelId="{2633F839-5C48-3C43-8093-571FB77F16C7}" type="sibTrans" cxnId="{92B064B1-CA14-B94A-8A70-EA12CDD81224}">
      <dgm:prSet/>
      <dgm:spPr/>
      <dgm:t>
        <a:bodyPr/>
        <a:lstStyle/>
        <a:p>
          <a:endParaRPr lang="en-US"/>
        </a:p>
      </dgm:t>
    </dgm:pt>
    <dgm:pt modelId="{9157434B-38E4-ED4A-A460-D345BC26EA44}" type="pres">
      <dgm:prSet presAssocID="{B3C79477-4EE2-3B48-B01C-510E778920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CDE63D-4851-9D4F-B440-0E7F2A7B4DA1}" type="pres">
      <dgm:prSet presAssocID="{B3C79477-4EE2-3B48-B01C-510E77892072}" presName="matrix" presStyleCnt="0"/>
      <dgm:spPr/>
    </dgm:pt>
    <dgm:pt modelId="{BBD63328-D2BB-4B41-9BC0-670DD14BC565}" type="pres">
      <dgm:prSet presAssocID="{B3C79477-4EE2-3B48-B01C-510E77892072}" presName="tile1" presStyleLbl="node1" presStyleIdx="0" presStyleCnt="4"/>
      <dgm:spPr/>
      <dgm:t>
        <a:bodyPr/>
        <a:lstStyle/>
        <a:p>
          <a:endParaRPr lang="en-US"/>
        </a:p>
      </dgm:t>
    </dgm:pt>
    <dgm:pt modelId="{D7A166F8-12DB-024F-93BB-6E7300AC0DD5}" type="pres">
      <dgm:prSet presAssocID="{B3C79477-4EE2-3B48-B01C-510E778920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825A8-51C3-964B-990A-AC3CBB0C7B13}" type="pres">
      <dgm:prSet presAssocID="{B3C79477-4EE2-3B48-B01C-510E77892072}" presName="tile2" presStyleLbl="node1" presStyleIdx="1" presStyleCnt="4"/>
      <dgm:spPr/>
      <dgm:t>
        <a:bodyPr/>
        <a:lstStyle/>
        <a:p>
          <a:endParaRPr lang="en-US"/>
        </a:p>
      </dgm:t>
    </dgm:pt>
    <dgm:pt modelId="{3EF45DAC-5DA5-7F45-8852-28CF0F2342A8}" type="pres">
      <dgm:prSet presAssocID="{B3C79477-4EE2-3B48-B01C-510E778920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DF611-7658-AA45-883C-3F95C2810402}" type="pres">
      <dgm:prSet presAssocID="{B3C79477-4EE2-3B48-B01C-510E77892072}" presName="tile3" presStyleLbl="node1" presStyleIdx="2" presStyleCnt="4"/>
      <dgm:spPr/>
      <dgm:t>
        <a:bodyPr/>
        <a:lstStyle/>
        <a:p>
          <a:endParaRPr lang="en-US"/>
        </a:p>
      </dgm:t>
    </dgm:pt>
    <dgm:pt modelId="{617E8DA5-5E03-8247-993F-12C80470CAF7}" type="pres">
      <dgm:prSet presAssocID="{B3C79477-4EE2-3B48-B01C-510E778920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494FB-73FB-6841-A474-923D3E07C190}" type="pres">
      <dgm:prSet presAssocID="{B3C79477-4EE2-3B48-B01C-510E77892072}" presName="tile4" presStyleLbl="node1" presStyleIdx="3" presStyleCnt="4"/>
      <dgm:spPr/>
      <dgm:t>
        <a:bodyPr/>
        <a:lstStyle/>
        <a:p>
          <a:endParaRPr lang="en-US"/>
        </a:p>
      </dgm:t>
    </dgm:pt>
    <dgm:pt modelId="{E739E570-1CCD-854E-AB69-EB8FD4D001CF}" type="pres">
      <dgm:prSet presAssocID="{B3C79477-4EE2-3B48-B01C-510E778920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DB1BE-FE9C-7145-91C2-3CE013956E61}" type="pres">
      <dgm:prSet presAssocID="{B3C79477-4EE2-3B48-B01C-510E77892072}" presName="centerTile" presStyleLbl="fgShp" presStyleIdx="0" presStyleCnt="1" custScaleX="82172" custScaleY="5762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666DB-6FBF-544F-8F7B-B1D73369BF89}" type="presOf" srcId="{F9C49272-AE56-D343-B083-FA80B37AA7E1}" destId="{BBD63328-D2BB-4B41-9BC0-670DD14BC565}" srcOrd="0" destOrd="0" presId="urn:microsoft.com/office/officeart/2005/8/layout/matrix1"/>
    <dgm:cxn modelId="{BCFB66C6-51C7-444F-B2EF-2B8840A5E99E}" srcId="{DBF3BB77-05ED-8847-8AF4-FD3DE38FD501}" destId="{D1A301D5-2F8F-F246-A407-C0201E82E339}" srcOrd="1" destOrd="0" parTransId="{EF5053C0-F8A6-694A-8FAB-27BE67A6BE40}" sibTransId="{19111812-8843-8C44-9A56-7A4873641451}"/>
    <dgm:cxn modelId="{D3162BC0-E2E8-E744-BA29-34F3B63EAB1E}" type="presOf" srcId="{66852636-53A4-AD4D-AB6E-2179A0C8D438}" destId="{617E8DA5-5E03-8247-993F-12C80470CAF7}" srcOrd="1" destOrd="0" presId="urn:microsoft.com/office/officeart/2005/8/layout/matrix1"/>
    <dgm:cxn modelId="{7AE73C39-386F-D849-A505-07AB3FC0DF4D}" type="presOf" srcId="{DDB9B1DA-B6EF-7D45-8B8A-8F27FBBB638E}" destId="{A25494FB-73FB-6841-A474-923D3E07C190}" srcOrd="0" destOrd="0" presId="urn:microsoft.com/office/officeart/2005/8/layout/matrix1"/>
    <dgm:cxn modelId="{1E9EC363-C57C-9D41-9E5B-B2F78F247FDF}" srcId="{B3C79477-4EE2-3B48-B01C-510E77892072}" destId="{DBF3BB77-05ED-8847-8AF4-FD3DE38FD501}" srcOrd="0" destOrd="0" parTransId="{FC0280DC-7A78-C840-8F7A-9CEB2D5FB331}" sibTransId="{5641E853-7465-5749-913E-B359253D9EDF}"/>
    <dgm:cxn modelId="{DF259FD3-9A89-A143-B70F-21DE1391918D}" type="presOf" srcId="{B3C79477-4EE2-3B48-B01C-510E77892072}" destId="{9157434B-38E4-ED4A-A460-D345BC26EA44}" srcOrd="0" destOrd="0" presId="urn:microsoft.com/office/officeart/2005/8/layout/matrix1"/>
    <dgm:cxn modelId="{B0E9CA2C-270E-FA45-B2E0-26C62EE1CA80}" type="presOf" srcId="{F9C49272-AE56-D343-B083-FA80B37AA7E1}" destId="{D7A166F8-12DB-024F-93BB-6E7300AC0DD5}" srcOrd="1" destOrd="0" presId="urn:microsoft.com/office/officeart/2005/8/layout/matrix1"/>
    <dgm:cxn modelId="{98586CCB-9669-3B4B-98AA-6007D03266CC}" type="presOf" srcId="{D1A301D5-2F8F-F246-A407-C0201E82E339}" destId="{3EF45DAC-5DA5-7F45-8852-28CF0F2342A8}" srcOrd="1" destOrd="0" presId="urn:microsoft.com/office/officeart/2005/8/layout/matrix1"/>
    <dgm:cxn modelId="{99B41A18-D213-C345-A7EC-9006DF615B28}" srcId="{DBF3BB77-05ED-8847-8AF4-FD3DE38FD501}" destId="{66852636-53A4-AD4D-AB6E-2179A0C8D438}" srcOrd="2" destOrd="0" parTransId="{CED27A5F-68C5-174E-BAA1-D22BD156AD65}" sibTransId="{1641C9F9-BB84-F444-9392-9C1B4EAB64A4}"/>
    <dgm:cxn modelId="{92B064B1-CA14-B94A-8A70-EA12CDD81224}" srcId="{DBF3BB77-05ED-8847-8AF4-FD3DE38FD501}" destId="{DDB9B1DA-B6EF-7D45-8B8A-8F27FBBB638E}" srcOrd="3" destOrd="0" parTransId="{6E9381B7-914C-7C4E-8EE2-4F7844BDC029}" sibTransId="{2633F839-5C48-3C43-8093-571FB77F16C7}"/>
    <dgm:cxn modelId="{2D417D4F-EEAF-3C42-86CD-C058EAF6C8C3}" type="presOf" srcId="{DBF3BB77-05ED-8847-8AF4-FD3DE38FD501}" destId="{9B9DB1BE-FE9C-7145-91C2-3CE013956E61}" srcOrd="0" destOrd="0" presId="urn:microsoft.com/office/officeart/2005/8/layout/matrix1"/>
    <dgm:cxn modelId="{6E7FD5B8-F26C-5A47-B8B9-D25476642A71}" type="presOf" srcId="{66852636-53A4-AD4D-AB6E-2179A0C8D438}" destId="{0E7DF611-7658-AA45-883C-3F95C2810402}" srcOrd="0" destOrd="0" presId="urn:microsoft.com/office/officeart/2005/8/layout/matrix1"/>
    <dgm:cxn modelId="{F15996E3-29F7-5742-9F5A-692F9F61C52F}" type="presOf" srcId="{DDB9B1DA-B6EF-7D45-8B8A-8F27FBBB638E}" destId="{E739E570-1CCD-854E-AB69-EB8FD4D001CF}" srcOrd="1" destOrd="0" presId="urn:microsoft.com/office/officeart/2005/8/layout/matrix1"/>
    <dgm:cxn modelId="{7C9A2C98-F3F8-8D4C-A936-D36F1B653642}" type="presOf" srcId="{D1A301D5-2F8F-F246-A407-C0201E82E339}" destId="{234825A8-51C3-964B-990A-AC3CBB0C7B13}" srcOrd="0" destOrd="0" presId="urn:microsoft.com/office/officeart/2005/8/layout/matrix1"/>
    <dgm:cxn modelId="{3E29FBDE-A08A-5342-BDC0-1120E453B0CD}" srcId="{DBF3BB77-05ED-8847-8AF4-FD3DE38FD501}" destId="{F9C49272-AE56-D343-B083-FA80B37AA7E1}" srcOrd="0" destOrd="0" parTransId="{929A7FBA-C1F0-0544-93D5-395BBE76D987}" sibTransId="{7E84DD67-CE8C-FB4D-B906-CFC139C0E71D}"/>
    <dgm:cxn modelId="{0B5DADF1-DA4C-0748-83CD-1339A659CD5D}" type="presParOf" srcId="{9157434B-38E4-ED4A-A460-D345BC26EA44}" destId="{5DCDE63D-4851-9D4F-B440-0E7F2A7B4DA1}" srcOrd="0" destOrd="0" presId="urn:microsoft.com/office/officeart/2005/8/layout/matrix1"/>
    <dgm:cxn modelId="{7B2346BF-FAA8-254F-B6D2-A210F59AA1BE}" type="presParOf" srcId="{5DCDE63D-4851-9D4F-B440-0E7F2A7B4DA1}" destId="{BBD63328-D2BB-4B41-9BC0-670DD14BC565}" srcOrd="0" destOrd="0" presId="urn:microsoft.com/office/officeart/2005/8/layout/matrix1"/>
    <dgm:cxn modelId="{5E3D1BFB-1C7E-F247-B048-9F15A391D0D6}" type="presParOf" srcId="{5DCDE63D-4851-9D4F-B440-0E7F2A7B4DA1}" destId="{D7A166F8-12DB-024F-93BB-6E7300AC0DD5}" srcOrd="1" destOrd="0" presId="urn:microsoft.com/office/officeart/2005/8/layout/matrix1"/>
    <dgm:cxn modelId="{20C0E42B-71CD-F448-9D9C-76D4E15EC84C}" type="presParOf" srcId="{5DCDE63D-4851-9D4F-B440-0E7F2A7B4DA1}" destId="{234825A8-51C3-964B-990A-AC3CBB0C7B13}" srcOrd="2" destOrd="0" presId="urn:microsoft.com/office/officeart/2005/8/layout/matrix1"/>
    <dgm:cxn modelId="{BD7900AD-5920-554A-B6CC-127B8836244C}" type="presParOf" srcId="{5DCDE63D-4851-9D4F-B440-0E7F2A7B4DA1}" destId="{3EF45DAC-5DA5-7F45-8852-28CF0F2342A8}" srcOrd="3" destOrd="0" presId="urn:microsoft.com/office/officeart/2005/8/layout/matrix1"/>
    <dgm:cxn modelId="{ECDED4E6-3D64-F54B-8CA9-6340ED735F97}" type="presParOf" srcId="{5DCDE63D-4851-9D4F-B440-0E7F2A7B4DA1}" destId="{0E7DF611-7658-AA45-883C-3F95C2810402}" srcOrd="4" destOrd="0" presId="urn:microsoft.com/office/officeart/2005/8/layout/matrix1"/>
    <dgm:cxn modelId="{96E6959B-992D-544C-95EF-5E3ED94FE4F0}" type="presParOf" srcId="{5DCDE63D-4851-9D4F-B440-0E7F2A7B4DA1}" destId="{617E8DA5-5E03-8247-993F-12C80470CAF7}" srcOrd="5" destOrd="0" presId="urn:microsoft.com/office/officeart/2005/8/layout/matrix1"/>
    <dgm:cxn modelId="{F557D06F-41E4-8948-8B37-5F7396DEF069}" type="presParOf" srcId="{5DCDE63D-4851-9D4F-B440-0E7F2A7B4DA1}" destId="{A25494FB-73FB-6841-A474-923D3E07C190}" srcOrd="6" destOrd="0" presId="urn:microsoft.com/office/officeart/2005/8/layout/matrix1"/>
    <dgm:cxn modelId="{E8D2FF35-E367-2F45-9803-BCC1013BBEEC}" type="presParOf" srcId="{5DCDE63D-4851-9D4F-B440-0E7F2A7B4DA1}" destId="{E739E570-1CCD-854E-AB69-EB8FD4D001CF}" srcOrd="7" destOrd="0" presId="urn:microsoft.com/office/officeart/2005/8/layout/matrix1"/>
    <dgm:cxn modelId="{4EEB0076-F268-044D-A234-55DB204025E9}" type="presParOf" srcId="{9157434B-38E4-ED4A-A460-D345BC26EA44}" destId="{9B9DB1BE-FE9C-7145-91C2-3CE013956E6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63328-D2BB-4B41-9BC0-670DD14BC565}">
      <dsp:nvSpPr>
        <dsp:cNvPr id="0" name=""/>
        <dsp:cNvSpPr/>
      </dsp:nvSpPr>
      <dsp:spPr>
        <a:xfrm rot="16200000">
          <a:off x="854395" y="-854395"/>
          <a:ext cx="2634609" cy="43434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000000"/>
              </a:solidFill>
            </a:rPr>
            <a:t>DETERMINISM</a:t>
          </a:r>
          <a:r>
            <a:rPr lang="en-US" sz="2000" kern="1200" dirty="0" smtClean="0"/>
            <a:t>: Inspired by Darwin’s theory of Evolution.  In Naturalist literature, characters are like all other animals </a:t>
          </a:r>
          <a:r>
            <a:rPr lang="en-US" sz="2000" kern="1200" dirty="0" err="1" smtClean="0"/>
            <a:t>posessed</a:t>
          </a:r>
          <a:r>
            <a:rPr lang="en-US" sz="2000" kern="1200" dirty="0" smtClean="0"/>
            <a:t> by instinct to survive in environments that serve as adversarial forces</a:t>
          </a:r>
          <a:r>
            <a:rPr lang="en-US" sz="2000" kern="1200" dirty="0" smtClean="0">
              <a:solidFill>
                <a:srgbClr val="000000"/>
              </a:solidFill>
            </a:rPr>
            <a:t>. Look for the effect of setting, and external forces on plot.</a:t>
          </a:r>
        </a:p>
      </dsp:txBody>
      <dsp:txXfrm rot="5400000">
        <a:off x="0" y="0"/>
        <a:ext cx="4343400" cy="1975957"/>
      </dsp:txXfrm>
    </dsp:sp>
    <dsp:sp modelId="{234825A8-51C3-964B-990A-AC3CBB0C7B13}">
      <dsp:nvSpPr>
        <dsp:cNvPr id="0" name=""/>
        <dsp:cNvSpPr/>
      </dsp:nvSpPr>
      <dsp:spPr>
        <a:xfrm>
          <a:off x="4343400" y="0"/>
          <a:ext cx="4343400" cy="2634609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OBJECTIVISM</a:t>
          </a:r>
          <a:r>
            <a:rPr lang="en-US" sz="1800" kern="1200" dirty="0" smtClean="0"/>
            <a:t>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Influenced by BF </a:t>
          </a:r>
          <a:r>
            <a:rPr lang="en-US" sz="1800" kern="1200" dirty="0" err="1" smtClean="0"/>
            <a:t>Skinners’s</a:t>
          </a:r>
          <a:r>
            <a:rPr lang="en-US" sz="1800" kern="1200" dirty="0" smtClean="0"/>
            <a:t> beliefs that character is most influenced by the environment. </a:t>
          </a:r>
          <a:r>
            <a:rPr lang="en-US" sz="1800" kern="1200" dirty="0" smtClean="0">
              <a:solidFill>
                <a:srgbClr val="000000"/>
              </a:solidFill>
            </a:rPr>
            <a:t>Look for C</a:t>
          </a:r>
          <a:r>
            <a:rPr lang="en-US" sz="1800" kern="1200" dirty="0" smtClean="0">
              <a:solidFill>
                <a:schemeClr val="tx1"/>
              </a:solidFill>
            </a:rPr>
            <a:t>haracters conditioned by environment and described in detailed yet detached journalistic/ scientific style. 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343400" y="0"/>
        <a:ext cx="4343400" cy="1975957"/>
      </dsp:txXfrm>
    </dsp:sp>
    <dsp:sp modelId="{0E7DF611-7658-AA45-883C-3F95C2810402}">
      <dsp:nvSpPr>
        <dsp:cNvPr id="0" name=""/>
        <dsp:cNvSpPr/>
      </dsp:nvSpPr>
      <dsp:spPr>
        <a:xfrm rot="10800000">
          <a:off x="0" y="2634609"/>
          <a:ext cx="4343400" cy="2634609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0000"/>
              </a:solidFill>
            </a:rPr>
            <a:t>PESSIMISM</a:t>
          </a:r>
          <a:r>
            <a:rPr lang="en-US" sz="3600" kern="1200" dirty="0" smtClean="0"/>
            <a:t>: </a:t>
          </a:r>
          <a:r>
            <a:rPr lang="en-US" sz="1600" kern="1200" dirty="0" smtClean="0"/>
            <a:t>Topics covered by literature deals with the underbelly of society.  These include realistic treatment of taboo subjects that might include criminality,  sexuality, poverty and racism. </a:t>
          </a:r>
          <a:r>
            <a:rPr lang="en-US" sz="1600" kern="1200" dirty="0" smtClean="0">
              <a:solidFill>
                <a:srgbClr val="000000"/>
              </a:solidFill>
            </a:rPr>
            <a:t>FIND  Heavy Foreshadowing that develops a sense of impending doom.</a:t>
          </a:r>
          <a:endParaRPr lang="en-US" sz="1600" kern="1200" dirty="0">
            <a:solidFill>
              <a:srgbClr val="000000"/>
            </a:solidFill>
          </a:endParaRPr>
        </a:p>
      </dsp:txBody>
      <dsp:txXfrm rot="10800000">
        <a:off x="0" y="3293262"/>
        <a:ext cx="4343400" cy="1975957"/>
      </dsp:txXfrm>
    </dsp:sp>
    <dsp:sp modelId="{A25494FB-73FB-6841-A474-923D3E07C190}">
      <dsp:nvSpPr>
        <dsp:cNvPr id="0" name=""/>
        <dsp:cNvSpPr/>
      </dsp:nvSpPr>
      <dsp:spPr>
        <a:xfrm rot="5400000">
          <a:off x="5197795" y="1780214"/>
          <a:ext cx="2634609" cy="4343400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0000"/>
              </a:solidFill>
            </a:rPr>
            <a:t>INDIFFERENT UNIVERSE: </a:t>
          </a:r>
          <a:r>
            <a:rPr lang="en-US" sz="1800" kern="1200" dirty="0" smtClean="0"/>
            <a:t>The same nature that Emerson idealized is indifferent in the face of human suffering and struggle.  </a:t>
          </a:r>
          <a:r>
            <a:rPr lang="en-US" sz="1800" kern="1200" dirty="0" smtClean="0">
              <a:solidFill>
                <a:srgbClr val="000000"/>
              </a:solidFill>
            </a:rPr>
            <a:t>Look for this idea through author’s use of IRONY and SYMBOLS.</a:t>
          </a:r>
          <a:endParaRPr lang="en-US" sz="1800" kern="1200" dirty="0">
            <a:solidFill>
              <a:srgbClr val="000000"/>
            </a:solidFill>
          </a:endParaRPr>
        </a:p>
      </dsp:txBody>
      <dsp:txXfrm rot="-5400000">
        <a:off x="4343400" y="3293262"/>
        <a:ext cx="4343400" cy="1975957"/>
      </dsp:txXfrm>
    </dsp:sp>
    <dsp:sp modelId="{9B9DB1BE-FE9C-7145-91C2-3CE013956E61}">
      <dsp:nvSpPr>
        <dsp:cNvPr id="0" name=""/>
        <dsp:cNvSpPr/>
      </dsp:nvSpPr>
      <dsp:spPr>
        <a:xfrm>
          <a:off x="3272682" y="2255061"/>
          <a:ext cx="2141435" cy="759097"/>
        </a:xfrm>
        <a:prstGeom prst="round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NATURALISM</a:t>
          </a:r>
          <a:endParaRPr lang="en-US" sz="2400" b="1" i="1" kern="1200" dirty="0"/>
        </a:p>
      </dsp:txBody>
      <dsp:txXfrm>
        <a:off x="3309738" y="2292117"/>
        <a:ext cx="2067323" cy="684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92528-C66A-1847-ACBF-F960E2FD3B5D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A6904-8BFB-6246-8221-231157523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9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9C06-71F6-494F-AF2F-1881FE337F28}" type="datetimeFigureOut">
              <a:rPr lang="en-US" smtClean="0"/>
              <a:pPr/>
              <a:t>3/13/17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Awaken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0908" y="0"/>
            <a:ext cx="1285874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063081"/>
            <a:ext cx="58919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Impact"/>
                <a:cs typeface="Impact"/>
              </a:rPr>
              <a:t>The Awakening</a:t>
            </a:r>
            <a:endParaRPr lang="en-US" sz="72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1985" y="5709412"/>
            <a:ext cx="4328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SignPainter-HouseScript"/>
                <a:cs typeface="SignPainter-HouseScript"/>
              </a:rPr>
              <a:t>By Kate Chopin</a:t>
            </a:r>
            <a:endParaRPr lang="en-US" sz="6600" dirty="0">
              <a:solidFill>
                <a:schemeClr val="bg1"/>
              </a:solidFill>
              <a:latin typeface="SignPainter-HouseScript"/>
              <a:cs typeface="SignPainter-HouseScript"/>
            </a:endParaRPr>
          </a:p>
        </p:txBody>
      </p:sp>
    </p:spTree>
    <p:extLst>
      <p:ext uri="{BB962C8B-B14F-4D97-AF65-F5344CB8AC3E}">
        <p14:creationId xmlns:p14="http://schemas.microsoft.com/office/powerpoint/2010/main" val="335356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79" y="288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Reading Focus:</a:t>
            </a:r>
            <a:endParaRPr lang="en-US" sz="88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84"/>
            <a:ext cx="8229600" cy="26353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Helvetica"/>
                <a:cs typeface="Helvetica"/>
              </a:rPr>
              <a:t>Identify how Kate Chopin incorporates features of REALISM in the plot of The Awakening by analyzing </a:t>
            </a:r>
            <a:r>
              <a:rPr lang="en-US" sz="2800" b="1" dirty="0" smtClean="0">
                <a:latin typeface="Helvetica"/>
                <a:cs typeface="Helvetica"/>
              </a:rPr>
              <a:t>ARCHETYPAL characters, SYMBOLISM of setting, and the resolution of conflict</a:t>
            </a:r>
            <a:r>
              <a:rPr lang="en-US" sz="2800" dirty="0" smtClean="0">
                <a:latin typeface="Helvetica"/>
                <a:cs typeface="Helvetica"/>
              </a:rPr>
              <a:t>.  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9679" y="30606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Evidence: </a:t>
            </a:r>
            <a:endParaRPr lang="en-US" sz="88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03612"/>
            <a:ext cx="8229600" cy="2830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Helvetica"/>
                <a:cs typeface="Helvetica"/>
              </a:rPr>
              <a:t>Reading Checks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Chapter Summaries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Literary Circles &amp; Socratic Seminar Discussion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Progress Checks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2884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39881"/>
            <a:ext cx="3656482" cy="4986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Use Summary Template </a:t>
            </a:r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to identify main idea and key details.  </a:t>
            </a:r>
            <a:endParaRPr lang="en-US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683" y="228608"/>
            <a:ext cx="4596592" cy="63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9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Literary Circles</a:t>
            </a:r>
            <a:endParaRPr lang="en-US" sz="80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Small groups of students gather together to discuss a piece of literature </a:t>
            </a:r>
            <a:r>
              <a:rPr lang="en-US" b="1" dirty="0" smtClean="0">
                <a:latin typeface="Helvetica"/>
                <a:cs typeface="Helvetica"/>
              </a:rPr>
              <a:t>in depth</a:t>
            </a:r>
            <a:r>
              <a:rPr lang="en-US" dirty="0" smtClean="0">
                <a:latin typeface="Helvetica"/>
                <a:cs typeface="Helvetica"/>
              </a:rPr>
              <a:t>. </a:t>
            </a:r>
          </a:p>
          <a:p>
            <a:r>
              <a:rPr lang="en-US" dirty="0" smtClean="0">
                <a:latin typeface="Helvetica"/>
                <a:cs typeface="Helvetica"/>
              </a:rPr>
              <a:t>The discussion is </a:t>
            </a:r>
            <a:r>
              <a:rPr lang="en-US" b="1" dirty="0" smtClean="0">
                <a:latin typeface="Helvetica"/>
                <a:cs typeface="Helvetica"/>
              </a:rPr>
              <a:t>guided by students' response</a:t>
            </a:r>
            <a:r>
              <a:rPr lang="en-US" dirty="0" smtClean="0">
                <a:latin typeface="Helvetica"/>
                <a:cs typeface="Helvetica"/>
              </a:rPr>
              <a:t> to what they have read.</a:t>
            </a:r>
          </a:p>
          <a:p>
            <a:r>
              <a:rPr lang="en-US" dirty="0" smtClean="0">
                <a:latin typeface="Helvetica"/>
                <a:cs typeface="Helvetica"/>
              </a:rPr>
              <a:t> They provide a way for students to </a:t>
            </a:r>
            <a:r>
              <a:rPr lang="en-US" b="1" dirty="0" smtClean="0">
                <a:latin typeface="Helvetica"/>
                <a:cs typeface="Helvetica"/>
              </a:rPr>
              <a:t>engage in critical thinking and reflection </a:t>
            </a:r>
            <a:r>
              <a:rPr lang="en-US" dirty="0" smtClean="0">
                <a:latin typeface="Helvetica"/>
                <a:cs typeface="Helvetica"/>
              </a:rPr>
              <a:t>as they read, discuss, and respond to 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2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65" y="563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Literary Circles</a:t>
            </a:r>
            <a:endParaRPr lang="en-US" sz="80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6153203"/>
              </p:ext>
            </p:extLst>
          </p:nvPr>
        </p:nvGraphicFramePr>
        <p:xfrm>
          <a:off x="139665" y="1417639"/>
          <a:ext cx="8686800" cy="5269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6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Essential Questions</a:t>
            </a:r>
            <a:endParaRPr lang="en-US" sz="80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124" cy="502713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Chapter I-X</a:t>
            </a:r>
            <a:r>
              <a:rPr lang="en-US" dirty="0" smtClean="0">
                <a:latin typeface="Helvetica"/>
                <a:cs typeface="Helvetica"/>
              </a:rPr>
              <a:t>: How does Kate Chopin Naturalist ideas and features in the novel’s exposition which takes place in Grand Isle?</a:t>
            </a:r>
          </a:p>
          <a:p>
            <a:r>
              <a:rPr lang="en-US" b="1" dirty="0" smtClean="0">
                <a:latin typeface="Helvetica"/>
                <a:cs typeface="Helvetica"/>
              </a:rPr>
              <a:t>Chapter XI- XXII</a:t>
            </a:r>
            <a:r>
              <a:rPr lang="en-US" dirty="0" smtClean="0">
                <a:latin typeface="Helvetica"/>
                <a:cs typeface="Helvetica"/>
              </a:rPr>
              <a:t>: </a:t>
            </a:r>
            <a:r>
              <a:rPr lang="en-US" dirty="0">
                <a:latin typeface="Helvetica"/>
                <a:cs typeface="Helvetica"/>
              </a:rPr>
              <a:t>Can you explain how Kate Chopin uses </a:t>
            </a:r>
            <a:r>
              <a:rPr lang="en-US" b="1" dirty="0">
                <a:latin typeface="Helvetica"/>
                <a:cs typeface="Helvetica"/>
              </a:rPr>
              <a:t>figurative language and symbolism </a:t>
            </a:r>
            <a:r>
              <a:rPr lang="en-US" dirty="0">
                <a:latin typeface="Helvetica"/>
                <a:cs typeface="Helvetica"/>
              </a:rPr>
              <a:t>to reveal emerging conflicts and themes in the story in the </a:t>
            </a:r>
            <a:r>
              <a:rPr lang="en-US" dirty="0" smtClean="0">
                <a:latin typeface="Helvetica"/>
                <a:cs typeface="Helvetica"/>
              </a:rPr>
              <a:t>Esplanade Street Chapters?</a:t>
            </a:r>
          </a:p>
          <a:p>
            <a:r>
              <a:rPr lang="en-US" b="1" dirty="0" smtClean="0">
                <a:latin typeface="Helvetica"/>
                <a:cs typeface="Helvetica"/>
              </a:rPr>
              <a:t>Chapter XXIII-XXXIII</a:t>
            </a:r>
            <a:r>
              <a:rPr lang="en-US" dirty="0" smtClean="0">
                <a:latin typeface="Helvetica"/>
                <a:cs typeface="Helvetica"/>
              </a:rPr>
              <a:t>: How does Chopin use </a:t>
            </a:r>
            <a:r>
              <a:rPr lang="en-US" b="1" dirty="0" smtClean="0">
                <a:latin typeface="Helvetica"/>
                <a:cs typeface="Helvetica"/>
              </a:rPr>
              <a:t>Psychological Realism </a:t>
            </a:r>
            <a:r>
              <a:rPr lang="en-US" dirty="0" smtClean="0">
                <a:latin typeface="Helvetica"/>
                <a:cs typeface="Helvetica"/>
              </a:rPr>
              <a:t>through Edna’s character in the Pigeon House Chapters?  What Naturalist ideas are conveyed through the characters’ internal life and conflicts? 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Chapter XXXIII-XXXIX:  What philosophical ideas are communicated by the novel’s resolution?  Can it be argued that this is a FEMINIST text? </a:t>
            </a:r>
            <a:endParaRPr lang="en-US" dirty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3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25" y="203491"/>
            <a:ext cx="7772400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Socratic Seminar #1</a:t>
            </a:r>
            <a:endParaRPr lang="en-US" sz="66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6832" y="1143001"/>
            <a:ext cx="4533594" cy="5534076"/>
          </a:xfrm>
        </p:spPr>
        <p:txBody>
          <a:bodyPr>
            <a:normAutofit fontScale="850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Arial"/>
                <a:cs typeface="Arial"/>
              </a:rPr>
              <a:t>OBJECTIVES: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Scholars will explore REALIST IDEALS AND AESTHETIC FEATURES with a focus on the purpose of calling attention to social changes </a:t>
            </a:r>
            <a:r>
              <a:rPr lang="en-US" sz="1900" b="1" dirty="0" smtClean="0">
                <a:latin typeface="Arial"/>
                <a:cs typeface="Arial"/>
              </a:rPr>
              <a:t>as they are exhibited in Collection 5  texts.</a:t>
            </a:r>
            <a:endParaRPr lang="en-US" sz="1900" i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 Additionally, students will evaluate </a:t>
            </a:r>
            <a:r>
              <a:rPr lang="en-US" sz="1900" b="1" dirty="0" smtClean="0">
                <a:latin typeface="Arial"/>
                <a:cs typeface="Arial"/>
              </a:rPr>
              <a:t>the influence of these texts’ ideas on contemporary American culture and society</a:t>
            </a:r>
            <a:r>
              <a:rPr lang="en-US" sz="1900" b="1" i="1" dirty="0" smtClean="0">
                <a:latin typeface="Arial"/>
                <a:cs typeface="Arial"/>
              </a:rPr>
              <a:t>.  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/>
            <a:endParaRPr lang="en-US" sz="2000" dirty="0" smtClean="0">
              <a:latin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b="1" dirty="0" smtClean="0">
                <a:latin typeface="Arial"/>
                <a:cs typeface="Arial"/>
              </a:rPr>
              <a:t>ESSENTIAL QUESTIONS:</a:t>
            </a:r>
          </a:p>
          <a:p>
            <a:r>
              <a:rPr lang="en-US" sz="1900" dirty="0" smtClean="0">
                <a:latin typeface="Arial"/>
                <a:cs typeface="Arial"/>
              </a:rPr>
              <a:t>What are the REALIST’s views of the purpose of literature in society?</a:t>
            </a:r>
          </a:p>
          <a:p>
            <a:r>
              <a:rPr lang="en-US" sz="1900" dirty="0" smtClean="0">
                <a:latin typeface="Arial"/>
                <a:cs typeface="Arial"/>
              </a:rPr>
              <a:t>How does Chopin introduce REALIST IDEALS &amp; FEATURES in the exposition of her novel, </a:t>
            </a:r>
            <a:r>
              <a:rPr lang="en-US" sz="1900" i="1" dirty="0" smtClean="0">
                <a:latin typeface="Arial"/>
                <a:cs typeface="Arial"/>
              </a:rPr>
              <a:t>The Awakening?</a:t>
            </a:r>
            <a:endParaRPr lang="en-US" sz="1900" dirty="0" smtClean="0">
              <a:latin typeface="Arial"/>
              <a:cs typeface="Arial"/>
            </a:endParaRPr>
          </a:p>
          <a:p>
            <a:r>
              <a:rPr lang="en-US" sz="1900" dirty="0" smtClean="0">
                <a:latin typeface="Arial"/>
                <a:cs typeface="Arial"/>
              </a:rPr>
              <a:t>Chapter I-XXII: How does setting begin to show signs of REALIST symbolism?</a:t>
            </a:r>
            <a:endParaRPr lang="en-US" sz="1900" dirty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</p:txBody>
      </p:sp>
      <p:pic>
        <p:nvPicPr>
          <p:cNvPr id="3" name="Picture 2" descr="woman reading with color - prelinge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4" t="3854" r="9914"/>
          <a:stretch/>
        </p:blipFill>
        <p:spPr>
          <a:xfrm>
            <a:off x="276320" y="1309592"/>
            <a:ext cx="3803702" cy="502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4475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25" y="203491"/>
            <a:ext cx="7772400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Socratic Seminar </a:t>
            </a:r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#2</a:t>
            </a:r>
            <a:endParaRPr lang="en-US" sz="66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6832" y="1143001"/>
            <a:ext cx="4533594" cy="5534076"/>
          </a:xfrm>
        </p:spPr>
        <p:txBody>
          <a:bodyPr>
            <a:normAutofit fontScale="850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Arial"/>
                <a:cs typeface="Arial"/>
              </a:rPr>
              <a:t>OBJECTIVES: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Scholars will explore REALIST IDEALS AND AESTHETIC FEATURES with a focus on the purpose of calling attention to social changes </a:t>
            </a:r>
            <a:r>
              <a:rPr lang="en-US" sz="1900" b="1" dirty="0" smtClean="0">
                <a:latin typeface="Arial"/>
                <a:cs typeface="Arial"/>
              </a:rPr>
              <a:t>as they are exhibited in Collection 5  texts.</a:t>
            </a:r>
            <a:endParaRPr lang="en-US" sz="1900" i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 Additionally, students will evaluate </a:t>
            </a:r>
            <a:r>
              <a:rPr lang="en-US" sz="1900" b="1" dirty="0" smtClean="0">
                <a:latin typeface="Arial"/>
                <a:cs typeface="Arial"/>
              </a:rPr>
              <a:t>the influence of these texts’ ideas on contemporary American culture and society</a:t>
            </a:r>
            <a:r>
              <a:rPr lang="en-US" sz="1900" b="1" i="1" dirty="0" smtClean="0">
                <a:latin typeface="Arial"/>
                <a:cs typeface="Arial"/>
              </a:rPr>
              <a:t>.  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/>
            <a:endParaRPr lang="en-US" sz="2000" dirty="0" smtClean="0">
              <a:latin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b="1" dirty="0" smtClean="0">
                <a:latin typeface="Arial"/>
                <a:cs typeface="Arial"/>
              </a:rPr>
              <a:t>ESSENTIAL QUESTIONS:</a:t>
            </a:r>
          </a:p>
          <a:p>
            <a:r>
              <a:rPr lang="en-US" sz="1900" dirty="0" smtClean="0">
                <a:latin typeface="Arial"/>
                <a:cs typeface="Arial"/>
              </a:rPr>
              <a:t>What are the REALIST’s views of the purpose of literature in society?</a:t>
            </a:r>
          </a:p>
          <a:p>
            <a:r>
              <a:rPr lang="en-US" sz="1900" dirty="0" smtClean="0">
                <a:latin typeface="Arial"/>
                <a:cs typeface="Arial"/>
              </a:rPr>
              <a:t>How does Chopin introduce REALIST IDEALS &amp; FEATURES in the </a:t>
            </a:r>
            <a:r>
              <a:rPr lang="en-US" sz="1900" dirty="0" smtClean="0">
                <a:latin typeface="Arial"/>
                <a:cs typeface="Arial"/>
              </a:rPr>
              <a:t>RESOLUTION of </a:t>
            </a:r>
            <a:r>
              <a:rPr lang="en-US" sz="1900" dirty="0" smtClean="0">
                <a:latin typeface="Arial"/>
                <a:cs typeface="Arial"/>
              </a:rPr>
              <a:t>her novel, </a:t>
            </a:r>
            <a:r>
              <a:rPr lang="en-US" sz="1900" i="1" dirty="0" smtClean="0">
                <a:latin typeface="Arial"/>
                <a:cs typeface="Arial"/>
              </a:rPr>
              <a:t>The Awakening?</a:t>
            </a:r>
            <a:endParaRPr lang="en-US" sz="1900" dirty="0" smtClean="0">
              <a:latin typeface="Arial"/>
              <a:cs typeface="Arial"/>
            </a:endParaRPr>
          </a:p>
          <a:p>
            <a:r>
              <a:rPr lang="en-US" sz="1900" dirty="0" smtClean="0">
                <a:latin typeface="Arial"/>
                <a:cs typeface="Arial"/>
              </a:rPr>
              <a:t>THEME: Do you agree with Barbara Kingsolver’s </a:t>
            </a:r>
            <a:r>
              <a:rPr lang="en-US" sz="1900" smtClean="0">
                <a:latin typeface="Arial"/>
                <a:cs typeface="Arial"/>
              </a:rPr>
              <a:t>essay? </a:t>
            </a:r>
            <a:r>
              <a:rPr lang="en-US" sz="1900" smtClean="0">
                <a:latin typeface="Arial"/>
                <a:cs typeface="Arial"/>
              </a:rPr>
              <a:t>Is </a:t>
            </a:r>
            <a:r>
              <a:rPr lang="en-US" sz="1900" dirty="0" smtClean="0">
                <a:latin typeface="Arial"/>
                <a:cs typeface="Arial"/>
              </a:rPr>
              <a:t>Edna’s end a feminist statement?</a:t>
            </a:r>
            <a:endParaRPr lang="en-US" sz="2000" dirty="0" smtClean="0">
              <a:latin typeface="Arial"/>
              <a:cs typeface="Arial"/>
            </a:endParaRPr>
          </a:p>
        </p:txBody>
      </p:sp>
      <p:pic>
        <p:nvPicPr>
          <p:cNvPr id="3" name="Picture 2" descr="woman reading with color - prelinge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4" t="3854" r="9914"/>
          <a:stretch/>
        </p:blipFill>
        <p:spPr>
          <a:xfrm>
            <a:off x="276320" y="1309592"/>
            <a:ext cx="3803702" cy="502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1683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12869</TotalTime>
  <Words>604</Words>
  <Application>Microsoft Macintosh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Reading Focus:</vt:lpstr>
      <vt:lpstr>Use Summary Template to identify main idea and key details.  </vt:lpstr>
      <vt:lpstr>Literary Circles</vt:lpstr>
      <vt:lpstr>Literary Circles</vt:lpstr>
      <vt:lpstr>Essential Questions</vt:lpstr>
      <vt:lpstr>Socratic Seminar #1</vt:lpstr>
      <vt:lpstr>Socratic Seminar #2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23</cp:revision>
  <cp:lastPrinted>2016-12-14T17:02:22Z</cp:lastPrinted>
  <dcterms:created xsi:type="dcterms:W3CDTF">2016-12-08T15:43:48Z</dcterms:created>
  <dcterms:modified xsi:type="dcterms:W3CDTF">2017-03-13T22:15:33Z</dcterms:modified>
</cp:coreProperties>
</file>