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8"/>
  </p:notesMasterIdLst>
  <p:sldIdLst>
    <p:sldId id="256" r:id="rId2"/>
    <p:sldId id="272" r:id="rId3"/>
    <p:sldId id="262" r:id="rId4"/>
    <p:sldId id="268" r:id="rId5"/>
    <p:sldId id="257" r:id="rId6"/>
    <p:sldId id="259" r:id="rId7"/>
    <p:sldId id="260" r:id="rId8"/>
    <p:sldId id="269" r:id="rId9"/>
    <p:sldId id="271" r:id="rId10"/>
    <p:sldId id="270" r:id="rId11"/>
    <p:sldId id="261" r:id="rId12"/>
    <p:sldId id="263" r:id="rId13"/>
    <p:sldId id="265" r:id="rId14"/>
    <p:sldId id="264" r:id="rId15"/>
    <p:sldId id="266" r:id="rId16"/>
    <p:sldId id="267" r:id="rId17"/>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Arial" pitchFamily="-107" charset="0"/>
        <a:ea typeface="ＭＳ Ｐゴシック" pitchFamily="-107" charset="-128"/>
        <a:cs typeface="ＭＳ Ｐゴシック" pitchFamily="-107" charset="-128"/>
      </a:defRPr>
    </a:lvl1pPr>
    <a:lvl2pPr marL="457200" algn="l" rtl="0" eaLnBrk="0" fontAlgn="base" hangingPunct="0">
      <a:spcBef>
        <a:spcPct val="0"/>
      </a:spcBef>
      <a:spcAft>
        <a:spcPct val="0"/>
      </a:spcAft>
      <a:defRPr sz="2400" kern="1200">
        <a:solidFill>
          <a:schemeClr val="tx1"/>
        </a:solidFill>
        <a:latin typeface="Arial" pitchFamily="-107" charset="0"/>
        <a:ea typeface="ＭＳ Ｐゴシック" pitchFamily="-107" charset="-128"/>
        <a:cs typeface="ＭＳ Ｐゴシック" pitchFamily="-107" charset="-128"/>
      </a:defRPr>
    </a:lvl2pPr>
    <a:lvl3pPr marL="914400" algn="l" rtl="0" eaLnBrk="0" fontAlgn="base" hangingPunct="0">
      <a:spcBef>
        <a:spcPct val="0"/>
      </a:spcBef>
      <a:spcAft>
        <a:spcPct val="0"/>
      </a:spcAft>
      <a:defRPr sz="2400" kern="1200">
        <a:solidFill>
          <a:schemeClr val="tx1"/>
        </a:solidFill>
        <a:latin typeface="Arial" pitchFamily="-107" charset="0"/>
        <a:ea typeface="ＭＳ Ｐゴシック" pitchFamily="-107" charset="-128"/>
        <a:cs typeface="ＭＳ Ｐゴシック" pitchFamily="-107" charset="-128"/>
      </a:defRPr>
    </a:lvl3pPr>
    <a:lvl4pPr marL="1371600" algn="l" rtl="0" eaLnBrk="0" fontAlgn="base" hangingPunct="0">
      <a:spcBef>
        <a:spcPct val="0"/>
      </a:spcBef>
      <a:spcAft>
        <a:spcPct val="0"/>
      </a:spcAft>
      <a:defRPr sz="2400" kern="1200">
        <a:solidFill>
          <a:schemeClr val="tx1"/>
        </a:solidFill>
        <a:latin typeface="Arial" pitchFamily="-107" charset="0"/>
        <a:ea typeface="ＭＳ Ｐゴシック" pitchFamily="-107" charset="-128"/>
        <a:cs typeface="ＭＳ Ｐゴシック" pitchFamily="-107" charset="-128"/>
      </a:defRPr>
    </a:lvl4pPr>
    <a:lvl5pPr marL="1828800" algn="l" rtl="0" eaLnBrk="0" fontAlgn="base" hangingPunct="0">
      <a:spcBef>
        <a:spcPct val="0"/>
      </a:spcBef>
      <a:spcAft>
        <a:spcPct val="0"/>
      </a:spcAft>
      <a:defRPr sz="2400" kern="1200">
        <a:solidFill>
          <a:schemeClr val="tx1"/>
        </a:solidFill>
        <a:latin typeface="Arial" pitchFamily="-107" charset="0"/>
        <a:ea typeface="ＭＳ Ｐゴシック" pitchFamily="-107" charset="-128"/>
        <a:cs typeface="ＭＳ Ｐゴシック" pitchFamily="-107" charset="-128"/>
      </a:defRPr>
    </a:lvl5pPr>
    <a:lvl6pPr marL="2286000" algn="l" defTabSz="457200" rtl="0" eaLnBrk="1" latinLnBrk="0" hangingPunct="1">
      <a:defRPr sz="2400" kern="1200">
        <a:solidFill>
          <a:schemeClr val="tx1"/>
        </a:solidFill>
        <a:latin typeface="Arial" pitchFamily="-107" charset="0"/>
        <a:ea typeface="ＭＳ Ｐゴシック" pitchFamily="-107" charset="-128"/>
        <a:cs typeface="ＭＳ Ｐゴシック" pitchFamily="-107" charset="-128"/>
      </a:defRPr>
    </a:lvl6pPr>
    <a:lvl7pPr marL="2743200" algn="l" defTabSz="457200" rtl="0" eaLnBrk="1" latinLnBrk="0" hangingPunct="1">
      <a:defRPr sz="2400" kern="1200">
        <a:solidFill>
          <a:schemeClr val="tx1"/>
        </a:solidFill>
        <a:latin typeface="Arial" pitchFamily="-107" charset="0"/>
        <a:ea typeface="ＭＳ Ｐゴシック" pitchFamily="-107" charset="-128"/>
        <a:cs typeface="ＭＳ Ｐゴシック" pitchFamily="-107" charset="-128"/>
      </a:defRPr>
    </a:lvl7pPr>
    <a:lvl8pPr marL="3200400" algn="l" defTabSz="457200" rtl="0" eaLnBrk="1" latinLnBrk="0" hangingPunct="1">
      <a:defRPr sz="2400" kern="1200">
        <a:solidFill>
          <a:schemeClr val="tx1"/>
        </a:solidFill>
        <a:latin typeface="Arial" pitchFamily="-107" charset="0"/>
        <a:ea typeface="ＭＳ Ｐゴシック" pitchFamily="-107" charset="-128"/>
        <a:cs typeface="ＭＳ Ｐゴシック" pitchFamily="-107" charset="-128"/>
      </a:defRPr>
    </a:lvl8pPr>
    <a:lvl9pPr marL="3657600" algn="l" defTabSz="457200" rtl="0" eaLnBrk="1" latinLnBrk="0" hangingPunct="1">
      <a:defRPr sz="2400" kern="1200">
        <a:solidFill>
          <a:schemeClr val="tx1"/>
        </a:solidFill>
        <a:latin typeface="Arial" pitchFamily="-107" charset="0"/>
        <a:ea typeface="ＭＳ Ｐゴシック" pitchFamily="-107" charset="-128"/>
        <a:cs typeface="ＭＳ Ｐゴシック" pitchFamily="-107" charset="-128"/>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2787"/>
    <p:restoredTop sz="90929"/>
  </p:normalViewPr>
  <p:slideViewPr>
    <p:cSldViewPr>
      <p:cViewPr varScale="1">
        <p:scale>
          <a:sx n="83" d="100"/>
          <a:sy n="83" d="100"/>
        </p:scale>
        <p:origin x="-104" y="-16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esProps" Target="presProps.xml"/><Relationship Id="rId21" Type="http://schemas.openxmlformats.org/officeDocument/2006/relationships/viewProps" Target="viewProps.xml"/><Relationship Id="rId22" Type="http://schemas.openxmlformats.org/officeDocument/2006/relationships/theme" Target="theme/theme1.xml"/><Relationship Id="rId2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notesMaster" Target="notesMasters/notesMaster1.xml"/><Relationship Id="rId1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200">
                <a:latin typeface="Arial" pitchFamily="-112" charset="0"/>
                <a:ea typeface="ＭＳ Ｐゴシック" pitchFamily="-112" charset="-128"/>
                <a:cs typeface="ＭＳ Ｐゴシック" pitchFamily="-112" charset="-128"/>
              </a:defRPr>
            </a:lvl1pPr>
          </a:lstStyle>
          <a:p>
            <a:pPr>
              <a:defRPr/>
            </a:pPr>
            <a:endParaRPr lang="en-US"/>
          </a:p>
        </p:txBody>
      </p:sp>
      <p:sp>
        <p:nvSpPr>
          <p:cNvPr id="5123" name="Rectangle 3"/>
          <p:cNvSpPr>
            <a:spLocks noGrp="1" noChangeArrowheads="1"/>
          </p:cNvSpPr>
          <p:nvPr>
            <p:ph type="dt"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200">
                <a:latin typeface="Arial" pitchFamily="-112" charset="0"/>
                <a:ea typeface="ＭＳ Ｐゴシック" pitchFamily="-112" charset="-128"/>
                <a:cs typeface="ＭＳ Ｐゴシック" pitchFamily="-112" charset="-128"/>
              </a:defRPr>
            </a:lvl1pPr>
          </a:lstStyle>
          <a:p>
            <a:pPr>
              <a:defRPr/>
            </a:pPr>
            <a:endParaRPr lang="en-US"/>
          </a:p>
        </p:txBody>
      </p:sp>
      <p:sp>
        <p:nvSpPr>
          <p:cNvPr id="1331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5125"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126"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defRPr sz="1200">
                <a:latin typeface="Arial" pitchFamily="-112" charset="0"/>
                <a:ea typeface="ＭＳ Ｐゴシック" pitchFamily="-112" charset="-128"/>
                <a:cs typeface="ＭＳ Ｐゴシック" pitchFamily="-112" charset="-128"/>
              </a:defRPr>
            </a:lvl1pPr>
          </a:lstStyle>
          <a:p>
            <a:pPr>
              <a:defRPr/>
            </a:pPr>
            <a:endParaRPr lang="en-US"/>
          </a:p>
        </p:txBody>
      </p:sp>
      <p:sp>
        <p:nvSpPr>
          <p:cNvPr id="5127"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a:defRPr sz="1200">
                <a:latin typeface="Arial" pitchFamily="-112" charset="0"/>
                <a:ea typeface="ＭＳ Ｐゴシック" pitchFamily="-112" charset="-128"/>
                <a:cs typeface="ＭＳ Ｐゴシック" pitchFamily="-112" charset="-128"/>
              </a:defRPr>
            </a:lvl1pPr>
          </a:lstStyle>
          <a:p>
            <a:pPr>
              <a:defRPr/>
            </a:pPr>
            <a:fld id="{B558ADF1-7EA5-7248-A226-5A01C25C4421}" type="slidenum">
              <a:rPr lang="en-US"/>
              <a:pPr>
                <a:defRPr/>
              </a:pPr>
              <a:t>‹#›</a:t>
            </a:fld>
            <a:endParaRPr lang="en-US"/>
          </a:p>
        </p:txBody>
      </p:sp>
    </p:spTree>
    <p:extLst>
      <p:ext uri="{BB962C8B-B14F-4D97-AF65-F5344CB8AC3E}">
        <p14:creationId xmlns:p14="http://schemas.microsoft.com/office/powerpoint/2010/main" val="402108532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D9A19D1-C077-41A7-A432-5D3A9BEB56E1}" type="slidenum">
              <a:rPr lang="en-US" smtClean="0"/>
              <a:pPr/>
              <a:t>2</a:t>
            </a:fld>
            <a:endParaRPr lang="en-US"/>
          </a:p>
        </p:txBody>
      </p:sp>
    </p:spTree>
    <p:extLst>
      <p:ext uri="{BB962C8B-B14F-4D97-AF65-F5344CB8AC3E}">
        <p14:creationId xmlns:p14="http://schemas.microsoft.com/office/powerpoint/2010/main" val="3288209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p>
            <a:fld id="{A80390FA-9FE9-EA4E-8221-56D560903252}" type="slidenum">
              <a:rPr lang="en-US">
                <a:latin typeface="Arial" pitchFamily="-107" charset="0"/>
                <a:ea typeface="ＭＳ Ｐゴシック" pitchFamily="-107" charset="-128"/>
                <a:cs typeface="ＭＳ Ｐゴシック" pitchFamily="-107" charset="-128"/>
              </a:rPr>
              <a:pPr/>
              <a:t>3</a:t>
            </a:fld>
            <a:endParaRPr lang="en-US">
              <a:latin typeface="Arial" pitchFamily="-107" charset="0"/>
              <a:ea typeface="ＭＳ Ｐゴシック" pitchFamily="-107" charset="-128"/>
              <a:cs typeface="ＭＳ Ｐゴシック" pitchFamily="-107" charset="-128"/>
            </a:endParaRPr>
          </a:p>
        </p:txBody>
      </p:sp>
      <p:sp>
        <p:nvSpPr>
          <p:cNvPr id="18435" name="Rectangle 7"/>
          <p:cNvSpPr txBox="1">
            <a:spLocks noGrp="1" noChangeArrowheads="1"/>
          </p:cNvSpPr>
          <p:nvPr/>
        </p:nvSpPr>
        <p:spPr bwMode="auto">
          <a:xfrm>
            <a:off x="3886200" y="8686800"/>
            <a:ext cx="2971800" cy="457200"/>
          </a:xfrm>
          <a:prstGeom prst="rect">
            <a:avLst/>
          </a:prstGeom>
          <a:noFill/>
          <a:ln w="9525">
            <a:noFill/>
            <a:miter lim="800000"/>
            <a:headEnd/>
            <a:tailEnd/>
          </a:ln>
        </p:spPr>
        <p:txBody>
          <a:bodyPr anchor="b">
            <a:prstTxWarp prst="textNoShape">
              <a:avLst/>
            </a:prstTxWarp>
          </a:bodyPr>
          <a:lstStyle/>
          <a:p>
            <a:pPr algn="r"/>
            <a:fld id="{F0399A48-71C6-ED4F-9DE4-5EC5AD8BBD81}" type="slidenum">
              <a:rPr lang="en-US" sz="1200"/>
              <a:pPr algn="r"/>
              <a:t>3</a:t>
            </a:fld>
            <a:endParaRPr lang="en-US" sz="1200"/>
          </a:p>
        </p:txBody>
      </p:sp>
      <p:sp>
        <p:nvSpPr>
          <p:cNvPr id="18436" name="Rectangle 2"/>
          <p:cNvSpPr>
            <a:spLocks noGrp="1" noRot="1" noChangeAspect="1" noChangeArrowheads="1" noTextEdit="1"/>
          </p:cNvSpPr>
          <p:nvPr>
            <p:ph type="sldImg"/>
          </p:nvPr>
        </p:nvSpPr>
        <p:spPr>
          <a:solidFill>
            <a:srgbClr val="FFFFFF"/>
          </a:solidFill>
          <a:ln/>
        </p:spPr>
      </p:sp>
      <p:sp>
        <p:nvSpPr>
          <p:cNvPr id="18437"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a:latin typeface="Arial" pitchFamily="-107" charset="0"/>
              <a:ea typeface="ＭＳ Ｐゴシック" pitchFamily="-107" charset="-128"/>
              <a:cs typeface="ＭＳ Ｐゴシック" pitchFamily="-107"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505645D-5914-8F45-9F66-DADA1F3C9C94}"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B573294-ACB2-E647-8DAD-942D8335227C}"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FD06375-93CE-3441-8903-669CA32A647A}"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BA25C9E-F97F-3A4D-A414-6D1FF18DED2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C4E4F00-C760-C74A-9523-780D38E51DBC}"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2E3B383-9BFE-BC4B-8A1B-440E17A7E9AD}"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651B3CF-A842-3343-89DD-26EB49214FD3}"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64A2206C-D9DE-0540-8EE1-B1F7E2A64F88}"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0F6E88AE-040F-2D4B-B166-E57A6D305B14}"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F5CAFB53-C2A3-7D49-A2F9-BAB2C3682A49}"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E8019CA1-1B81-CC4B-9CBB-FA46D1FD42F3}"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913FD23-CEB8-D64D-8807-E3FE0C1C89DD}"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400">
                <a:latin typeface="Arial" pitchFamily="-112" charset="0"/>
                <a:ea typeface="ＭＳ Ｐゴシック" pitchFamily="-112" charset="-128"/>
                <a:cs typeface="ＭＳ Ｐゴシック" pitchFamily="-112" charset="-128"/>
              </a:defRPr>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a:defRPr sz="1400">
                <a:latin typeface="Arial" pitchFamily="-112" charset="0"/>
                <a:ea typeface="ＭＳ Ｐゴシック" pitchFamily="-112" charset="-128"/>
                <a:cs typeface="ＭＳ Ｐゴシック" pitchFamily="-112" charset="-128"/>
              </a:defRPr>
            </a:lvl1pPr>
          </a:lstStyle>
          <a:p>
            <a:pPr>
              <a:defRPr/>
            </a:pPr>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400">
                <a:latin typeface="Arial" pitchFamily="-112" charset="0"/>
                <a:ea typeface="ＭＳ Ｐゴシック" pitchFamily="-112" charset="-128"/>
                <a:cs typeface="ＭＳ Ｐゴシック" pitchFamily="-112" charset="-128"/>
              </a:defRPr>
            </a:lvl1pPr>
          </a:lstStyle>
          <a:p>
            <a:pPr>
              <a:defRPr/>
            </a:pPr>
            <a:fld id="{7D70AC5D-4BF5-2242-9D99-E0B0AAB0AB0C}"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ea typeface="ＭＳ Ｐゴシック" charset="-128"/>
          <a:cs typeface="ＭＳ Ｐゴシック" charset="-128"/>
        </a:defRPr>
      </a:lvl2pPr>
      <a:lvl3pPr algn="ctr" rtl="0" eaLnBrk="0" fontAlgn="base" hangingPunct="0">
        <a:spcBef>
          <a:spcPct val="0"/>
        </a:spcBef>
        <a:spcAft>
          <a:spcPct val="0"/>
        </a:spcAft>
        <a:defRPr sz="4400">
          <a:solidFill>
            <a:schemeClr val="tx2"/>
          </a:solidFill>
          <a:latin typeface="Arial" charset="0"/>
          <a:ea typeface="ＭＳ Ｐゴシック" charset="-128"/>
          <a:cs typeface="ＭＳ Ｐゴシック" charset="-128"/>
        </a:defRPr>
      </a:lvl3pPr>
      <a:lvl4pPr algn="ctr" rtl="0" eaLnBrk="0" fontAlgn="base" hangingPunct="0">
        <a:spcBef>
          <a:spcPct val="0"/>
        </a:spcBef>
        <a:spcAft>
          <a:spcPct val="0"/>
        </a:spcAft>
        <a:defRPr sz="4400">
          <a:solidFill>
            <a:schemeClr val="tx2"/>
          </a:solidFill>
          <a:latin typeface="Arial" charset="0"/>
          <a:ea typeface="ＭＳ Ｐゴシック" charset="-128"/>
          <a:cs typeface="ＭＳ Ｐゴシック" charset="-128"/>
        </a:defRPr>
      </a:lvl4pPr>
      <a:lvl5pPr algn="ctr" rtl="0" eaLnBrk="0" fontAlgn="base" hangingPunct="0">
        <a:spcBef>
          <a:spcPct val="0"/>
        </a:spcBef>
        <a:spcAft>
          <a:spcPct val="0"/>
        </a:spcAft>
        <a:defRPr sz="4400">
          <a:solidFill>
            <a:schemeClr val="tx2"/>
          </a:solidFill>
          <a:latin typeface="Arial" charset="0"/>
          <a:ea typeface="ＭＳ Ｐゴシック" charset="-128"/>
          <a:cs typeface="ＭＳ Ｐゴシック" charset="-128"/>
        </a:defRPr>
      </a:lvl5pPr>
      <a:lvl6pPr marL="457200" algn="ctr" rtl="0" fontAlgn="base">
        <a:spcBef>
          <a:spcPct val="0"/>
        </a:spcBef>
        <a:spcAft>
          <a:spcPct val="0"/>
        </a:spcAft>
        <a:defRPr sz="4400">
          <a:solidFill>
            <a:schemeClr val="tx2"/>
          </a:solidFill>
          <a:latin typeface="Arial" charset="0"/>
          <a:ea typeface="ＭＳ Ｐゴシック" charset="-128"/>
          <a:cs typeface="ＭＳ Ｐゴシック" charset="-128"/>
        </a:defRPr>
      </a:lvl6pPr>
      <a:lvl7pPr marL="914400" algn="ctr" rtl="0" fontAlgn="base">
        <a:spcBef>
          <a:spcPct val="0"/>
        </a:spcBef>
        <a:spcAft>
          <a:spcPct val="0"/>
        </a:spcAft>
        <a:defRPr sz="4400">
          <a:solidFill>
            <a:schemeClr val="tx2"/>
          </a:solidFill>
          <a:latin typeface="Arial" charset="0"/>
          <a:ea typeface="ＭＳ Ｐゴシック" charset="-128"/>
          <a:cs typeface="ＭＳ Ｐゴシック" charset="-128"/>
        </a:defRPr>
      </a:lvl7pPr>
      <a:lvl8pPr marL="1371600" algn="ctr" rtl="0" fontAlgn="base">
        <a:spcBef>
          <a:spcPct val="0"/>
        </a:spcBef>
        <a:spcAft>
          <a:spcPct val="0"/>
        </a:spcAft>
        <a:defRPr sz="4400">
          <a:solidFill>
            <a:schemeClr val="tx2"/>
          </a:solidFill>
          <a:latin typeface="Arial" charset="0"/>
          <a:ea typeface="ＭＳ Ｐゴシック" charset="-128"/>
          <a:cs typeface="ＭＳ Ｐゴシック" charset="-128"/>
        </a:defRPr>
      </a:lvl8pPr>
      <a:lvl9pPr marL="1828800" algn="ctr" rtl="0" fontAlgn="base">
        <a:spcBef>
          <a:spcPct val="0"/>
        </a:spcBef>
        <a:spcAft>
          <a:spcPct val="0"/>
        </a:spcAft>
        <a:defRPr sz="4400">
          <a:solidFill>
            <a:schemeClr val="tx2"/>
          </a:solidFill>
          <a:latin typeface="Arial" charset="0"/>
          <a:ea typeface="ＭＳ Ｐゴシック" charset="-128"/>
          <a:cs typeface="ＭＳ Ｐゴシック" charset="-128"/>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7.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8.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4" Type="http://schemas.microsoft.com/office/2007/relationships/hdphoto" Target="NULL"/><Relationship Id="rId5" Type="http://schemas.openxmlformats.org/officeDocument/2006/relationships/image" Target="../media/image2.png"/><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tif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5.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6.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type="subTitle" idx="1"/>
          </p:nvPr>
        </p:nvSpPr>
        <p:spPr>
          <a:xfrm>
            <a:off x="304800" y="762000"/>
            <a:ext cx="8610600" cy="6096000"/>
          </a:xfrm>
        </p:spPr>
        <p:txBody>
          <a:bodyPr/>
          <a:lstStyle/>
          <a:p>
            <a:pPr marL="609600" indent="-609600" eaLnBrk="1" hangingPunct="1"/>
            <a:endParaRPr lang="en-US" sz="2400" dirty="0" smtClean="0"/>
          </a:p>
          <a:p>
            <a:pPr marL="609600" indent="-609600" eaLnBrk="1" hangingPunct="1"/>
            <a:r>
              <a:rPr lang="en-US" sz="3300" b="1" dirty="0"/>
              <a:t>Objective</a:t>
            </a:r>
            <a:r>
              <a:rPr lang="en-US" sz="3300" dirty="0"/>
              <a:t>:</a:t>
            </a:r>
            <a:r>
              <a:rPr lang="en-US" sz="3300" dirty="0" smtClean="0"/>
              <a:t> Identify </a:t>
            </a:r>
            <a:r>
              <a:rPr lang="en-US" sz="3300" dirty="0"/>
              <a:t>the historical context of </a:t>
            </a:r>
            <a:r>
              <a:rPr lang="en-US" sz="3300" b="1" dirty="0"/>
              <a:t>American Modernism</a:t>
            </a:r>
            <a:r>
              <a:rPr lang="en-US" sz="3300" dirty="0"/>
              <a:t> and explain its effects on American thought, </a:t>
            </a:r>
            <a:r>
              <a:rPr lang="en-US" sz="3300" dirty="0" smtClean="0"/>
              <a:t>culture.</a:t>
            </a:r>
          </a:p>
          <a:p>
            <a:pPr marL="609600" indent="-609600" eaLnBrk="1" hangingPunct="1"/>
            <a:endParaRPr lang="en-US" sz="2400" b="1" dirty="0" smtClean="0"/>
          </a:p>
          <a:p>
            <a:pPr marL="609600" indent="-609600" eaLnBrk="1" hangingPunct="1"/>
            <a:r>
              <a:rPr lang="en-US" sz="2400" b="1" dirty="0" smtClean="0"/>
              <a:t>AGENDA</a:t>
            </a:r>
            <a:r>
              <a:rPr lang="en-US" sz="2400" dirty="0"/>
              <a:t>: </a:t>
            </a:r>
            <a:r>
              <a:rPr lang="en-US" sz="2400" dirty="0" smtClean="0"/>
              <a:t> </a:t>
            </a:r>
          </a:p>
          <a:p>
            <a:pPr marL="609600" indent="-609600" eaLnBrk="1" hangingPunct="1">
              <a:buAutoNum type="arabicPeriod"/>
            </a:pPr>
            <a:r>
              <a:rPr lang="en-US" sz="2400" dirty="0" smtClean="0"/>
              <a:t>Quick Analysis: “A Dream Deferred” by Langston Hughes</a:t>
            </a:r>
          </a:p>
          <a:p>
            <a:pPr marL="609600" indent="-609600" eaLnBrk="1" hangingPunct="1">
              <a:buAutoNum type="arabicPeriod"/>
            </a:pPr>
            <a:r>
              <a:rPr lang="en-US" sz="2400" dirty="0" smtClean="0"/>
              <a:t>Historical </a:t>
            </a:r>
            <a:r>
              <a:rPr lang="en-US" sz="2400" dirty="0"/>
              <a:t>Context of American </a:t>
            </a:r>
            <a:r>
              <a:rPr lang="en-US" sz="2400" dirty="0" smtClean="0"/>
              <a:t>Modernism</a:t>
            </a:r>
            <a:endParaRPr lang="en-US" sz="2400" dirty="0"/>
          </a:p>
          <a:p>
            <a:pPr marL="609600" indent="-609600" eaLnBrk="1" hangingPunct="1">
              <a:buAutoNum type="arabicPeriod"/>
            </a:pPr>
            <a:r>
              <a:rPr lang="en-US" sz="2400" dirty="0" smtClean="0"/>
              <a:t>Definition </a:t>
            </a:r>
            <a:r>
              <a:rPr lang="en-US" sz="2400" dirty="0"/>
              <a:t>of American </a:t>
            </a:r>
            <a:r>
              <a:rPr lang="en-US" sz="2400" dirty="0" smtClean="0"/>
              <a:t>Modernism</a:t>
            </a:r>
            <a:endParaRPr lang="en-US" sz="2400" dirty="0"/>
          </a:p>
          <a:p>
            <a:pPr marL="609600" indent="-609600" eaLnBrk="1" hangingPunct="1">
              <a:buAutoNum type="arabicPeriod"/>
            </a:pPr>
            <a:r>
              <a:rPr lang="en-US" sz="2400" dirty="0" smtClean="0"/>
              <a:t>3</a:t>
            </a:r>
            <a:r>
              <a:rPr lang="en-US" sz="2400" dirty="0" smtClean="0"/>
              <a:t>-2-1 CHECK IN</a:t>
            </a:r>
            <a:endParaRPr lang="en-US" sz="2400" dirty="0"/>
          </a:p>
        </p:txBody>
      </p:sp>
      <p:sp>
        <p:nvSpPr>
          <p:cNvPr id="16387" name="Rectangle 4"/>
          <p:cNvSpPr>
            <a:spLocks noChangeArrowheads="1"/>
          </p:cNvSpPr>
          <p:nvPr/>
        </p:nvSpPr>
        <p:spPr bwMode="auto">
          <a:xfrm>
            <a:off x="533400" y="152400"/>
            <a:ext cx="8156575" cy="579438"/>
          </a:xfrm>
          <a:prstGeom prst="rect">
            <a:avLst/>
          </a:prstGeom>
          <a:noFill/>
          <a:ln w="9525">
            <a:noFill/>
            <a:miter lim="800000"/>
            <a:headEnd/>
            <a:tailEnd/>
          </a:ln>
        </p:spPr>
        <p:txBody>
          <a:bodyPr wrap="none">
            <a:prstTxWarp prst="textNoShape">
              <a:avLst/>
            </a:prstTxWarp>
            <a:spAutoFit/>
          </a:bodyPr>
          <a:lstStyle/>
          <a:p>
            <a:r>
              <a:rPr lang="en-US" sz="3200" b="1" dirty="0"/>
              <a:t> American Modernism: Historical Context</a:t>
            </a:r>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dirty="0" smtClean="0">
                <a:latin typeface="Century Gothic" pitchFamily="-107" charset="0"/>
                <a:ea typeface="ＭＳ Ｐゴシック" pitchFamily="-107" charset="-128"/>
                <a:cs typeface="ＭＳ Ｐゴシック" pitchFamily="-107" charset="-128"/>
              </a:rPr>
              <a:t>Individual Alienation</a:t>
            </a:r>
            <a:endParaRPr lang="en-US" dirty="0">
              <a:latin typeface="Century Gothic" pitchFamily="-107" charset="0"/>
              <a:ea typeface="ＭＳ Ｐゴシック" pitchFamily="-107" charset="-128"/>
              <a:cs typeface="ＭＳ Ｐゴシック" pitchFamily="-107" charset="-128"/>
            </a:endParaRPr>
          </a:p>
        </p:txBody>
      </p:sp>
      <p:sp>
        <p:nvSpPr>
          <p:cNvPr id="23555" name="Rectangle 3"/>
          <p:cNvSpPr>
            <a:spLocks noGrp="1" noChangeArrowheads="1"/>
          </p:cNvSpPr>
          <p:nvPr>
            <p:ph type="body" sz="half" idx="1"/>
          </p:nvPr>
        </p:nvSpPr>
        <p:spPr>
          <a:xfrm>
            <a:off x="457200" y="1219200"/>
            <a:ext cx="4038600" cy="4906963"/>
          </a:xfrm>
        </p:spPr>
        <p:txBody>
          <a:bodyPr>
            <a:normAutofit fontScale="92500" lnSpcReduction="20000"/>
          </a:bodyPr>
          <a:lstStyle/>
          <a:p>
            <a:pPr eaLnBrk="1" hangingPunct="1">
              <a:buFontTx/>
              <a:buNone/>
            </a:pPr>
            <a:r>
              <a:rPr lang="en-US" sz="2000" b="1" dirty="0" smtClean="0">
                <a:latin typeface="Century Gothic" pitchFamily="-107" charset="0"/>
                <a:ea typeface="ＭＳ Ｐゴシック" pitchFamily="-107" charset="-128"/>
                <a:cs typeface="ＭＳ Ｐゴシック" pitchFamily="-107" charset="-128"/>
              </a:rPr>
              <a:t>Alienation</a:t>
            </a:r>
            <a:r>
              <a:rPr lang="en-US" sz="2000" dirty="0" smtClean="0">
                <a:latin typeface="Century Gothic" pitchFamily="-107" charset="0"/>
                <a:ea typeface="ＭＳ Ｐゴシック" pitchFamily="-107" charset="-128"/>
                <a:cs typeface="ＭＳ Ｐゴシック" pitchFamily="-107" charset="-128"/>
              </a:rPr>
              <a:t>: the feeling of being turned away or rejected.  </a:t>
            </a:r>
          </a:p>
          <a:p>
            <a:pPr eaLnBrk="1" hangingPunct="1"/>
            <a:r>
              <a:rPr lang="en-US" sz="2000" dirty="0" smtClean="0">
                <a:latin typeface="Century Gothic" pitchFamily="-107" charset="0"/>
                <a:ea typeface="ＭＳ Ｐゴシック" pitchFamily="-107" charset="-128"/>
                <a:cs typeface="ＭＳ Ｐゴシック" pitchFamily="-107" charset="-128"/>
              </a:rPr>
              <a:t>Sense of alienation in literature:</a:t>
            </a:r>
          </a:p>
          <a:p>
            <a:pPr lvl="1" eaLnBrk="1" hangingPunct="1">
              <a:buFontTx/>
              <a:buNone/>
            </a:pPr>
            <a:r>
              <a:rPr lang="en-US" sz="2000" dirty="0" smtClean="0">
                <a:latin typeface="Century Gothic" pitchFamily="-107" charset="0"/>
              </a:rPr>
              <a:t>_ Focus on the internal feeling of not belonging or turned away from tradition and community.</a:t>
            </a:r>
          </a:p>
          <a:p>
            <a:pPr lvl="1" eaLnBrk="1" hangingPunct="1">
              <a:buFontTx/>
              <a:buNone/>
            </a:pPr>
            <a:r>
              <a:rPr lang="en-US" sz="2000" dirty="0" smtClean="0">
                <a:latin typeface="Century Gothic" pitchFamily="-107" charset="0"/>
              </a:rPr>
              <a:t>- The antihero suffers from psychological a “dissociation of sensibility”—separation and fracturing of thought from feeling (T. S. Eliot)</a:t>
            </a:r>
          </a:p>
          <a:p>
            <a:pPr lvl="1" eaLnBrk="1" hangingPunct="1"/>
            <a:r>
              <a:rPr lang="en-US" sz="2000" dirty="0" smtClean="0">
                <a:latin typeface="Century Gothic" pitchFamily="-107" charset="0"/>
              </a:rPr>
              <a:t>Fragmented sense of self is revealed by using experimental techniques that include </a:t>
            </a:r>
            <a:r>
              <a:rPr lang="en-US" sz="2000" b="1" dirty="0" smtClean="0">
                <a:latin typeface="Century Gothic" pitchFamily="-107" charset="0"/>
              </a:rPr>
              <a:t>stream and consciousness.</a:t>
            </a:r>
          </a:p>
        </p:txBody>
      </p:sp>
      <p:pic>
        <p:nvPicPr>
          <p:cNvPr id="23556" name="Picture 5" descr="eliot1small"/>
          <p:cNvPicPr>
            <a:picLocks noGrp="1" noChangeAspect="1" noChangeArrowheads="1"/>
          </p:cNvPicPr>
          <p:nvPr>
            <p:ph sz="half" idx="2"/>
          </p:nvPr>
        </p:nvPicPr>
        <p:blipFill>
          <a:blip r:embed="rId2"/>
          <a:srcRect/>
          <a:stretch>
            <a:fillRect/>
          </a:stretch>
        </p:blipFill>
        <p:spPr>
          <a:xfrm>
            <a:off x="4800600" y="1295400"/>
            <a:ext cx="3657600" cy="4877501"/>
          </a:xfrm>
          <a:noFill/>
        </p:spPr>
      </p:pic>
    </p:spTree>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609600" y="228600"/>
            <a:ext cx="7772400" cy="1143000"/>
          </a:xfrm>
        </p:spPr>
        <p:txBody>
          <a:bodyPr/>
          <a:lstStyle/>
          <a:p>
            <a:pPr eaLnBrk="1" hangingPunct="1"/>
            <a:r>
              <a:rPr lang="en-US"/>
              <a:t>3-2-1 Check In</a:t>
            </a:r>
          </a:p>
        </p:txBody>
      </p:sp>
      <p:sp>
        <p:nvSpPr>
          <p:cNvPr id="22531" name="Rectangle 3"/>
          <p:cNvSpPr>
            <a:spLocks noGrp="1" noChangeArrowheads="1"/>
          </p:cNvSpPr>
          <p:nvPr>
            <p:ph type="body" idx="1"/>
          </p:nvPr>
        </p:nvSpPr>
        <p:spPr>
          <a:xfrm>
            <a:off x="685800" y="1143000"/>
            <a:ext cx="7772400" cy="4953000"/>
          </a:xfrm>
        </p:spPr>
        <p:txBody>
          <a:bodyPr/>
          <a:lstStyle/>
          <a:p>
            <a:pPr eaLnBrk="1" hangingPunct="1"/>
            <a:r>
              <a:rPr lang="en-US" sz="3600"/>
              <a:t>3 things you learned about Modernism and its historical context.</a:t>
            </a:r>
          </a:p>
          <a:p>
            <a:pPr eaLnBrk="1" hangingPunct="1"/>
            <a:r>
              <a:rPr lang="en-US" sz="3600"/>
              <a:t>2 things you want to learn more about.</a:t>
            </a:r>
          </a:p>
          <a:p>
            <a:pPr eaLnBrk="1" hangingPunct="1"/>
            <a:r>
              <a:rPr lang="en-US" sz="3600"/>
              <a:t>1 question about what we learned today.</a:t>
            </a:r>
          </a:p>
        </p:txBody>
      </p:sp>
    </p:spTree>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ext Placeholder 2"/>
          <p:cNvSpPr>
            <a:spLocks/>
          </p:cNvSpPr>
          <p:nvPr/>
        </p:nvSpPr>
        <p:spPr bwMode="auto">
          <a:xfrm>
            <a:off x="381000" y="1752600"/>
            <a:ext cx="8382000" cy="4754563"/>
          </a:xfrm>
          <a:prstGeom prst="rect">
            <a:avLst/>
          </a:prstGeom>
          <a:noFill/>
          <a:ln w="9525">
            <a:noFill/>
            <a:miter lim="800000"/>
            <a:headEnd/>
            <a:tailEnd/>
          </a:ln>
        </p:spPr>
        <p:txBody>
          <a:bodyPr>
            <a:prstTxWarp prst="textNoShape">
              <a:avLst/>
            </a:prstTxWarp>
          </a:bodyPr>
          <a:lstStyle/>
          <a:p>
            <a:pPr marL="342900" indent="-342900" eaLnBrk="1" hangingPunct="1">
              <a:spcBef>
                <a:spcPct val="20000"/>
              </a:spcBef>
            </a:pPr>
            <a:r>
              <a:rPr lang="en-US" sz="3200" b="1"/>
              <a:t>MY IDEAS: </a:t>
            </a:r>
          </a:p>
          <a:p>
            <a:pPr marL="342900" indent="-342900" eaLnBrk="1" hangingPunct="1">
              <a:spcBef>
                <a:spcPct val="20000"/>
              </a:spcBef>
            </a:pPr>
            <a:r>
              <a:rPr lang="en-US" sz="3200" b="1"/>
              <a:t>Modernism</a:t>
            </a:r>
            <a:r>
              <a:rPr lang="en-US" sz="3200"/>
              <a:t> can be defined as _______.</a:t>
            </a:r>
          </a:p>
          <a:p>
            <a:pPr marL="342900" indent="-342900" eaLnBrk="1" hangingPunct="1">
              <a:spcBef>
                <a:spcPct val="20000"/>
              </a:spcBef>
            </a:pPr>
            <a:r>
              <a:rPr lang="en-US" sz="3200"/>
              <a:t>Its attitude __________________. It was a result of ___________________. During this time, ___________________.  As a result.  Features of __________ include ________, _______, _________ and ____________. </a:t>
            </a:r>
          </a:p>
        </p:txBody>
      </p:sp>
      <p:sp>
        <p:nvSpPr>
          <p:cNvPr id="23555" name="Title 1"/>
          <p:cNvSpPr>
            <a:spLocks/>
          </p:cNvSpPr>
          <p:nvPr/>
        </p:nvSpPr>
        <p:spPr bwMode="auto">
          <a:xfrm>
            <a:off x="0" y="274638"/>
            <a:ext cx="8991600" cy="1143000"/>
          </a:xfrm>
          <a:prstGeom prst="rect">
            <a:avLst/>
          </a:prstGeom>
          <a:noFill/>
          <a:ln w="9525">
            <a:noFill/>
            <a:miter lim="800000"/>
            <a:headEnd/>
            <a:tailEnd/>
          </a:ln>
        </p:spPr>
        <p:txBody>
          <a:bodyPr anchor="ctr">
            <a:prstTxWarp prst="textNoShape">
              <a:avLst/>
            </a:prstTxWarp>
          </a:bodyPr>
          <a:lstStyle/>
          <a:p>
            <a:pPr algn="ctr" eaLnBrk="1" hangingPunct="1"/>
            <a:r>
              <a:rPr lang="en-US" sz="3600" b="1">
                <a:solidFill>
                  <a:schemeClr val="tx2"/>
                </a:solidFill>
              </a:rPr>
              <a:t>Can you define American Modernism and describe its historical context?</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ChangeArrowheads="1"/>
          </p:cNvSpPr>
          <p:nvPr/>
        </p:nvSpPr>
        <p:spPr bwMode="auto">
          <a:xfrm>
            <a:off x="2057400" y="457200"/>
            <a:ext cx="5416550" cy="457200"/>
          </a:xfrm>
          <a:prstGeom prst="rect">
            <a:avLst/>
          </a:prstGeom>
          <a:noFill/>
          <a:ln w="9525">
            <a:noFill/>
            <a:miter lim="800000"/>
            <a:headEnd/>
            <a:tailEnd/>
          </a:ln>
        </p:spPr>
        <p:txBody>
          <a:bodyPr wrap="none">
            <a:prstTxWarp prst="textNoShape">
              <a:avLst/>
            </a:prstTxWarp>
            <a:spAutoFit/>
          </a:bodyPr>
          <a:lstStyle/>
          <a:p>
            <a:r>
              <a:rPr lang="en-US" b="1"/>
              <a:t>SET YOUR CLOCK APPOINTMENTS</a:t>
            </a:r>
          </a:p>
        </p:txBody>
      </p:sp>
      <p:pic>
        <p:nvPicPr>
          <p:cNvPr id="25603" name="Picture 3"/>
          <p:cNvPicPr>
            <a:picLocks noChangeAspect="1" noChangeArrowheads="1"/>
          </p:cNvPicPr>
          <p:nvPr/>
        </p:nvPicPr>
        <p:blipFill>
          <a:blip r:embed="rId2"/>
          <a:srcRect/>
          <a:stretch>
            <a:fillRect/>
          </a:stretch>
        </p:blipFill>
        <p:spPr bwMode="auto">
          <a:xfrm>
            <a:off x="1981200" y="990600"/>
            <a:ext cx="5105400" cy="5410200"/>
          </a:xfrm>
          <a:prstGeom prst="rect">
            <a:avLst/>
          </a:prstGeom>
          <a:noFill/>
          <a:ln w="9525">
            <a:noFill/>
            <a:miter lim="800000"/>
            <a:headEnd/>
            <a:tailEnd/>
          </a:ln>
          <a:effectLst/>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ChangeArrowheads="1"/>
          </p:cNvSpPr>
          <p:nvPr/>
        </p:nvSpPr>
        <p:spPr bwMode="auto">
          <a:xfrm>
            <a:off x="381000" y="2438400"/>
            <a:ext cx="7775575" cy="3378200"/>
          </a:xfrm>
          <a:prstGeom prst="rect">
            <a:avLst/>
          </a:prstGeom>
          <a:noFill/>
          <a:ln w="9525">
            <a:noFill/>
            <a:miter lim="800000"/>
            <a:headEnd/>
            <a:tailEnd/>
          </a:ln>
        </p:spPr>
        <p:txBody>
          <a:bodyPr>
            <a:prstTxWarp prst="textNoShape">
              <a:avLst/>
            </a:prstTxWarp>
            <a:spAutoFit/>
          </a:bodyPr>
          <a:lstStyle/>
          <a:p>
            <a:r>
              <a:rPr lang="en-US"/>
              <a:t>12 0’CLOCK</a:t>
            </a:r>
          </a:p>
          <a:p>
            <a:r>
              <a:rPr lang="en-US"/>
              <a:t>________________SAYS____________________.</a:t>
            </a:r>
          </a:p>
          <a:p>
            <a:endParaRPr lang="en-US"/>
          </a:p>
          <a:p>
            <a:r>
              <a:rPr lang="en-US"/>
              <a:t>3 0’CLOCK</a:t>
            </a:r>
          </a:p>
          <a:p>
            <a:endParaRPr lang="en-US"/>
          </a:p>
          <a:p>
            <a:r>
              <a:rPr lang="en-US" b="1"/>
              <a:t>ACCORDING</a:t>
            </a:r>
            <a:r>
              <a:rPr lang="en-US"/>
              <a:t> TO ___________________________</a:t>
            </a:r>
          </a:p>
          <a:p>
            <a:endParaRPr lang="en-US"/>
          </a:p>
          <a:p>
            <a:r>
              <a:rPr lang="en-US"/>
              <a:t>6 0’CLOCK</a:t>
            </a:r>
          </a:p>
          <a:p>
            <a:r>
              <a:rPr lang="en-US"/>
              <a:t>_____________ BELIEVES____________________.</a:t>
            </a:r>
          </a:p>
        </p:txBody>
      </p:sp>
      <p:sp>
        <p:nvSpPr>
          <p:cNvPr id="24579" name="Title 1"/>
          <p:cNvSpPr>
            <a:spLocks/>
          </p:cNvSpPr>
          <p:nvPr/>
        </p:nvSpPr>
        <p:spPr bwMode="auto">
          <a:xfrm>
            <a:off x="0" y="274638"/>
            <a:ext cx="8991600" cy="1143000"/>
          </a:xfrm>
          <a:prstGeom prst="rect">
            <a:avLst/>
          </a:prstGeom>
          <a:noFill/>
          <a:ln w="9525">
            <a:noFill/>
            <a:miter lim="800000"/>
            <a:headEnd/>
            <a:tailEnd/>
          </a:ln>
        </p:spPr>
        <p:txBody>
          <a:bodyPr anchor="ctr">
            <a:prstTxWarp prst="textNoShape">
              <a:avLst/>
            </a:prstTxWarp>
          </a:bodyPr>
          <a:lstStyle/>
          <a:p>
            <a:pPr algn="ctr" eaLnBrk="1" hangingPunct="1"/>
            <a:r>
              <a:rPr lang="en-US" sz="3600" b="1">
                <a:solidFill>
                  <a:schemeClr val="tx2"/>
                </a:solidFill>
              </a:rPr>
              <a:t>Can you define American Modernism and describe its historical context?</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ChangeArrowheads="1"/>
          </p:cNvSpPr>
          <p:nvPr/>
        </p:nvSpPr>
        <p:spPr bwMode="auto">
          <a:xfrm>
            <a:off x="381000" y="304800"/>
            <a:ext cx="8001000" cy="1917700"/>
          </a:xfrm>
          <a:prstGeom prst="rect">
            <a:avLst/>
          </a:prstGeom>
          <a:noFill/>
          <a:ln w="9525">
            <a:noFill/>
            <a:miter lim="800000"/>
            <a:headEnd/>
            <a:tailEnd/>
          </a:ln>
        </p:spPr>
        <p:txBody>
          <a:bodyPr>
            <a:prstTxWarp prst="textNoShape">
              <a:avLst/>
            </a:prstTxWarp>
            <a:spAutoFit/>
          </a:bodyPr>
          <a:lstStyle/>
          <a:p>
            <a:r>
              <a:rPr lang="en-US"/>
              <a:t>AFTER WATCHING DOCMENTARY, </a:t>
            </a:r>
            <a:r>
              <a:rPr lang="en-US" b="1"/>
              <a:t>DESCRIBE</a:t>
            </a:r>
            <a:r>
              <a:rPr lang="en-US"/>
              <a:t> F. SCOTT FITZGERALD’S BACKGROUND, </a:t>
            </a:r>
          </a:p>
          <a:p>
            <a:r>
              <a:rPr lang="en-US"/>
              <a:t>LITERARY INTERESTS, AND INFLUENCE ON AMERICAN CULTURE by using a </a:t>
            </a:r>
            <a:r>
              <a:rPr lang="en-US" u="sng"/>
              <a:t>circle map as SUPPORT.</a:t>
            </a:r>
            <a:endParaRPr lang="en-US"/>
          </a:p>
        </p:txBody>
      </p:sp>
      <p:sp>
        <p:nvSpPr>
          <p:cNvPr id="26627" name="AutoShape 4"/>
          <p:cNvSpPr>
            <a:spLocks noChangeArrowheads="1"/>
          </p:cNvSpPr>
          <p:nvPr/>
        </p:nvSpPr>
        <p:spPr bwMode="auto">
          <a:xfrm>
            <a:off x="1752600" y="1752600"/>
            <a:ext cx="5486400" cy="4572000"/>
          </a:xfrm>
          <a:custGeom>
            <a:avLst/>
            <a:gdLst>
              <a:gd name="T0" fmla="*/ 696772800 w 21600"/>
              <a:gd name="T1" fmla="*/ 0 h 21600"/>
              <a:gd name="T2" fmla="*/ 204064108 w 21600"/>
              <a:gd name="T3" fmla="*/ 141711257 h 21600"/>
              <a:gd name="T4" fmla="*/ 0 w 21600"/>
              <a:gd name="T5" fmla="*/ 483870000 h 21600"/>
              <a:gd name="T6" fmla="*/ 204064108 w 21600"/>
              <a:gd name="T7" fmla="*/ 826028743 h 21600"/>
              <a:gd name="T8" fmla="*/ 696772800 w 21600"/>
              <a:gd name="T9" fmla="*/ 967740000 h 21600"/>
              <a:gd name="T10" fmla="*/ 1189481492 w 21600"/>
              <a:gd name="T11" fmla="*/ 826028743 h 21600"/>
              <a:gd name="T12" fmla="*/ 1393545600 w 21600"/>
              <a:gd name="T13" fmla="*/ 483870000 h 21600"/>
              <a:gd name="T14" fmla="*/ 1189481492 w 21600"/>
              <a:gd name="T15" fmla="*/ 141711257 h 21600"/>
              <a:gd name="T16" fmla="*/ 0 60000 65536"/>
              <a:gd name="T17" fmla="*/ 0 60000 65536"/>
              <a:gd name="T18" fmla="*/ 0 60000 65536"/>
              <a:gd name="T19" fmla="*/ 0 60000 65536"/>
              <a:gd name="T20" fmla="*/ 0 60000 65536"/>
              <a:gd name="T21" fmla="*/ 0 60000 65536"/>
              <a:gd name="T22" fmla="*/ 0 60000 65536"/>
              <a:gd name="T23" fmla="*/ 0 60000 65536"/>
              <a:gd name="T24" fmla="*/ 3163 w 21600"/>
              <a:gd name="T25" fmla="*/ 3163 h 21600"/>
              <a:gd name="T26" fmla="*/ 18437 w 21600"/>
              <a:gd name="T27" fmla="*/ 18437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7425" y="10800"/>
                </a:moveTo>
                <a:cubicBezTo>
                  <a:pt x="7425" y="12664"/>
                  <a:pt x="8936" y="14175"/>
                  <a:pt x="10800" y="14175"/>
                </a:cubicBezTo>
                <a:cubicBezTo>
                  <a:pt x="12664" y="14175"/>
                  <a:pt x="14175" y="12664"/>
                  <a:pt x="14175" y="10800"/>
                </a:cubicBezTo>
                <a:cubicBezTo>
                  <a:pt x="14175" y="8936"/>
                  <a:pt x="12664" y="7425"/>
                  <a:pt x="10800" y="7425"/>
                </a:cubicBezTo>
                <a:cubicBezTo>
                  <a:pt x="8936" y="7425"/>
                  <a:pt x="7425" y="8936"/>
                  <a:pt x="7425" y="10800"/>
                </a:cubicBezTo>
                <a:close/>
              </a:path>
            </a:pathLst>
          </a:custGeom>
          <a:solidFill>
            <a:schemeClr val="bg1"/>
          </a:solidFill>
          <a:ln w="9525">
            <a:solidFill>
              <a:schemeClr val="tx1"/>
            </a:solidFill>
            <a:round/>
            <a:headEnd/>
            <a:tailEnd/>
          </a:ln>
        </p:spPr>
        <p:txBody>
          <a:bodyPr wrap="none" anchor="ctr">
            <a:prstTxWarp prst="textNoShape">
              <a:avLst/>
            </a:prstTxWarp>
          </a:bodyPr>
          <a:lstStyle/>
          <a:p>
            <a:endParaRPr lang="en-US"/>
          </a:p>
        </p:txBody>
      </p:sp>
      <p:sp>
        <p:nvSpPr>
          <p:cNvPr id="26628" name="Rectangle 4"/>
          <p:cNvSpPr>
            <a:spLocks noChangeArrowheads="1"/>
          </p:cNvSpPr>
          <p:nvPr/>
        </p:nvSpPr>
        <p:spPr bwMode="auto">
          <a:xfrm>
            <a:off x="3886200" y="3733800"/>
            <a:ext cx="1219200" cy="517525"/>
          </a:xfrm>
          <a:prstGeom prst="rect">
            <a:avLst/>
          </a:prstGeom>
          <a:noFill/>
          <a:ln w="9525">
            <a:noFill/>
            <a:miter lim="800000"/>
            <a:headEnd/>
            <a:tailEnd/>
          </a:ln>
        </p:spPr>
        <p:txBody>
          <a:bodyPr>
            <a:prstTxWarp prst="textNoShape">
              <a:avLst/>
            </a:prstTxWarp>
            <a:spAutoFit/>
          </a:bodyPr>
          <a:lstStyle/>
          <a:p>
            <a:r>
              <a:rPr lang="en-US" sz="1400" b="1"/>
              <a:t>F. Scott Fitzgerald</a:t>
            </a:r>
            <a:endParaRPr lang="en-US" b="1"/>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idx="4294967295"/>
          </p:nvPr>
        </p:nvSpPr>
        <p:spPr>
          <a:xfrm>
            <a:off x="685800" y="2590800"/>
            <a:ext cx="7772400" cy="1143000"/>
          </a:xfrm>
        </p:spPr>
        <p:txBody>
          <a:bodyPr/>
          <a:lstStyle/>
          <a:p>
            <a:pPr algn="l"/>
            <a:r>
              <a:rPr lang="en-US" sz="3600"/>
              <a:t>_______can be described as ______.  He was born</a:t>
            </a:r>
            <a:br>
              <a:rPr lang="en-US" sz="3600"/>
            </a:br>
            <a:r>
              <a:rPr lang="en-US" sz="3600"/>
              <a:t>________ and spent most of his life________.  While ________, he became interested in ________.</a:t>
            </a:r>
            <a:br>
              <a:rPr lang="en-US" sz="3600"/>
            </a:br>
            <a:r>
              <a:rPr lang="en-US" sz="3600"/>
              <a:t>Additionally, ________________.  His works attempt to ______________ by _______________.</a:t>
            </a:r>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4019034" y="1071694"/>
            <a:ext cx="4958808" cy="5321170"/>
          </a:xfrm>
        </p:spPr>
        <p:txBody>
          <a:bodyPr>
            <a:noAutofit/>
          </a:bodyPr>
          <a:lstStyle/>
          <a:p>
            <a:pPr marL="0" indent="0" algn="ctr">
              <a:buNone/>
            </a:pPr>
            <a:r>
              <a:rPr lang="en-US" sz="2400" u="sng" dirty="0" smtClean="0"/>
              <a:t>Other people’s ideas can help us understand the world better. </a:t>
            </a:r>
          </a:p>
          <a:p>
            <a:pPr marL="457200" indent="-457200">
              <a:buFont typeface="+mj-lt"/>
              <a:buAutoNum type="arabicPeriod"/>
            </a:pPr>
            <a:r>
              <a:rPr lang="en-US" sz="2000" dirty="0" smtClean="0"/>
              <a:t>READ the poem 1 minute SILENTLY.</a:t>
            </a:r>
          </a:p>
        </p:txBody>
      </p:sp>
      <p:sp>
        <p:nvSpPr>
          <p:cNvPr id="2" name="Title 1"/>
          <p:cNvSpPr>
            <a:spLocks noGrp="1"/>
          </p:cNvSpPr>
          <p:nvPr>
            <p:ph type="title" idx="4294967295"/>
          </p:nvPr>
        </p:nvSpPr>
        <p:spPr>
          <a:xfrm>
            <a:off x="130175" y="-234471"/>
            <a:ext cx="8847667" cy="1143000"/>
          </a:xfrm>
          <a:ln>
            <a:solidFill>
              <a:srgbClr val="F0AD00"/>
            </a:solidFill>
          </a:ln>
        </p:spPr>
        <p:txBody>
          <a:bodyPr/>
          <a:lstStyle/>
          <a:p>
            <a:pPr algn="ctr"/>
            <a:r>
              <a:rPr lang="en-US" dirty="0" smtClean="0">
                <a:solidFill>
                  <a:schemeClr val="tx1"/>
                </a:solidFill>
              </a:rPr>
              <a:t>Bell Work – Poem Analysis</a:t>
            </a:r>
            <a:endParaRPr lang="en-US" dirty="0">
              <a:solidFill>
                <a:schemeClr val="tx1"/>
              </a:solidFill>
            </a:endParaRPr>
          </a:p>
        </p:txBody>
      </p:sp>
      <p:pic>
        <p:nvPicPr>
          <p:cNvPr id="4" name="Picture 2"/>
          <p:cNvPicPr>
            <a:picLocks noChangeAspect="1" noChangeArrowheads="1"/>
          </p:cNvPicPr>
          <p:nvPr/>
        </p:nvPicPr>
        <p:blipFill>
          <a:blip r:embed="rId3" cstate="print">
            <a:extLst>
              <a:ext uri="{BEBA8EAE-BF5A-486C-A8C5-ECC9F3942E4B}">
                <a14:imgProps xmlns:a14="http://schemas.microsoft.com/office/drawing/2010/main">
                  <a14:imgLayer r:embed="rId4">
                    <a14:imgEffect>
                      <a14:backgroundRemoval t="0" b="100000" l="9896" r="100000"/>
                    </a14:imgEffect>
                  </a14:imgLayer>
                </a14:imgProps>
              </a:ext>
            </a:extLst>
          </a:blip>
          <a:srcRect/>
          <a:stretch>
            <a:fillRect/>
          </a:stretch>
        </p:blipFill>
        <p:spPr bwMode="auto">
          <a:xfrm>
            <a:off x="380473" y="163390"/>
            <a:ext cx="908304" cy="908304"/>
          </a:xfrm>
          <a:prstGeom prst="rect">
            <a:avLst/>
          </a:prstGeom>
          <a:noFill/>
          <a:ln w="9525">
            <a:noFill/>
            <a:miter lim="800000"/>
            <a:headEnd/>
            <a:tailEnd/>
          </a:ln>
        </p:spPr>
      </p:pic>
      <p:sp>
        <p:nvSpPr>
          <p:cNvPr id="6" name="TextBox 5"/>
          <p:cNvSpPr txBox="1"/>
          <p:nvPr/>
        </p:nvSpPr>
        <p:spPr>
          <a:xfrm>
            <a:off x="4191000" y="2438400"/>
            <a:ext cx="4409773" cy="1969770"/>
          </a:xfrm>
          <a:prstGeom prst="rect">
            <a:avLst/>
          </a:prstGeom>
          <a:noFill/>
        </p:spPr>
        <p:txBody>
          <a:bodyPr wrap="square" rtlCol="0">
            <a:spAutoFit/>
          </a:bodyPr>
          <a:lstStyle/>
          <a:p>
            <a:r>
              <a:rPr lang="en-US" sz="1400" b="1" i="1" dirty="0" smtClean="0">
                <a:latin typeface="Arial"/>
                <a:cs typeface="Arial"/>
              </a:rPr>
              <a:t>2. </a:t>
            </a:r>
            <a:r>
              <a:rPr lang="en-US" sz="1600" i="1" dirty="0" smtClean="0"/>
              <a:t>Explain</a:t>
            </a:r>
            <a:r>
              <a:rPr lang="en-US" sz="1600" dirty="0" smtClean="0"/>
              <a:t> the IMAGERY to your partner using the sentence frame: </a:t>
            </a:r>
          </a:p>
          <a:p>
            <a:pPr>
              <a:spcAft>
                <a:spcPts val="600"/>
              </a:spcAft>
            </a:pPr>
            <a:r>
              <a:rPr lang="en-US" sz="1600" b="1" dirty="0" smtClean="0"/>
              <a:t>	A.DESCRIBE: ______is showing____</a:t>
            </a:r>
          </a:p>
          <a:p>
            <a:pPr>
              <a:spcAft>
                <a:spcPts val="600"/>
              </a:spcAft>
            </a:pPr>
            <a:r>
              <a:rPr lang="en-US" b="1" dirty="0" smtClean="0"/>
              <a:t>	</a:t>
            </a:r>
            <a:r>
              <a:rPr lang="en-US" sz="1600" b="1" dirty="0" smtClean="0"/>
              <a:t>B.  EXPLAIN: Through these images I believe the poem is saying…</a:t>
            </a:r>
          </a:p>
          <a:p>
            <a:endParaRPr lang="en-US" dirty="0"/>
          </a:p>
        </p:txBody>
      </p:sp>
      <p:sp>
        <p:nvSpPr>
          <p:cNvPr id="9" name="TextBox 8"/>
          <p:cNvSpPr txBox="1"/>
          <p:nvPr/>
        </p:nvSpPr>
        <p:spPr>
          <a:xfrm>
            <a:off x="4191000" y="4343400"/>
            <a:ext cx="4777393" cy="2108270"/>
          </a:xfrm>
          <a:prstGeom prst="rect">
            <a:avLst/>
          </a:prstGeom>
          <a:noFill/>
        </p:spPr>
        <p:txBody>
          <a:bodyPr wrap="square" rtlCol="0">
            <a:spAutoFit/>
          </a:bodyPr>
          <a:lstStyle/>
          <a:p>
            <a:pPr marL="457200" indent="-457200">
              <a:buFont typeface="+mj-lt"/>
              <a:buAutoNum type="arabicPeriod" startAt="3"/>
            </a:pPr>
            <a:r>
              <a:rPr lang="en-US" sz="1400" dirty="0" smtClean="0"/>
              <a:t>Using the sentence frames below, </a:t>
            </a:r>
            <a:r>
              <a:rPr lang="en-US" sz="1400" b="1" dirty="0" smtClean="0"/>
              <a:t>write </a:t>
            </a:r>
            <a:r>
              <a:rPr lang="en-US" sz="1400" dirty="0" smtClean="0"/>
              <a:t>an </a:t>
            </a:r>
            <a:r>
              <a:rPr lang="en-US" sz="1400" i="1" dirty="0" smtClean="0"/>
              <a:t>analysis</a:t>
            </a:r>
            <a:r>
              <a:rPr lang="en-US" sz="1400" dirty="0" smtClean="0"/>
              <a:t> of the text.</a:t>
            </a:r>
          </a:p>
          <a:p>
            <a:pPr>
              <a:spcAft>
                <a:spcPts val="600"/>
              </a:spcAft>
            </a:pPr>
            <a:r>
              <a:rPr lang="en-US" sz="1400" dirty="0" smtClean="0"/>
              <a:t>	</a:t>
            </a:r>
            <a:r>
              <a:rPr lang="en-US" sz="1400" b="1" dirty="0" smtClean="0"/>
              <a:t>In this poem about________________, _______’s </a:t>
            </a:r>
            <a:r>
              <a:rPr lang="en-US" sz="1400" b="1" i="1" dirty="0" smtClean="0"/>
              <a:t>perspective</a:t>
            </a:r>
            <a:r>
              <a:rPr lang="en-US" sz="1400" b="1" dirty="0" smtClean="0"/>
              <a:t> is that the AMERICAN DREAM IS _________. This means that _____________, which is relevant to ___________________________because ________________________________.</a:t>
            </a:r>
          </a:p>
          <a:p>
            <a:pPr marL="341313" indent="-341313">
              <a:buFont typeface="+mj-lt"/>
              <a:buAutoNum type="arabicPeriod" startAt="4"/>
            </a:pPr>
            <a:r>
              <a:rPr lang="en-US" sz="1400" dirty="0" smtClean="0"/>
              <a:t>Get up, read your analysis to two people, and sit back down.</a:t>
            </a:r>
            <a:endParaRPr lang="en-US" dirty="0"/>
          </a:p>
        </p:txBody>
      </p:sp>
      <p:pic>
        <p:nvPicPr>
          <p:cNvPr id="7" name="Picture 6" descr="Screen Shot 2017-03-21 at 7.36.07 AM.pn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52400" y="1066800"/>
            <a:ext cx="3987800" cy="5600700"/>
          </a:xfrm>
          <a:prstGeom prst="rect">
            <a:avLst/>
          </a:prstGeom>
        </p:spPr>
      </p:pic>
    </p:spTree>
    <p:extLst>
      <p:ext uri="{BB962C8B-B14F-4D97-AF65-F5344CB8AC3E}">
        <p14:creationId xmlns:p14="http://schemas.microsoft.com/office/powerpoint/2010/main" val="343302767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fade">
                                      <p:cBhvr>
                                        <p:cTn id="15" dur="1000"/>
                                        <p:tgtEl>
                                          <p:spTgt spid="6"/>
                                        </p:tgtEl>
                                      </p:cBhvr>
                                    </p:animEffect>
                                    <p:anim calcmode="lin" valueType="num">
                                      <p:cBhvr>
                                        <p:cTn id="16" dur="1000" fill="hold"/>
                                        <p:tgtEl>
                                          <p:spTgt spid="6"/>
                                        </p:tgtEl>
                                        <p:attrNameLst>
                                          <p:attrName>ppt_x</p:attrName>
                                        </p:attrNameLst>
                                      </p:cBhvr>
                                      <p:tavLst>
                                        <p:tav tm="0">
                                          <p:val>
                                            <p:strVal val="#ppt_x"/>
                                          </p:val>
                                        </p:tav>
                                        <p:tav tm="100000">
                                          <p:val>
                                            <p:strVal val="#ppt_x"/>
                                          </p:val>
                                        </p:tav>
                                      </p:tavLst>
                                    </p:anim>
                                    <p:anim calcmode="lin" valueType="num">
                                      <p:cBhvr>
                                        <p:cTn id="17" dur="900" decel="100000" fill="hold"/>
                                        <p:tgtEl>
                                          <p:spTgt spid="6"/>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6"/>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animEffect transition="in" filter="fade">
                                      <p:cBhvr>
                                        <p:cTn id="23" dur="1000"/>
                                        <p:tgtEl>
                                          <p:spTgt spid="9"/>
                                        </p:tgtEl>
                                      </p:cBhvr>
                                    </p:animEffect>
                                    <p:anim calcmode="lin" valueType="num">
                                      <p:cBhvr>
                                        <p:cTn id="24" dur="1000" fill="hold"/>
                                        <p:tgtEl>
                                          <p:spTgt spid="9"/>
                                        </p:tgtEl>
                                        <p:attrNameLst>
                                          <p:attrName>ppt_x</p:attrName>
                                        </p:attrNameLst>
                                      </p:cBhvr>
                                      <p:tavLst>
                                        <p:tav tm="0">
                                          <p:val>
                                            <p:strVal val="#ppt_x"/>
                                          </p:val>
                                        </p:tav>
                                        <p:tav tm="100000">
                                          <p:val>
                                            <p:strVal val="#ppt_x"/>
                                          </p:val>
                                        </p:tav>
                                      </p:tavLst>
                                    </p:anim>
                                    <p:anim calcmode="lin" valueType="num">
                                      <p:cBhvr>
                                        <p:cTn id="25" dur="900" decel="100000" fill="hold"/>
                                        <p:tgtEl>
                                          <p:spTgt spid="9"/>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9"/>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6" grpId="0"/>
      <p:bldP spid="9"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idx="4294967295"/>
          </p:nvPr>
        </p:nvSpPr>
        <p:spPr>
          <a:xfrm>
            <a:off x="685800" y="152400"/>
            <a:ext cx="7772400" cy="1143000"/>
          </a:xfrm>
        </p:spPr>
        <p:txBody>
          <a:bodyPr/>
          <a:lstStyle/>
          <a:p>
            <a:pPr eaLnBrk="1" hangingPunct="1"/>
            <a:r>
              <a:rPr lang="en-US" dirty="0"/>
              <a:t>The </a:t>
            </a:r>
            <a:r>
              <a:rPr lang="en-US" dirty="0">
                <a:solidFill>
                  <a:srgbClr val="FF0000"/>
                </a:solidFill>
              </a:rPr>
              <a:t>American </a:t>
            </a:r>
            <a:r>
              <a:rPr lang="en-US" dirty="0" smtClean="0">
                <a:solidFill>
                  <a:srgbClr val="FF0000"/>
                </a:solidFill>
              </a:rPr>
              <a:t>Dream </a:t>
            </a:r>
            <a:r>
              <a:rPr lang="en-US" dirty="0" smtClean="0"/>
              <a:t>as </a:t>
            </a:r>
            <a:r>
              <a:rPr lang="en-US" b="1" dirty="0" smtClean="0"/>
              <a:t>LITERARY TROPE</a:t>
            </a:r>
            <a:endParaRPr lang="en-US" b="1" dirty="0"/>
          </a:p>
        </p:txBody>
      </p:sp>
      <p:sp>
        <p:nvSpPr>
          <p:cNvPr id="17411" name="Rectangle 3"/>
          <p:cNvSpPr>
            <a:spLocks noGrp="1" noChangeArrowheads="1"/>
          </p:cNvSpPr>
          <p:nvPr>
            <p:ph type="body" idx="4294967295"/>
          </p:nvPr>
        </p:nvSpPr>
        <p:spPr>
          <a:xfrm>
            <a:off x="381000" y="1524000"/>
            <a:ext cx="8458200" cy="4572000"/>
          </a:xfrm>
        </p:spPr>
        <p:txBody>
          <a:bodyPr/>
          <a:lstStyle/>
          <a:p>
            <a:pPr marL="609600" indent="-609600" eaLnBrk="1" hangingPunct="1">
              <a:lnSpc>
                <a:spcPct val="90000"/>
              </a:lnSpc>
              <a:buNone/>
            </a:pPr>
            <a:r>
              <a:rPr lang="en-US" sz="2800" b="1" dirty="0" smtClean="0"/>
              <a:t>A LITERARY TROPE is a recurring image or figure of speech in literature.  The American Dream is the repeated allegory that includes: </a:t>
            </a:r>
          </a:p>
          <a:p>
            <a:pPr marL="609600" indent="-609600" eaLnBrk="1" hangingPunct="1">
              <a:lnSpc>
                <a:spcPct val="90000"/>
              </a:lnSpc>
              <a:buNone/>
            </a:pPr>
            <a:endParaRPr lang="en-US" sz="2800" b="1" dirty="0" smtClean="0"/>
          </a:p>
          <a:p>
            <a:pPr marL="609600" indent="-609600" eaLnBrk="1" hangingPunct="1">
              <a:lnSpc>
                <a:spcPct val="90000"/>
              </a:lnSpc>
              <a:buFontTx/>
              <a:buAutoNum type="arabicPeriod"/>
            </a:pPr>
            <a:r>
              <a:rPr lang="en-US" sz="2800" b="1" dirty="0" smtClean="0"/>
              <a:t>America </a:t>
            </a:r>
            <a:r>
              <a:rPr lang="en-US" sz="2800" b="1" dirty="0"/>
              <a:t>as the New Eden</a:t>
            </a:r>
            <a:r>
              <a:rPr lang="en-US" sz="2800" dirty="0"/>
              <a:t>: A land of beauty, bounty, and unlimited promise.</a:t>
            </a:r>
          </a:p>
          <a:p>
            <a:pPr marL="609600" indent="-609600" eaLnBrk="1" hangingPunct="1">
              <a:lnSpc>
                <a:spcPct val="90000"/>
              </a:lnSpc>
              <a:buFontTx/>
              <a:buAutoNum type="arabicPeriod"/>
            </a:pPr>
            <a:r>
              <a:rPr lang="en-US" sz="2800" b="1" dirty="0"/>
              <a:t>A belief in unlimited progress</a:t>
            </a:r>
            <a:r>
              <a:rPr lang="en-US" sz="2800" dirty="0"/>
              <a:t>: life keeps getting better and we are always moving toward greater prosperity, justice and happiness.</a:t>
            </a:r>
          </a:p>
          <a:p>
            <a:pPr marL="609600" indent="-609600" eaLnBrk="1" hangingPunct="1">
              <a:lnSpc>
                <a:spcPct val="90000"/>
              </a:lnSpc>
              <a:buFontTx/>
              <a:buAutoNum type="arabicPeriod"/>
            </a:pPr>
            <a:r>
              <a:rPr lang="en-US" sz="2800" b="1" dirty="0"/>
              <a:t>Triumph of the individual</a:t>
            </a:r>
            <a:r>
              <a:rPr lang="en-US" sz="2800" dirty="0"/>
              <a:t>: the independent, self-reliant person as the IDEAL American.  </a:t>
            </a:r>
          </a:p>
        </p:txBody>
      </p:sp>
    </p:spTree>
  </p:cSld>
  <p:clrMapOvr>
    <a:masterClrMapping/>
  </p:clrMapOvr>
  <p:transition xmlns:p14="http://schemas.microsoft.com/office/powerpoint/2010/main" spd="med">
    <p:fade/>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accel="50000" decel="50000" fill="hold" grpId="0" nodeType="clickEffect">
                                  <p:stCondLst>
                                    <p:cond delay="0"/>
                                  </p:stCondLst>
                                  <p:childTnLst>
                                    <p:set>
                                      <p:cBhvr>
                                        <p:cTn id="6" dur="1" fill="hold">
                                          <p:stCondLst>
                                            <p:cond delay="0"/>
                                          </p:stCondLst>
                                        </p:cTn>
                                        <p:tgtEl>
                                          <p:spTgt spid="17411">
                                            <p:txEl>
                                              <p:pRg st="0" end="0"/>
                                            </p:txEl>
                                          </p:spTgt>
                                        </p:tgtEl>
                                        <p:attrNameLst>
                                          <p:attrName>style.visibility</p:attrName>
                                        </p:attrNameLst>
                                      </p:cBhvr>
                                      <p:to>
                                        <p:strVal val="visible"/>
                                      </p:to>
                                    </p:set>
                                    <p:anim calcmode="lin" valueType="num">
                                      <p:cBhvr additive="base">
                                        <p:cTn id="7" dur="500" fill="hold"/>
                                        <p:tgtEl>
                                          <p:spTgt spid="1741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741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accel="50000" decel="50000" fill="hold" grpId="0" nodeType="clickEffect">
                                  <p:stCondLst>
                                    <p:cond delay="0"/>
                                  </p:stCondLst>
                                  <p:childTnLst>
                                    <p:set>
                                      <p:cBhvr>
                                        <p:cTn id="12" dur="1" fill="hold">
                                          <p:stCondLst>
                                            <p:cond delay="0"/>
                                          </p:stCondLst>
                                        </p:cTn>
                                        <p:tgtEl>
                                          <p:spTgt spid="17411">
                                            <p:txEl>
                                              <p:pRg st="2" end="2"/>
                                            </p:txEl>
                                          </p:spTgt>
                                        </p:tgtEl>
                                        <p:attrNameLst>
                                          <p:attrName>style.visibility</p:attrName>
                                        </p:attrNameLst>
                                      </p:cBhvr>
                                      <p:to>
                                        <p:strVal val="visible"/>
                                      </p:to>
                                    </p:set>
                                    <p:anim calcmode="lin" valueType="num">
                                      <p:cBhvr additive="base">
                                        <p:cTn id="13" dur="500" fill="hold"/>
                                        <p:tgtEl>
                                          <p:spTgt spid="17411">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7411">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accel="50000" decel="50000" fill="hold" grpId="0" nodeType="clickEffect">
                                  <p:stCondLst>
                                    <p:cond delay="0"/>
                                  </p:stCondLst>
                                  <p:childTnLst>
                                    <p:set>
                                      <p:cBhvr>
                                        <p:cTn id="18" dur="1" fill="hold">
                                          <p:stCondLst>
                                            <p:cond delay="0"/>
                                          </p:stCondLst>
                                        </p:cTn>
                                        <p:tgtEl>
                                          <p:spTgt spid="17411">
                                            <p:txEl>
                                              <p:pRg st="3" end="3"/>
                                            </p:txEl>
                                          </p:spTgt>
                                        </p:tgtEl>
                                        <p:attrNameLst>
                                          <p:attrName>style.visibility</p:attrName>
                                        </p:attrNameLst>
                                      </p:cBhvr>
                                      <p:to>
                                        <p:strVal val="visible"/>
                                      </p:to>
                                    </p:set>
                                    <p:anim calcmode="lin" valueType="num">
                                      <p:cBhvr additive="base">
                                        <p:cTn id="19" dur="500" fill="hold"/>
                                        <p:tgtEl>
                                          <p:spTgt spid="17411">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7411">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accel="50000" decel="50000" fill="hold" grpId="0" nodeType="clickEffect">
                                  <p:stCondLst>
                                    <p:cond delay="0"/>
                                  </p:stCondLst>
                                  <p:childTnLst>
                                    <p:set>
                                      <p:cBhvr>
                                        <p:cTn id="24" dur="1" fill="hold">
                                          <p:stCondLst>
                                            <p:cond delay="0"/>
                                          </p:stCondLst>
                                        </p:cTn>
                                        <p:tgtEl>
                                          <p:spTgt spid="17411">
                                            <p:txEl>
                                              <p:pRg st="4" end="4"/>
                                            </p:txEl>
                                          </p:spTgt>
                                        </p:tgtEl>
                                        <p:attrNameLst>
                                          <p:attrName>style.visibility</p:attrName>
                                        </p:attrNameLst>
                                      </p:cBhvr>
                                      <p:to>
                                        <p:strVal val="visible"/>
                                      </p:to>
                                    </p:set>
                                    <p:anim calcmode="lin" valueType="num">
                                      <p:cBhvr additive="base">
                                        <p:cTn id="25" dur="500" fill="hold"/>
                                        <p:tgtEl>
                                          <p:spTgt spid="17411">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7411">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1"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09600"/>
            <a:ext cx="9144000" cy="1143000"/>
          </a:xfrm>
        </p:spPr>
        <p:txBody>
          <a:bodyPr/>
          <a:lstStyle/>
          <a:p>
            <a:r>
              <a:rPr lang="en-US" sz="3900" b="1" dirty="0" smtClean="0"/>
              <a:t>Disillusion</a:t>
            </a:r>
            <a:r>
              <a:rPr lang="en-US" sz="3900" dirty="0" smtClean="0"/>
              <a:t> with the American Dream as MODERNIST THEME</a:t>
            </a:r>
            <a:endParaRPr lang="en-US" sz="3900" b="1" dirty="0"/>
          </a:p>
        </p:txBody>
      </p:sp>
      <p:pic>
        <p:nvPicPr>
          <p:cNvPr id="5" name="Content Placeholder 4" descr="Disillusion.tiff"/>
          <p:cNvPicPr>
            <a:picLocks noGrp="1" noChangeAspect="1"/>
          </p:cNvPicPr>
          <p:nvPr>
            <p:ph idx="1"/>
          </p:nvPr>
        </p:nvPicPr>
        <p:blipFill>
          <a:blip r:embed="rId2"/>
          <a:srcRect l="-8964" r="-8964"/>
          <a:stretch>
            <a:fillRect/>
          </a:stretch>
        </p:blipFill>
        <p:spPr>
          <a:xfrm>
            <a:off x="0" y="2514600"/>
            <a:ext cx="9213947" cy="4343400"/>
          </a:xfrm>
        </p:spPr>
      </p:pic>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AutoShape 4"/>
          <p:cNvSpPr>
            <a:spLocks noChangeArrowheads="1"/>
          </p:cNvSpPr>
          <p:nvPr/>
        </p:nvSpPr>
        <p:spPr bwMode="auto">
          <a:xfrm>
            <a:off x="304800" y="1752600"/>
            <a:ext cx="2895600" cy="2971800"/>
          </a:xfrm>
          <a:custGeom>
            <a:avLst/>
            <a:gdLst>
              <a:gd name="T0" fmla="*/ 194085633 w 21600"/>
              <a:gd name="T1" fmla="*/ 0 h 21600"/>
              <a:gd name="T2" fmla="*/ 56841969 w 21600"/>
              <a:gd name="T3" fmla="*/ 59872965 h 21600"/>
              <a:gd name="T4" fmla="*/ 0 w 21600"/>
              <a:gd name="T5" fmla="*/ 204435075 h 21600"/>
              <a:gd name="T6" fmla="*/ 56841969 w 21600"/>
              <a:gd name="T7" fmla="*/ 348997185 h 21600"/>
              <a:gd name="T8" fmla="*/ 194085633 w 21600"/>
              <a:gd name="T9" fmla="*/ 408870150 h 21600"/>
              <a:gd name="T10" fmla="*/ 331329298 w 21600"/>
              <a:gd name="T11" fmla="*/ 348997185 h 21600"/>
              <a:gd name="T12" fmla="*/ 388171267 w 21600"/>
              <a:gd name="T13" fmla="*/ 204435075 h 21600"/>
              <a:gd name="T14" fmla="*/ 331329298 w 21600"/>
              <a:gd name="T15" fmla="*/ 59872965 h 21600"/>
              <a:gd name="T16" fmla="*/ 0 60000 65536"/>
              <a:gd name="T17" fmla="*/ 0 60000 65536"/>
              <a:gd name="T18" fmla="*/ 0 60000 65536"/>
              <a:gd name="T19" fmla="*/ 0 60000 65536"/>
              <a:gd name="T20" fmla="*/ 0 60000 65536"/>
              <a:gd name="T21" fmla="*/ 0 60000 65536"/>
              <a:gd name="T22" fmla="*/ 0 60000 65536"/>
              <a:gd name="T23" fmla="*/ 0 60000 65536"/>
              <a:gd name="T24" fmla="*/ 3163 w 21600"/>
              <a:gd name="T25" fmla="*/ 3163 h 21600"/>
              <a:gd name="T26" fmla="*/ 18437 w 21600"/>
              <a:gd name="T27" fmla="*/ 18437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7425" y="10800"/>
                </a:moveTo>
                <a:cubicBezTo>
                  <a:pt x="7425" y="12664"/>
                  <a:pt x="8936" y="14175"/>
                  <a:pt x="10800" y="14175"/>
                </a:cubicBezTo>
                <a:cubicBezTo>
                  <a:pt x="12664" y="14175"/>
                  <a:pt x="14175" y="12664"/>
                  <a:pt x="14175" y="10800"/>
                </a:cubicBezTo>
                <a:cubicBezTo>
                  <a:pt x="14175" y="8936"/>
                  <a:pt x="12664" y="7425"/>
                  <a:pt x="10800" y="7425"/>
                </a:cubicBezTo>
                <a:cubicBezTo>
                  <a:pt x="8936" y="7425"/>
                  <a:pt x="7425" y="8936"/>
                  <a:pt x="7425" y="10800"/>
                </a:cubicBezTo>
                <a:close/>
              </a:path>
            </a:pathLst>
          </a:custGeom>
          <a:solidFill>
            <a:schemeClr val="bg1"/>
          </a:solidFill>
          <a:ln w="9525">
            <a:solidFill>
              <a:schemeClr val="tx1"/>
            </a:solidFill>
            <a:round/>
            <a:headEnd/>
            <a:tailEnd/>
          </a:ln>
        </p:spPr>
        <p:txBody>
          <a:bodyPr wrap="none" anchor="ctr">
            <a:prstTxWarp prst="textNoShape">
              <a:avLst/>
            </a:prstTxWarp>
          </a:bodyPr>
          <a:lstStyle/>
          <a:p>
            <a:endParaRPr lang="en-US"/>
          </a:p>
        </p:txBody>
      </p:sp>
      <p:sp>
        <p:nvSpPr>
          <p:cNvPr id="19459" name="Rectangle 5"/>
          <p:cNvSpPr>
            <a:spLocks noChangeArrowheads="1"/>
          </p:cNvSpPr>
          <p:nvPr/>
        </p:nvSpPr>
        <p:spPr bwMode="auto">
          <a:xfrm>
            <a:off x="1219200" y="3048000"/>
            <a:ext cx="1082675" cy="457200"/>
          </a:xfrm>
          <a:prstGeom prst="rect">
            <a:avLst/>
          </a:prstGeom>
          <a:noFill/>
          <a:ln w="9525">
            <a:noFill/>
            <a:miter lim="800000"/>
            <a:headEnd/>
            <a:tailEnd/>
          </a:ln>
        </p:spPr>
        <p:txBody>
          <a:bodyPr wrap="none">
            <a:prstTxWarp prst="textNoShape">
              <a:avLst/>
            </a:prstTxWarp>
            <a:spAutoFit/>
          </a:bodyPr>
          <a:lstStyle/>
          <a:p>
            <a:r>
              <a:rPr lang="en-US"/>
              <a:t>1920’s</a:t>
            </a:r>
          </a:p>
        </p:txBody>
      </p:sp>
      <p:sp>
        <p:nvSpPr>
          <p:cNvPr id="19460" name="Rectangle 6"/>
          <p:cNvSpPr>
            <a:spLocks noChangeArrowheads="1"/>
          </p:cNvSpPr>
          <p:nvPr/>
        </p:nvSpPr>
        <p:spPr bwMode="auto">
          <a:xfrm>
            <a:off x="457200" y="1295400"/>
            <a:ext cx="184150" cy="457200"/>
          </a:xfrm>
          <a:prstGeom prst="rect">
            <a:avLst/>
          </a:prstGeom>
          <a:noFill/>
          <a:ln w="9525">
            <a:noFill/>
            <a:miter lim="800000"/>
            <a:headEnd/>
            <a:tailEnd/>
          </a:ln>
        </p:spPr>
        <p:txBody>
          <a:bodyPr wrap="none">
            <a:prstTxWarp prst="textNoShape">
              <a:avLst/>
            </a:prstTxWarp>
            <a:spAutoFit/>
          </a:bodyPr>
          <a:lstStyle/>
          <a:p>
            <a:endParaRPr lang="en-US"/>
          </a:p>
        </p:txBody>
      </p:sp>
      <p:sp>
        <p:nvSpPr>
          <p:cNvPr id="19461" name="Rectangle 7"/>
          <p:cNvSpPr>
            <a:spLocks noChangeArrowheads="1"/>
          </p:cNvSpPr>
          <p:nvPr/>
        </p:nvSpPr>
        <p:spPr bwMode="auto">
          <a:xfrm>
            <a:off x="304800" y="4953000"/>
            <a:ext cx="2590800" cy="1323439"/>
          </a:xfrm>
          <a:prstGeom prst="rect">
            <a:avLst/>
          </a:prstGeom>
          <a:noFill/>
          <a:ln w="9525">
            <a:noFill/>
            <a:miter lim="800000"/>
            <a:headEnd/>
            <a:tailEnd/>
          </a:ln>
        </p:spPr>
        <p:txBody>
          <a:bodyPr>
            <a:prstTxWarp prst="textNoShape">
              <a:avLst/>
            </a:prstTxWarp>
            <a:spAutoFit/>
          </a:bodyPr>
          <a:lstStyle/>
          <a:p>
            <a:r>
              <a:rPr lang="en-US" sz="1600" dirty="0"/>
              <a:t>Describe the historical context which inspired American </a:t>
            </a:r>
            <a:r>
              <a:rPr lang="en-US" sz="1600" dirty="0" smtClean="0"/>
              <a:t>Modernism &amp; </a:t>
            </a:r>
          </a:p>
          <a:p>
            <a:r>
              <a:rPr lang="en-US" sz="1600" dirty="0" smtClean="0"/>
              <a:t>Its disillusion with the American Dream.</a:t>
            </a:r>
            <a:endParaRPr lang="en-US" sz="1600" dirty="0"/>
          </a:p>
        </p:txBody>
      </p:sp>
      <p:cxnSp>
        <p:nvCxnSpPr>
          <p:cNvPr id="19462" name="AutoShape 9"/>
          <p:cNvCxnSpPr>
            <a:cxnSpLocks noChangeShapeType="1"/>
            <a:stCxn id="19458" idx="6"/>
          </p:cNvCxnSpPr>
          <p:nvPr/>
        </p:nvCxnSpPr>
        <p:spPr bwMode="auto">
          <a:xfrm>
            <a:off x="3200400" y="3238500"/>
            <a:ext cx="609600" cy="38100"/>
          </a:xfrm>
          <a:prstGeom prst="straightConnector1">
            <a:avLst/>
          </a:prstGeom>
          <a:noFill/>
          <a:ln w="9525">
            <a:solidFill>
              <a:schemeClr val="tx1"/>
            </a:solidFill>
            <a:round/>
            <a:headEnd/>
            <a:tailEnd type="triangle" w="med" len="med"/>
          </a:ln>
        </p:spPr>
      </p:cxnSp>
      <p:sp>
        <p:nvSpPr>
          <p:cNvPr id="19463" name="AutoShape 10"/>
          <p:cNvSpPr>
            <a:spLocks noChangeArrowheads="1"/>
          </p:cNvSpPr>
          <p:nvPr/>
        </p:nvSpPr>
        <p:spPr bwMode="auto">
          <a:xfrm>
            <a:off x="3810000" y="1143000"/>
            <a:ext cx="2057400" cy="3733800"/>
          </a:xfrm>
          <a:prstGeom prst="roundRect">
            <a:avLst>
              <a:gd name="adj" fmla="val 16667"/>
            </a:avLst>
          </a:prstGeom>
          <a:solidFill>
            <a:schemeClr val="accent1"/>
          </a:solidFill>
          <a:ln w="9525">
            <a:solidFill>
              <a:schemeClr val="tx1"/>
            </a:solidFill>
            <a:round/>
            <a:headEnd/>
            <a:tailEnd/>
          </a:ln>
        </p:spPr>
        <p:txBody>
          <a:bodyPr wrap="none" anchor="ctr">
            <a:prstTxWarp prst="textNoShape">
              <a:avLst/>
            </a:prstTxWarp>
          </a:bodyPr>
          <a:lstStyle/>
          <a:p>
            <a:endParaRPr lang="en-US"/>
          </a:p>
        </p:txBody>
      </p:sp>
      <p:sp>
        <p:nvSpPr>
          <p:cNvPr id="19464" name="Rectangle 11"/>
          <p:cNvSpPr>
            <a:spLocks noChangeArrowheads="1"/>
          </p:cNvSpPr>
          <p:nvPr/>
        </p:nvSpPr>
        <p:spPr bwMode="auto">
          <a:xfrm>
            <a:off x="3962400" y="5257800"/>
            <a:ext cx="2057400" cy="1569660"/>
          </a:xfrm>
          <a:prstGeom prst="rect">
            <a:avLst/>
          </a:prstGeom>
          <a:noFill/>
          <a:ln w="9525">
            <a:noFill/>
            <a:miter lim="800000"/>
            <a:headEnd/>
            <a:tailEnd/>
          </a:ln>
        </p:spPr>
        <p:txBody>
          <a:bodyPr wrap="square">
            <a:prstTxWarp prst="textNoShape">
              <a:avLst/>
            </a:prstTxWarp>
            <a:spAutoFit/>
          </a:bodyPr>
          <a:lstStyle/>
          <a:p>
            <a:r>
              <a:rPr lang="en-US" sz="1600" dirty="0"/>
              <a:t>Define American </a:t>
            </a:r>
            <a:r>
              <a:rPr lang="en-US" sz="1600" dirty="0" smtClean="0"/>
              <a:t>Modernism and identify its aesthetic&amp; philosophical features.</a:t>
            </a:r>
            <a:endParaRPr lang="en-US" sz="1600" dirty="0"/>
          </a:p>
        </p:txBody>
      </p:sp>
      <p:sp>
        <p:nvSpPr>
          <p:cNvPr id="19465" name="Rectangle 12"/>
          <p:cNvSpPr>
            <a:spLocks noChangeArrowheads="1"/>
          </p:cNvSpPr>
          <p:nvPr/>
        </p:nvSpPr>
        <p:spPr bwMode="auto">
          <a:xfrm>
            <a:off x="7086600" y="5638800"/>
            <a:ext cx="2057400" cy="825500"/>
          </a:xfrm>
          <a:prstGeom prst="rect">
            <a:avLst/>
          </a:prstGeom>
          <a:noFill/>
          <a:ln w="9525">
            <a:noFill/>
            <a:miter lim="800000"/>
            <a:headEnd/>
            <a:tailEnd/>
          </a:ln>
        </p:spPr>
        <p:txBody>
          <a:bodyPr>
            <a:prstTxWarp prst="textNoShape">
              <a:avLst/>
            </a:prstTxWarp>
            <a:spAutoFit/>
          </a:bodyPr>
          <a:lstStyle/>
          <a:p>
            <a:r>
              <a:rPr lang="en-US" sz="1600"/>
              <a:t>Identify the effects of Modernism on American culture.</a:t>
            </a:r>
          </a:p>
        </p:txBody>
      </p:sp>
      <p:sp>
        <p:nvSpPr>
          <p:cNvPr id="19466" name="Line 15"/>
          <p:cNvSpPr>
            <a:spLocks noChangeShapeType="1"/>
          </p:cNvSpPr>
          <p:nvPr/>
        </p:nvSpPr>
        <p:spPr bwMode="auto">
          <a:xfrm flipV="1">
            <a:off x="5867400" y="1524000"/>
            <a:ext cx="1219200" cy="457200"/>
          </a:xfrm>
          <a:prstGeom prst="line">
            <a:avLst/>
          </a:prstGeom>
          <a:noFill/>
          <a:ln w="9525">
            <a:solidFill>
              <a:schemeClr val="tx1"/>
            </a:solidFill>
            <a:round/>
            <a:headEnd/>
            <a:tailEnd type="triangle" w="med" len="med"/>
          </a:ln>
        </p:spPr>
        <p:txBody>
          <a:bodyPr wrap="none" anchor="ctr">
            <a:prstTxWarp prst="textNoShape">
              <a:avLst/>
            </a:prstTxWarp>
          </a:bodyPr>
          <a:lstStyle/>
          <a:p>
            <a:endParaRPr lang="en-US"/>
          </a:p>
        </p:txBody>
      </p:sp>
      <p:sp>
        <p:nvSpPr>
          <p:cNvPr id="19467" name="Line 16"/>
          <p:cNvSpPr>
            <a:spLocks noChangeShapeType="1"/>
          </p:cNvSpPr>
          <p:nvPr/>
        </p:nvSpPr>
        <p:spPr bwMode="auto">
          <a:xfrm>
            <a:off x="5867400" y="2819400"/>
            <a:ext cx="990600" cy="0"/>
          </a:xfrm>
          <a:prstGeom prst="line">
            <a:avLst/>
          </a:prstGeom>
          <a:noFill/>
          <a:ln w="9525">
            <a:solidFill>
              <a:schemeClr val="tx1"/>
            </a:solidFill>
            <a:round/>
            <a:headEnd/>
            <a:tailEnd type="triangle" w="med" len="med"/>
          </a:ln>
        </p:spPr>
        <p:txBody>
          <a:bodyPr wrap="none" anchor="ctr">
            <a:prstTxWarp prst="textNoShape">
              <a:avLst/>
            </a:prstTxWarp>
          </a:bodyPr>
          <a:lstStyle/>
          <a:p>
            <a:endParaRPr lang="en-US"/>
          </a:p>
        </p:txBody>
      </p:sp>
      <p:sp>
        <p:nvSpPr>
          <p:cNvPr id="19468" name="Line 17"/>
          <p:cNvSpPr>
            <a:spLocks noChangeShapeType="1"/>
          </p:cNvSpPr>
          <p:nvPr/>
        </p:nvSpPr>
        <p:spPr bwMode="auto">
          <a:xfrm>
            <a:off x="5867400" y="3733800"/>
            <a:ext cx="1143000" cy="304800"/>
          </a:xfrm>
          <a:prstGeom prst="line">
            <a:avLst/>
          </a:prstGeom>
          <a:noFill/>
          <a:ln w="9525">
            <a:solidFill>
              <a:schemeClr val="tx1"/>
            </a:solidFill>
            <a:round/>
            <a:headEnd/>
            <a:tailEnd type="triangle" w="med" len="med"/>
          </a:ln>
        </p:spPr>
        <p:txBody>
          <a:bodyPr wrap="none" anchor="ctr">
            <a:prstTxWarp prst="textNoShape">
              <a:avLst/>
            </a:prstTxWarp>
          </a:bodyPr>
          <a:lstStyle/>
          <a:p>
            <a:endParaRPr lang="en-US"/>
          </a:p>
        </p:txBody>
      </p:sp>
      <p:sp>
        <p:nvSpPr>
          <p:cNvPr id="19469" name="Line 18"/>
          <p:cNvSpPr>
            <a:spLocks noChangeShapeType="1"/>
          </p:cNvSpPr>
          <p:nvPr/>
        </p:nvSpPr>
        <p:spPr bwMode="auto">
          <a:xfrm>
            <a:off x="5867400" y="4648200"/>
            <a:ext cx="1066800" cy="457200"/>
          </a:xfrm>
          <a:prstGeom prst="line">
            <a:avLst/>
          </a:prstGeom>
          <a:noFill/>
          <a:ln w="9525">
            <a:solidFill>
              <a:schemeClr val="tx1"/>
            </a:solidFill>
            <a:round/>
            <a:headEnd/>
            <a:tailEnd type="triangle" w="med" len="med"/>
          </a:ln>
        </p:spPr>
        <p:txBody>
          <a:bodyPr wrap="none" anchor="ctr">
            <a:prstTxWarp prst="textNoShape">
              <a:avLst/>
            </a:prstTxWarp>
          </a:bodyPr>
          <a:lstStyle/>
          <a:p>
            <a:endParaRPr lang="en-US"/>
          </a:p>
        </p:txBody>
      </p:sp>
      <p:sp>
        <p:nvSpPr>
          <p:cNvPr id="19470" name="Rectangle 20"/>
          <p:cNvSpPr>
            <a:spLocks noChangeArrowheads="1"/>
          </p:cNvSpPr>
          <p:nvPr/>
        </p:nvSpPr>
        <p:spPr bwMode="auto">
          <a:xfrm>
            <a:off x="7010400" y="1143000"/>
            <a:ext cx="2133600" cy="457200"/>
          </a:xfrm>
          <a:prstGeom prst="rect">
            <a:avLst/>
          </a:prstGeom>
          <a:noFill/>
          <a:ln w="9525">
            <a:noFill/>
            <a:miter lim="800000"/>
            <a:headEnd/>
            <a:tailEnd/>
          </a:ln>
        </p:spPr>
        <p:txBody>
          <a:bodyPr>
            <a:prstTxWarp prst="textNoShape">
              <a:avLst/>
            </a:prstTxWarp>
            <a:spAutoFit/>
          </a:bodyPr>
          <a:lstStyle/>
          <a:p>
            <a:r>
              <a:rPr lang="en-US" sz="1200"/>
              <a:t>How did Modernists view the American Dream? </a:t>
            </a:r>
          </a:p>
        </p:txBody>
      </p:sp>
      <p:sp>
        <p:nvSpPr>
          <p:cNvPr id="19471" name="Rectangle 21"/>
          <p:cNvSpPr>
            <a:spLocks noChangeArrowheads="1"/>
          </p:cNvSpPr>
          <p:nvPr/>
        </p:nvSpPr>
        <p:spPr bwMode="auto">
          <a:xfrm>
            <a:off x="4038600" y="1295400"/>
            <a:ext cx="1692275" cy="457200"/>
          </a:xfrm>
          <a:prstGeom prst="rect">
            <a:avLst/>
          </a:prstGeom>
          <a:noFill/>
          <a:ln w="9525">
            <a:noFill/>
            <a:miter lim="800000"/>
            <a:headEnd/>
            <a:tailEnd/>
          </a:ln>
        </p:spPr>
        <p:txBody>
          <a:bodyPr wrap="none">
            <a:prstTxWarp prst="textNoShape">
              <a:avLst/>
            </a:prstTxWarp>
            <a:spAutoFit/>
          </a:bodyPr>
          <a:lstStyle/>
          <a:p>
            <a:r>
              <a:rPr lang="en-US" dirty="0"/>
              <a:t>Modernism</a:t>
            </a:r>
          </a:p>
        </p:txBody>
      </p:sp>
      <p:sp>
        <p:nvSpPr>
          <p:cNvPr id="19472" name="Rectangle 22"/>
          <p:cNvSpPr>
            <a:spLocks noChangeArrowheads="1"/>
          </p:cNvSpPr>
          <p:nvPr/>
        </p:nvSpPr>
        <p:spPr bwMode="auto">
          <a:xfrm>
            <a:off x="3962400" y="1676400"/>
            <a:ext cx="1828800" cy="3070225"/>
          </a:xfrm>
          <a:prstGeom prst="rect">
            <a:avLst/>
          </a:prstGeom>
          <a:noFill/>
          <a:ln w="9525">
            <a:noFill/>
            <a:miter lim="800000"/>
            <a:headEnd/>
            <a:tailEnd/>
          </a:ln>
        </p:spPr>
        <p:txBody>
          <a:bodyPr>
            <a:prstTxWarp prst="textNoShape">
              <a:avLst/>
            </a:prstTxWarp>
            <a:spAutoFit/>
          </a:bodyPr>
          <a:lstStyle/>
          <a:p>
            <a:r>
              <a:rPr lang="en-US" sz="1400" dirty="0"/>
              <a:t>A cultural and social movement that was caused by disillusionment with traditions.  Modernism called for bold experimentation in style, subject matter, and attitude.  Artists aimed to rid art of 19th Century Sentimentality and “prettiness.” </a:t>
            </a:r>
          </a:p>
        </p:txBody>
      </p:sp>
      <p:sp>
        <p:nvSpPr>
          <p:cNvPr id="19473" name="Rectangle 23"/>
          <p:cNvSpPr>
            <a:spLocks noChangeArrowheads="1"/>
          </p:cNvSpPr>
          <p:nvPr/>
        </p:nvSpPr>
        <p:spPr bwMode="auto">
          <a:xfrm>
            <a:off x="6858000" y="2362200"/>
            <a:ext cx="2133600" cy="822325"/>
          </a:xfrm>
          <a:prstGeom prst="rect">
            <a:avLst/>
          </a:prstGeom>
          <a:noFill/>
          <a:ln w="9525">
            <a:noFill/>
            <a:miter lim="800000"/>
            <a:headEnd/>
            <a:tailEnd/>
          </a:ln>
        </p:spPr>
        <p:txBody>
          <a:bodyPr>
            <a:prstTxWarp prst="textNoShape">
              <a:avLst/>
            </a:prstTxWarp>
            <a:spAutoFit/>
          </a:bodyPr>
          <a:lstStyle/>
          <a:p>
            <a:r>
              <a:rPr lang="en-US" sz="1200"/>
              <a:t>Why would there be a rise in Marxism and interest in the psychoanalysis or the inner workings of the mind?</a:t>
            </a:r>
          </a:p>
        </p:txBody>
      </p:sp>
      <p:sp>
        <p:nvSpPr>
          <p:cNvPr id="19474" name="Rectangle 24"/>
          <p:cNvSpPr>
            <a:spLocks noChangeArrowheads="1"/>
          </p:cNvSpPr>
          <p:nvPr/>
        </p:nvSpPr>
        <p:spPr bwMode="auto">
          <a:xfrm>
            <a:off x="7010400" y="3505200"/>
            <a:ext cx="2133600" cy="822325"/>
          </a:xfrm>
          <a:prstGeom prst="rect">
            <a:avLst/>
          </a:prstGeom>
          <a:noFill/>
          <a:ln w="9525">
            <a:noFill/>
            <a:miter lim="800000"/>
            <a:headEnd/>
            <a:tailEnd/>
          </a:ln>
        </p:spPr>
        <p:txBody>
          <a:bodyPr>
            <a:prstTxWarp prst="textNoShape">
              <a:avLst/>
            </a:prstTxWarp>
            <a:spAutoFit/>
          </a:bodyPr>
          <a:lstStyle/>
          <a:p>
            <a:r>
              <a:rPr lang="en-US" sz="1200"/>
              <a:t>How did Jazz and the Harlem Renaissance breakdown gender roles and racial barriers?</a:t>
            </a:r>
          </a:p>
        </p:txBody>
      </p:sp>
      <p:sp>
        <p:nvSpPr>
          <p:cNvPr id="19475" name="Rectangle 25"/>
          <p:cNvSpPr>
            <a:spLocks noChangeArrowheads="1"/>
          </p:cNvSpPr>
          <p:nvPr/>
        </p:nvSpPr>
        <p:spPr bwMode="auto">
          <a:xfrm>
            <a:off x="7010400" y="4648200"/>
            <a:ext cx="2133600" cy="822325"/>
          </a:xfrm>
          <a:prstGeom prst="rect">
            <a:avLst/>
          </a:prstGeom>
          <a:noFill/>
          <a:ln w="9525">
            <a:noFill/>
            <a:miter lim="800000"/>
            <a:headEnd/>
            <a:tailEnd/>
          </a:ln>
        </p:spPr>
        <p:txBody>
          <a:bodyPr>
            <a:prstTxWarp prst="textNoShape">
              <a:avLst/>
            </a:prstTxWarp>
            <a:spAutoFit/>
          </a:bodyPr>
          <a:lstStyle/>
          <a:p>
            <a:r>
              <a:rPr lang="en-US" sz="1200"/>
              <a:t>Why was the traditional “Hero” no longer an believable character in literature?</a:t>
            </a:r>
          </a:p>
        </p:txBody>
      </p:sp>
      <p:sp>
        <p:nvSpPr>
          <p:cNvPr id="19476" name="AutoShape 26"/>
          <p:cNvSpPr>
            <a:spLocks noChangeArrowheads="1"/>
          </p:cNvSpPr>
          <p:nvPr/>
        </p:nvSpPr>
        <p:spPr bwMode="auto">
          <a:xfrm>
            <a:off x="2667000" y="5410200"/>
            <a:ext cx="1295400" cy="609600"/>
          </a:xfrm>
          <a:prstGeom prst="rightArrow">
            <a:avLst>
              <a:gd name="adj1" fmla="val 50000"/>
              <a:gd name="adj2" fmla="val 53125"/>
            </a:avLst>
          </a:prstGeom>
          <a:solidFill>
            <a:schemeClr val="accent1"/>
          </a:solidFill>
          <a:ln w="9525">
            <a:solidFill>
              <a:schemeClr val="tx1"/>
            </a:solidFill>
            <a:miter lim="800000"/>
            <a:headEnd/>
            <a:tailEnd/>
          </a:ln>
        </p:spPr>
        <p:txBody>
          <a:bodyPr wrap="none" anchor="ctr">
            <a:prstTxWarp prst="textNoShape">
              <a:avLst/>
            </a:prstTxWarp>
          </a:bodyPr>
          <a:lstStyle/>
          <a:p>
            <a:endParaRPr lang="en-US"/>
          </a:p>
        </p:txBody>
      </p:sp>
      <p:sp>
        <p:nvSpPr>
          <p:cNvPr id="19477" name="AutoShape 27"/>
          <p:cNvSpPr>
            <a:spLocks noChangeArrowheads="1"/>
          </p:cNvSpPr>
          <p:nvPr/>
        </p:nvSpPr>
        <p:spPr bwMode="auto">
          <a:xfrm>
            <a:off x="5562600" y="5715000"/>
            <a:ext cx="1295400" cy="609600"/>
          </a:xfrm>
          <a:prstGeom prst="rightArrow">
            <a:avLst>
              <a:gd name="adj1" fmla="val 50000"/>
              <a:gd name="adj2" fmla="val 53125"/>
            </a:avLst>
          </a:prstGeom>
          <a:solidFill>
            <a:schemeClr val="accent1"/>
          </a:solidFill>
          <a:ln w="9525">
            <a:solidFill>
              <a:schemeClr val="tx1"/>
            </a:solidFill>
            <a:miter lim="800000"/>
            <a:headEnd/>
            <a:tailEnd/>
          </a:ln>
        </p:spPr>
        <p:txBody>
          <a:bodyPr wrap="none" anchor="ctr">
            <a:prstTxWarp prst="textNoShape">
              <a:avLst/>
            </a:prstTxWarp>
          </a:bodyPr>
          <a:lstStyle/>
          <a:p>
            <a:endParaRPr lang="en-US"/>
          </a:p>
        </p:txBody>
      </p:sp>
      <p:sp>
        <p:nvSpPr>
          <p:cNvPr id="19478" name="TextBox 21"/>
          <p:cNvSpPr txBox="1">
            <a:spLocks noChangeArrowheads="1"/>
          </p:cNvSpPr>
          <p:nvPr/>
        </p:nvSpPr>
        <p:spPr bwMode="auto">
          <a:xfrm>
            <a:off x="609600" y="601663"/>
            <a:ext cx="1125538" cy="461962"/>
          </a:xfrm>
          <a:prstGeom prst="rect">
            <a:avLst/>
          </a:prstGeom>
          <a:noFill/>
          <a:ln w="9525">
            <a:noFill/>
            <a:miter lim="800000"/>
            <a:headEnd/>
            <a:tailEnd/>
          </a:ln>
        </p:spPr>
        <p:txBody>
          <a:bodyPr wrap="none">
            <a:prstTxWarp prst="textNoShape">
              <a:avLst/>
            </a:prstTxWarp>
            <a:spAutoFit/>
          </a:bodyPr>
          <a:lstStyle/>
          <a:p>
            <a:r>
              <a:rPr lang="en-US"/>
              <a:t>FIRST, </a:t>
            </a:r>
          </a:p>
        </p:txBody>
      </p:sp>
      <p:sp>
        <p:nvSpPr>
          <p:cNvPr id="19479" name="TextBox 22"/>
          <p:cNvSpPr txBox="1">
            <a:spLocks noChangeArrowheads="1"/>
          </p:cNvSpPr>
          <p:nvPr/>
        </p:nvSpPr>
        <p:spPr bwMode="auto">
          <a:xfrm>
            <a:off x="3733800" y="457200"/>
            <a:ext cx="1108075" cy="461963"/>
          </a:xfrm>
          <a:prstGeom prst="rect">
            <a:avLst/>
          </a:prstGeom>
          <a:noFill/>
          <a:ln w="9525">
            <a:noFill/>
            <a:miter lim="800000"/>
            <a:headEnd/>
            <a:tailEnd/>
          </a:ln>
        </p:spPr>
        <p:txBody>
          <a:bodyPr wrap="none">
            <a:prstTxWarp prst="textNoShape">
              <a:avLst/>
            </a:prstTxWarp>
            <a:spAutoFit/>
          </a:bodyPr>
          <a:lstStyle/>
          <a:p>
            <a:r>
              <a:rPr lang="en-US"/>
              <a:t>THEN, </a:t>
            </a:r>
          </a:p>
        </p:txBody>
      </p:sp>
      <p:sp>
        <p:nvSpPr>
          <p:cNvPr id="19480" name="TextBox 23"/>
          <p:cNvSpPr txBox="1">
            <a:spLocks noChangeArrowheads="1"/>
          </p:cNvSpPr>
          <p:nvPr/>
        </p:nvSpPr>
        <p:spPr bwMode="auto">
          <a:xfrm>
            <a:off x="6934200" y="304800"/>
            <a:ext cx="1455738" cy="461963"/>
          </a:xfrm>
          <a:prstGeom prst="rect">
            <a:avLst/>
          </a:prstGeom>
          <a:noFill/>
          <a:ln w="9525">
            <a:noFill/>
            <a:miter lim="800000"/>
            <a:headEnd/>
            <a:tailEnd/>
          </a:ln>
        </p:spPr>
        <p:txBody>
          <a:bodyPr wrap="none">
            <a:prstTxWarp prst="textNoShape">
              <a:avLst/>
            </a:prstTxWarp>
            <a:spAutoFit/>
          </a:bodyPr>
          <a:lstStyle/>
          <a:p>
            <a:r>
              <a:rPr lang="en-US"/>
              <a:t>FINALLY,</a:t>
            </a:r>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228600" y="381000"/>
            <a:ext cx="8763000" cy="1524000"/>
          </a:xfrm>
        </p:spPr>
        <p:txBody>
          <a:bodyPr/>
          <a:lstStyle/>
          <a:p>
            <a:pPr eaLnBrk="1" hangingPunct="1"/>
            <a:r>
              <a:rPr lang="en-US" sz="2400" b="1" u="sng" dirty="0" smtClean="0">
                <a:solidFill>
                  <a:srgbClr val="FF0000"/>
                </a:solidFill>
              </a:rPr>
              <a:t>Essential Questions: </a:t>
            </a:r>
            <a:r>
              <a:rPr lang="en-US" sz="2400" b="1" u="sng" dirty="0" smtClean="0">
                <a:solidFill>
                  <a:schemeClr val="tx1"/>
                </a:solidFill>
              </a:rPr>
              <a:t/>
            </a:r>
            <a:br>
              <a:rPr lang="en-US" sz="2400" b="1" u="sng" dirty="0" smtClean="0">
                <a:solidFill>
                  <a:schemeClr val="tx1"/>
                </a:solidFill>
              </a:rPr>
            </a:br>
            <a:r>
              <a:rPr lang="en-US" sz="2400" b="1" u="sng" dirty="0" smtClean="0">
                <a:solidFill>
                  <a:schemeClr val="tx1"/>
                </a:solidFill>
              </a:rPr>
              <a:t>What was the historical context of American Modernism? </a:t>
            </a:r>
            <a:br>
              <a:rPr lang="en-US" sz="2400" b="1" u="sng" dirty="0" smtClean="0">
                <a:solidFill>
                  <a:schemeClr val="tx1"/>
                </a:solidFill>
              </a:rPr>
            </a:br>
            <a:r>
              <a:rPr lang="en-US" sz="2400" b="1" u="sng" dirty="0" smtClean="0">
                <a:solidFill>
                  <a:schemeClr val="tx1"/>
                </a:solidFill>
              </a:rPr>
              <a:t>Why would the historical context cause a feeling of </a:t>
            </a:r>
            <a:r>
              <a:rPr lang="en-US" sz="2400" b="1" i="1" u="sng" dirty="0" smtClean="0">
                <a:solidFill>
                  <a:srgbClr val="0000FF"/>
                </a:solidFill>
              </a:rPr>
              <a:t>disillusion with the American Dream.</a:t>
            </a:r>
            <a:endParaRPr lang="en-US" sz="1600" i="1" dirty="0">
              <a:solidFill>
                <a:srgbClr val="0000FF"/>
              </a:solidFill>
            </a:endParaRPr>
          </a:p>
        </p:txBody>
      </p:sp>
      <p:sp>
        <p:nvSpPr>
          <p:cNvPr id="20483" name="AutoShape 4"/>
          <p:cNvSpPr>
            <a:spLocks noChangeArrowheads="1"/>
          </p:cNvSpPr>
          <p:nvPr/>
        </p:nvSpPr>
        <p:spPr bwMode="auto">
          <a:xfrm>
            <a:off x="1752600" y="2133600"/>
            <a:ext cx="5486400" cy="4572000"/>
          </a:xfrm>
          <a:custGeom>
            <a:avLst/>
            <a:gdLst>
              <a:gd name="T0" fmla="*/ 696772800 w 21600"/>
              <a:gd name="T1" fmla="*/ 0 h 21600"/>
              <a:gd name="T2" fmla="*/ 204064108 w 21600"/>
              <a:gd name="T3" fmla="*/ 141711257 h 21600"/>
              <a:gd name="T4" fmla="*/ 0 w 21600"/>
              <a:gd name="T5" fmla="*/ 483870000 h 21600"/>
              <a:gd name="T6" fmla="*/ 204064108 w 21600"/>
              <a:gd name="T7" fmla="*/ 826028743 h 21600"/>
              <a:gd name="T8" fmla="*/ 696772800 w 21600"/>
              <a:gd name="T9" fmla="*/ 967740000 h 21600"/>
              <a:gd name="T10" fmla="*/ 1189481492 w 21600"/>
              <a:gd name="T11" fmla="*/ 826028743 h 21600"/>
              <a:gd name="T12" fmla="*/ 1393545600 w 21600"/>
              <a:gd name="T13" fmla="*/ 483870000 h 21600"/>
              <a:gd name="T14" fmla="*/ 1189481492 w 21600"/>
              <a:gd name="T15" fmla="*/ 141711257 h 21600"/>
              <a:gd name="T16" fmla="*/ 0 60000 65536"/>
              <a:gd name="T17" fmla="*/ 0 60000 65536"/>
              <a:gd name="T18" fmla="*/ 0 60000 65536"/>
              <a:gd name="T19" fmla="*/ 0 60000 65536"/>
              <a:gd name="T20" fmla="*/ 0 60000 65536"/>
              <a:gd name="T21" fmla="*/ 0 60000 65536"/>
              <a:gd name="T22" fmla="*/ 0 60000 65536"/>
              <a:gd name="T23" fmla="*/ 0 60000 65536"/>
              <a:gd name="T24" fmla="*/ 3163 w 21600"/>
              <a:gd name="T25" fmla="*/ 3163 h 21600"/>
              <a:gd name="T26" fmla="*/ 18437 w 21600"/>
              <a:gd name="T27" fmla="*/ 18437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7425" y="10800"/>
                </a:moveTo>
                <a:cubicBezTo>
                  <a:pt x="7425" y="12664"/>
                  <a:pt x="8936" y="14175"/>
                  <a:pt x="10800" y="14175"/>
                </a:cubicBezTo>
                <a:cubicBezTo>
                  <a:pt x="12664" y="14175"/>
                  <a:pt x="14175" y="12664"/>
                  <a:pt x="14175" y="10800"/>
                </a:cubicBezTo>
                <a:cubicBezTo>
                  <a:pt x="14175" y="8936"/>
                  <a:pt x="12664" y="7425"/>
                  <a:pt x="10800" y="7425"/>
                </a:cubicBezTo>
                <a:cubicBezTo>
                  <a:pt x="8936" y="7425"/>
                  <a:pt x="7425" y="8936"/>
                  <a:pt x="7425" y="10800"/>
                </a:cubicBezTo>
                <a:close/>
              </a:path>
            </a:pathLst>
          </a:custGeom>
          <a:solidFill>
            <a:schemeClr val="bg1"/>
          </a:solidFill>
          <a:ln w="9525">
            <a:solidFill>
              <a:schemeClr val="tx1"/>
            </a:solidFill>
            <a:round/>
            <a:headEnd/>
            <a:tailEnd/>
          </a:ln>
        </p:spPr>
        <p:txBody>
          <a:bodyPr wrap="none" anchor="ctr">
            <a:prstTxWarp prst="textNoShape">
              <a:avLst/>
            </a:prstTxWarp>
          </a:bodyPr>
          <a:lstStyle/>
          <a:p>
            <a:endParaRPr lang="en-US" dirty="0"/>
          </a:p>
        </p:txBody>
      </p:sp>
      <p:sp>
        <p:nvSpPr>
          <p:cNvPr id="20484" name="Rectangle 5"/>
          <p:cNvSpPr>
            <a:spLocks noChangeArrowheads="1"/>
          </p:cNvSpPr>
          <p:nvPr/>
        </p:nvSpPr>
        <p:spPr bwMode="auto">
          <a:xfrm>
            <a:off x="3962400" y="4191000"/>
            <a:ext cx="1082675" cy="457200"/>
          </a:xfrm>
          <a:prstGeom prst="rect">
            <a:avLst/>
          </a:prstGeom>
          <a:noFill/>
          <a:ln w="9525">
            <a:noFill/>
            <a:miter lim="800000"/>
            <a:headEnd/>
            <a:tailEnd/>
          </a:ln>
        </p:spPr>
        <p:txBody>
          <a:bodyPr wrap="none">
            <a:prstTxWarp prst="textNoShape">
              <a:avLst/>
            </a:prstTxWarp>
            <a:spAutoFit/>
          </a:bodyPr>
          <a:lstStyle/>
          <a:p>
            <a:r>
              <a:rPr lang="en-US" dirty="0"/>
              <a:t>1920’s</a:t>
            </a:r>
          </a:p>
        </p:txBody>
      </p:sp>
      <p:sp>
        <p:nvSpPr>
          <p:cNvPr id="2" name="TextBox 1"/>
          <p:cNvSpPr txBox="1"/>
          <p:nvPr/>
        </p:nvSpPr>
        <p:spPr>
          <a:xfrm>
            <a:off x="4038600" y="2667000"/>
            <a:ext cx="891290" cy="461665"/>
          </a:xfrm>
          <a:prstGeom prst="rect">
            <a:avLst/>
          </a:prstGeom>
          <a:noFill/>
        </p:spPr>
        <p:txBody>
          <a:bodyPr wrap="none" rtlCol="0">
            <a:spAutoFit/>
          </a:bodyPr>
          <a:lstStyle/>
          <a:p>
            <a:r>
              <a:rPr lang="en-US" dirty="0" smtClean="0"/>
              <a:t>WAR</a:t>
            </a:r>
            <a:endParaRPr lang="en-US" dirty="0"/>
          </a:p>
        </p:txBody>
      </p:sp>
      <p:sp>
        <p:nvSpPr>
          <p:cNvPr id="6" name="TextBox 5"/>
          <p:cNvSpPr txBox="1"/>
          <p:nvPr/>
        </p:nvSpPr>
        <p:spPr>
          <a:xfrm>
            <a:off x="1828800" y="4114800"/>
            <a:ext cx="1723849" cy="461665"/>
          </a:xfrm>
          <a:prstGeom prst="rect">
            <a:avLst/>
          </a:prstGeom>
          <a:noFill/>
        </p:spPr>
        <p:txBody>
          <a:bodyPr wrap="none" rtlCol="0">
            <a:spAutoFit/>
          </a:bodyPr>
          <a:lstStyle/>
          <a:p>
            <a:r>
              <a:rPr lang="en-US" dirty="0" smtClean="0"/>
              <a:t>Civil Rights</a:t>
            </a:r>
            <a:endParaRPr lang="en-US" dirty="0"/>
          </a:p>
        </p:txBody>
      </p:sp>
      <p:sp>
        <p:nvSpPr>
          <p:cNvPr id="7" name="TextBox 6"/>
          <p:cNvSpPr txBox="1"/>
          <p:nvPr/>
        </p:nvSpPr>
        <p:spPr>
          <a:xfrm>
            <a:off x="5562600" y="4038600"/>
            <a:ext cx="1604676" cy="830997"/>
          </a:xfrm>
          <a:prstGeom prst="rect">
            <a:avLst/>
          </a:prstGeom>
          <a:noFill/>
        </p:spPr>
        <p:txBody>
          <a:bodyPr wrap="none" rtlCol="0">
            <a:spAutoFit/>
          </a:bodyPr>
          <a:lstStyle/>
          <a:p>
            <a:r>
              <a:rPr lang="en-US" dirty="0" smtClean="0"/>
              <a:t>Organized </a:t>
            </a:r>
          </a:p>
          <a:p>
            <a:r>
              <a:rPr lang="en-US" dirty="0" smtClean="0"/>
              <a:t>Crime</a:t>
            </a:r>
            <a:endParaRPr lang="en-US" dirty="0"/>
          </a:p>
        </p:txBody>
      </p:sp>
      <p:sp>
        <p:nvSpPr>
          <p:cNvPr id="8" name="TextBox 7"/>
          <p:cNvSpPr txBox="1"/>
          <p:nvPr/>
        </p:nvSpPr>
        <p:spPr>
          <a:xfrm>
            <a:off x="3276600" y="5562600"/>
            <a:ext cx="2437386" cy="461665"/>
          </a:xfrm>
          <a:prstGeom prst="rect">
            <a:avLst/>
          </a:prstGeom>
          <a:noFill/>
        </p:spPr>
        <p:txBody>
          <a:bodyPr wrap="none" rtlCol="0">
            <a:spAutoFit/>
          </a:bodyPr>
          <a:lstStyle/>
          <a:p>
            <a:r>
              <a:rPr lang="en-US" dirty="0" smtClean="0"/>
              <a:t>New Technology</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685800" y="0"/>
            <a:ext cx="7772400" cy="1143000"/>
          </a:xfrm>
        </p:spPr>
        <p:txBody>
          <a:bodyPr/>
          <a:lstStyle/>
          <a:p>
            <a:pPr eaLnBrk="1" hangingPunct="1"/>
            <a:r>
              <a:rPr lang="en-US" dirty="0"/>
              <a:t>Define American </a:t>
            </a:r>
            <a:r>
              <a:rPr lang="en-US" b="1" dirty="0"/>
              <a:t>Modernism</a:t>
            </a:r>
          </a:p>
        </p:txBody>
      </p:sp>
      <p:sp>
        <p:nvSpPr>
          <p:cNvPr id="21507" name="Rectangle 4"/>
          <p:cNvSpPr>
            <a:spLocks noChangeArrowheads="1"/>
          </p:cNvSpPr>
          <p:nvPr/>
        </p:nvSpPr>
        <p:spPr bwMode="auto">
          <a:xfrm>
            <a:off x="228600" y="914400"/>
            <a:ext cx="5105400" cy="6032420"/>
          </a:xfrm>
          <a:prstGeom prst="rect">
            <a:avLst/>
          </a:prstGeom>
          <a:noFill/>
          <a:ln w="9525">
            <a:noFill/>
            <a:miter lim="800000"/>
            <a:headEnd/>
            <a:tailEnd/>
          </a:ln>
        </p:spPr>
        <p:txBody>
          <a:bodyPr wrap="square">
            <a:prstTxWarp prst="textNoShape">
              <a:avLst/>
            </a:prstTxWarp>
            <a:spAutoFit/>
          </a:bodyPr>
          <a:lstStyle/>
          <a:p>
            <a:pPr>
              <a:buFontTx/>
              <a:buChar char="•"/>
            </a:pPr>
            <a:r>
              <a:rPr lang="en-US" dirty="0"/>
              <a:t>A </a:t>
            </a:r>
            <a:r>
              <a:rPr lang="en-US" b="1" dirty="0"/>
              <a:t>cultural and social movement </a:t>
            </a:r>
            <a:r>
              <a:rPr lang="en-US" dirty="0"/>
              <a:t>that was caused </a:t>
            </a:r>
            <a:r>
              <a:rPr lang="en-US"/>
              <a:t>by </a:t>
            </a:r>
            <a:r>
              <a:rPr lang="en-US" b="1" smtClean="0">
                <a:solidFill>
                  <a:srgbClr val="FF0000"/>
                </a:solidFill>
              </a:rPr>
              <a:t>disillusion</a:t>
            </a:r>
            <a:r>
              <a:rPr lang="en-US" smtClean="0"/>
              <a:t> </a:t>
            </a:r>
            <a:r>
              <a:rPr lang="en-US" dirty="0"/>
              <a:t>with traditions that reached its height between 1914-1939.</a:t>
            </a:r>
          </a:p>
          <a:p>
            <a:r>
              <a:rPr lang="en-US" dirty="0"/>
              <a:t>  </a:t>
            </a:r>
          </a:p>
          <a:p>
            <a:pPr>
              <a:buFontTx/>
              <a:buChar char="•"/>
            </a:pPr>
            <a:r>
              <a:rPr lang="en-US" dirty="0"/>
              <a:t>Modernism </a:t>
            </a:r>
            <a:r>
              <a:rPr lang="en-US" dirty="0" smtClean="0"/>
              <a:t>call </a:t>
            </a:r>
            <a:r>
              <a:rPr lang="en-US" dirty="0" err="1" smtClean="0"/>
              <a:t>ed</a:t>
            </a:r>
            <a:r>
              <a:rPr lang="en-US" dirty="0" smtClean="0"/>
              <a:t> </a:t>
            </a:r>
            <a:r>
              <a:rPr lang="en-US" dirty="0"/>
              <a:t>for </a:t>
            </a:r>
            <a:r>
              <a:rPr lang="en-US" b="1" dirty="0"/>
              <a:t>bold experimentation</a:t>
            </a:r>
            <a:r>
              <a:rPr lang="en-US" dirty="0"/>
              <a:t> in style, subject matter, and attitude.  </a:t>
            </a:r>
          </a:p>
          <a:p>
            <a:pPr>
              <a:buFontTx/>
              <a:buChar char="•"/>
            </a:pPr>
            <a:endParaRPr lang="en-US" dirty="0"/>
          </a:p>
          <a:p>
            <a:pPr>
              <a:buFontTx/>
              <a:buChar char="•"/>
            </a:pPr>
            <a:r>
              <a:rPr lang="en-US" dirty="0"/>
              <a:t>Artists aimed to rid art of 19th Century Sentimentality and “prettiness.”</a:t>
            </a:r>
            <a:r>
              <a:rPr lang="en-US" dirty="0" smtClean="0"/>
              <a:t> </a:t>
            </a:r>
          </a:p>
          <a:p>
            <a:pPr>
              <a:buFontTx/>
              <a:buChar char="•"/>
            </a:pPr>
            <a:r>
              <a:rPr lang="en-US" i="1" dirty="0" smtClean="0"/>
              <a:t>How did the historical context cause the </a:t>
            </a:r>
            <a:r>
              <a:rPr lang="en-US" b="1" i="1" dirty="0" smtClean="0"/>
              <a:t>disillusion</a:t>
            </a:r>
            <a:r>
              <a:rPr lang="en-US" i="1" dirty="0" smtClean="0"/>
              <a:t> which marks Modernism.</a:t>
            </a:r>
          </a:p>
          <a:p>
            <a:pPr>
              <a:buFontTx/>
              <a:buChar char="•"/>
            </a:pPr>
            <a:endParaRPr lang="en-US" sz="2600" dirty="0"/>
          </a:p>
        </p:txBody>
      </p:sp>
      <p:pic>
        <p:nvPicPr>
          <p:cNvPr id="21508" name="Picture 5"/>
          <p:cNvPicPr>
            <a:picLocks noChangeAspect="1" noChangeArrowheads="1"/>
          </p:cNvPicPr>
          <p:nvPr/>
        </p:nvPicPr>
        <p:blipFill>
          <a:blip r:embed="rId2"/>
          <a:srcRect/>
          <a:stretch>
            <a:fillRect/>
          </a:stretch>
        </p:blipFill>
        <p:spPr bwMode="auto">
          <a:xfrm>
            <a:off x="5334000" y="914400"/>
            <a:ext cx="3510542" cy="4419600"/>
          </a:xfrm>
          <a:prstGeom prst="rect">
            <a:avLst/>
          </a:prstGeom>
          <a:noFill/>
          <a:ln w="9525">
            <a:noFill/>
            <a:miter lim="800000"/>
            <a:headEnd/>
            <a:tailEnd/>
          </a:ln>
        </p:spPr>
      </p:pic>
      <p:sp>
        <p:nvSpPr>
          <p:cNvPr id="21509" name="Rectangle 6"/>
          <p:cNvSpPr>
            <a:spLocks noChangeArrowheads="1"/>
          </p:cNvSpPr>
          <p:nvPr/>
        </p:nvSpPr>
        <p:spPr bwMode="auto">
          <a:xfrm>
            <a:off x="5470525" y="5181600"/>
            <a:ext cx="3673475" cy="336550"/>
          </a:xfrm>
          <a:prstGeom prst="rect">
            <a:avLst/>
          </a:prstGeom>
          <a:noFill/>
          <a:ln w="9525">
            <a:noFill/>
            <a:miter lim="800000"/>
            <a:headEnd/>
            <a:tailEnd/>
          </a:ln>
        </p:spPr>
        <p:txBody>
          <a:bodyPr wrap="none">
            <a:prstTxWarp prst="textNoShape">
              <a:avLst/>
            </a:prstTxWarp>
            <a:spAutoFit/>
          </a:bodyPr>
          <a:lstStyle/>
          <a:p>
            <a:r>
              <a:rPr lang="en-US" sz="1600" dirty="0"/>
              <a:t>“The Scream” by Edward Munch, 1893</a:t>
            </a:r>
          </a:p>
        </p:txBody>
      </p:sp>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0" y="152400"/>
            <a:ext cx="9067800" cy="1143000"/>
          </a:xfrm>
        </p:spPr>
        <p:txBody>
          <a:bodyPr>
            <a:normAutofit fontScale="90000"/>
          </a:bodyPr>
          <a:lstStyle/>
          <a:p>
            <a:pPr eaLnBrk="1" hangingPunct="1"/>
            <a:r>
              <a:rPr lang="en-US" dirty="0" smtClean="0">
                <a:latin typeface="Century Gothic" pitchFamily="-107" charset="0"/>
                <a:ea typeface="ＭＳ Ｐゴシック" pitchFamily="-107" charset="-128"/>
                <a:cs typeface="ＭＳ Ｐゴシック" pitchFamily="-107" charset="-128"/>
              </a:rPr>
              <a:t>Subversion of Social Norms &amp; Traditions</a:t>
            </a:r>
          </a:p>
        </p:txBody>
      </p:sp>
      <p:sp>
        <p:nvSpPr>
          <p:cNvPr id="22531" name="Rectangle 3"/>
          <p:cNvSpPr>
            <a:spLocks noGrp="1" noChangeArrowheads="1"/>
          </p:cNvSpPr>
          <p:nvPr>
            <p:ph type="body" sz="half" idx="1"/>
          </p:nvPr>
        </p:nvSpPr>
        <p:spPr>
          <a:xfrm>
            <a:off x="457200" y="1143000"/>
            <a:ext cx="4419600" cy="5257800"/>
          </a:xfrm>
        </p:spPr>
        <p:txBody>
          <a:bodyPr/>
          <a:lstStyle/>
          <a:p>
            <a:pPr eaLnBrk="1" hangingPunct="1">
              <a:lnSpc>
                <a:spcPct val="90000"/>
              </a:lnSpc>
              <a:buFontTx/>
              <a:buNone/>
            </a:pPr>
            <a:r>
              <a:rPr lang="en-US" sz="2000" b="1" dirty="0" smtClean="0">
                <a:latin typeface="Century Gothic" pitchFamily="-107" charset="0"/>
                <a:ea typeface="ＭＳ Ｐゴシック" pitchFamily="-107" charset="-128"/>
                <a:cs typeface="ＭＳ Ｐゴシック" pitchFamily="-107" charset="-128"/>
              </a:rPr>
              <a:t>Subversion</a:t>
            </a:r>
            <a:r>
              <a:rPr lang="en-US" sz="2000" dirty="0" smtClean="0">
                <a:latin typeface="Century Gothic" pitchFamily="-107" charset="0"/>
                <a:ea typeface="ＭＳ Ｐゴシック" pitchFamily="-107" charset="-128"/>
                <a:cs typeface="ＭＳ Ｐゴシック" pitchFamily="-107" charset="-128"/>
              </a:rPr>
              <a:t>: is rebel, overthrow, or undermine something.</a:t>
            </a:r>
          </a:p>
          <a:p>
            <a:pPr eaLnBrk="1" hangingPunct="1">
              <a:lnSpc>
                <a:spcPct val="90000"/>
              </a:lnSpc>
              <a:buNone/>
            </a:pPr>
            <a:r>
              <a:rPr lang="en-US" sz="2000" dirty="0" smtClean="0">
                <a:latin typeface="Century Gothic" pitchFamily="-107" charset="0"/>
                <a:ea typeface="ＭＳ Ｐゴシック" pitchFamily="-107" charset="-128"/>
                <a:cs typeface="ＭＳ Ｐゴシック" pitchFamily="-107" charset="-128"/>
              </a:rPr>
              <a:t>Modernist plots explore the implication of subversion taking place at the time including: </a:t>
            </a:r>
          </a:p>
          <a:p>
            <a:pPr eaLnBrk="1" hangingPunct="1">
              <a:lnSpc>
                <a:spcPct val="90000"/>
              </a:lnSpc>
              <a:buNone/>
            </a:pPr>
            <a:r>
              <a:rPr lang="en-US" sz="2000" dirty="0" smtClean="0">
                <a:latin typeface="Century Gothic" pitchFamily="-107" charset="0"/>
                <a:ea typeface="ＭＳ Ｐゴシック" pitchFamily="-107" charset="-128"/>
                <a:cs typeface="ＭＳ Ｐゴシック" pitchFamily="-107" charset="-128"/>
              </a:rPr>
              <a:t>*  New </a:t>
            </a:r>
            <a:r>
              <a:rPr lang="en-US" sz="2000" b="1" dirty="0" smtClean="0">
                <a:latin typeface="Century Gothic" pitchFamily="-107" charset="0"/>
                <a:ea typeface="ＭＳ Ｐゴシック" pitchFamily="-107" charset="-128"/>
                <a:cs typeface="ＭＳ Ｐゴシック" pitchFamily="-107" charset="-128"/>
              </a:rPr>
              <a:t>Gender</a:t>
            </a:r>
            <a:r>
              <a:rPr lang="en-US" sz="2000" dirty="0" smtClean="0">
                <a:latin typeface="Century Gothic" pitchFamily="-107" charset="0"/>
                <a:ea typeface="ＭＳ Ｐゴシック" pitchFamily="-107" charset="-128"/>
                <a:cs typeface="ＭＳ Ｐゴシック" pitchFamily="-107" charset="-128"/>
              </a:rPr>
              <a:t> Roles: Women were given the right to vote in 1920. Hemlines raised; Margaret Sanger introduces the idea of birth control.</a:t>
            </a:r>
          </a:p>
          <a:p>
            <a:pPr eaLnBrk="1" hangingPunct="1">
              <a:lnSpc>
                <a:spcPct val="90000"/>
              </a:lnSpc>
            </a:pPr>
            <a:r>
              <a:rPr lang="en-US" sz="2000" dirty="0" smtClean="0">
                <a:latin typeface="Century Gothic" pitchFamily="-107" charset="0"/>
                <a:ea typeface="ＭＳ Ｐゴシック" pitchFamily="-107" charset="-128"/>
                <a:cs typeface="ＭＳ Ｐゴシック" pitchFamily="-107" charset="-128"/>
              </a:rPr>
              <a:t>New </a:t>
            </a:r>
            <a:r>
              <a:rPr lang="en-US" sz="2000" b="1" dirty="0" smtClean="0">
                <a:latin typeface="Century Gothic" pitchFamily="-107" charset="0"/>
                <a:ea typeface="ＭＳ Ｐゴシック" pitchFamily="-107" charset="-128"/>
                <a:cs typeface="ＭＳ Ｐゴシック" pitchFamily="-107" charset="-128"/>
              </a:rPr>
              <a:t>Economic</a:t>
            </a:r>
            <a:r>
              <a:rPr lang="en-US" sz="2000" dirty="0" smtClean="0">
                <a:latin typeface="Century Gothic" pitchFamily="-107" charset="0"/>
                <a:ea typeface="ＭＳ Ｐゴシック" pitchFamily="-107" charset="-128"/>
                <a:cs typeface="ＭＳ Ｐゴシック" pitchFamily="-107" charset="-128"/>
              </a:rPr>
              <a:t> Models: Karl Marx’s ideas flourish; the Bolshevik Revolution overthrows Russia’s czarist government and establishes the Soviet Union.</a:t>
            </a:r>
          </a:p>
          <a:p>
            <a:pPr eaLnBrk="1" hangingPunct="1">
              <a:lnSpc>
                <a:spcPct val="90000"/>
              </a:lnSpc>
            </a:pPr>
            <a:r>
              <a:rPr lang="en-US" sz="2000" dirty="0" smtClean="0">
                <a:latin typeface="Century Gothic" pitchFamily="-107" charset="0"/>
                <a:ea typeface="ＭＳ Ｐゴシック" pitchFamily="-107" charset="-128"/>
                <a:cs typeface="ＭＳ Ｐゴシック" pitchFamily="-107" charset="-128"/>
              </a:rPr>
              <a:t>Blurring of </a:t>
            </a:r>
            <a:r>
              <a:rPr lang="en-US" sz="2000" b="1" dirty="0" smtClean="0">
                <a:latin typeface="Century Gothic" pitchFamily="-107" charset="0"/>
                <a:ea typeface="ＭＳ Ｐゴシック" pitchFamily="-107" charset="-128"/>
                <a:cs typeface="ＭＳ Ｐゴシック" pitchFamily="-107" charset="-128"/>
              </a:rPr>
              <a:t>Racial</a:t>
            </a:r>
            <a:r>
              <a:rPr lang="en-US" sz="2000" dirty="0" smtClean="0">
                <a:latin typeface="Century Gothic" pitchFamily="-107" charset="0"/>
                <a:ea typeface="ＭＳ Ｐゴシック" pitchFamily="-107" charset="-128"/>
                <a:cs typeface="ＭＳ Ｐゴシック" pitchFamily="-107" charset="-128"/>
              </a:rPr>
              <a:t> Lines and Boundaries.</a:t>
            </a:r>
          </a:p>
        </p:txBody>
      </p:sp>
      <p:pic>
        <p:nvPicPr>
          <p:cNvPr id="22532" name="Picture 8" descr="flappers"/>
          <p:cNvPicPr>
            <a:picLocks noGrp="1" noChangeAspect="1" noChangeArrowheads="1"/>
          </p:cNvPicPr>
          <p:nvPr>
            <p:ph sz="half" idx="2"/>
          </p:nvPr>
        </p:nvPicPr>
        <p:blipFill>
          <a:blip r:embed="rId2"/>
          <a:srcRect/>
          <a:stretch>
            <a:fillRect/>
          </a:stretch>
        </p:blipFill>
        <p:spPr>
          <a:xfrm>
            <a:off x="5257800" y="1600200"/>
            <a:ext cx="3505200" cy="4925267"/>
          </a:xfrm>
          <a:noFill/>
        </p:spPr>
      </p:pic>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r>
              <a:rPr lang="en-US" dirty="0" smtClean="0">
                <a:latin typeface="Century Gothic" pitchFamily="-107" charset="0"/>
                <a:ea typeface="ＭＳ Ｐゴシック" pitchFamily="-107" charset="-128"/>
                <a:cs typeface="ＭＳ Ｐゴシック" pitchFamily="-107" charset="-128"/>
              </a:rPr>
              <a:t>Valorization </a:t>
            </a:r>
            <a:r>
              <a:rPr lang="en-US" dirty="0">
                <a:latin typeface="Century Gothic" pitchFamily="-107" charset="0"/>
                <a:ea typeface="ＭＳ Ｐゴシック" pitchFamily="-107" charset="-128"/>
                <a:cs typeface="ＭＳ Ｐゴシック" pitchFamily="-107" charset="-128"/>
              </a:rPr>
              <a:t>of the Antihero</a:t>
            </a:r>
          </a:p>
        </p:txBody>
      </p:sp>
      <p:sp>
        <p:nvSpPr>
          <p:cNvPr id="24579" name="Rectangle 3"/>
          <p:cNvSpPr>
            <a:spLocks noGrp="1" noChangeArrowheads="1"/>
          </p:cNvSpPr>
          <p:nvPr>
            <p:ph type="body" sz="half" idx="1"/>
          </p:nvPr>
        </p:nvSpPr>
        <p:spPr>
          <a:xfrm>
            <a:off x="457200" y="1371600"/>
            <a:ext cx="4114800" cy="4754563"/>
          </a:xfrm>
        </p:spPr>
        <p:txBody>
          <a:bodyPr/>
          <a:lstStyle/>
          <a:p>
            <a:pPr eaLnBrk="1" hangingPunct="1"/>
            <a:r>
              <a:rPr lang="en-US" sz="2400" dirty="0" smtClean="0">
                <a:latin typeface="Century Gothic" pitchFamily="-107" charset="0"/>
                <a:ea typeface="ＭＳ Ｐゴシック" pitchFamily="-107" charset="-128"/>
                <a:cs typeface="ＭＳ Ｐゴシック" pitchFamily="-107" charset="-128"/>
              </a:rPr>
              <a:t>An </a:t>
            </a:r>
            <a:r>
              <a:rPr lang="en-US" sz="2400" b="1" dirty="0" smtClean="0">
                <a:latin typeface="Century Gothic" pitchFamily="-107" charset="0"/>
                <a:ea typeface="ＭＳ Ｐゴシック" pitchFamily="-107" charset="-128"/>
                <a:cs typeface="ＭＳ Ｐゴシック" pitchFamily="-107" charset="-128"/>
              </a:rPr>
              <a:t>Antihero</a:t>
            </a:r>
            <a:r>
              <a:rPr lang="en-US" sz="2400" dirty="0" smtClean="0">
                <a:latin typeface="Century Gothic" pitchFamily="-107" charset="0"/>
                <a:ea typeface="ＭＳ Ｐゴシック" pitchFamily="-107" charset="-128"/>
                <a:cs typeface="ＭＳ Ｐゴシック" pitchFamily="-107" charset="-128"/>
              </a:rPr>
              <a:t> is an ARCHETYPAL character that is morally </a:t>
            </a:r>
            <a:r>
              <a:rPr lang="en-US" sz="2400" b="1" dirty="0" smtClean="0">
                <a:latin typeface="Century Gothic" pitchFamily="-107" charset="0"/>
                <a:ea typeface="ＭＳ Ｐゴシック" pitchFamily="-107" charset="-128"/>
                <a:cs typeface="ＭＳ Ｐゴシック" pitchFamily="-107" charset="-128"/>
              </a:rPr>
              <a:t>ambiguous</a:t>
            </a:r>
            <a:r>
              <a:rPr lang="en-US" sz="2400" dirty="0" smtClean="0">
                <a:latin typeface="Century Gothic" pitchFamily="-107" charset="0"/>
                <a:ea typeface="ＭＳ Ｐゴシック" pitchFamily="-107" charset="-128"/>
                <a:cs typeface="ＭＳ Ｐゴシック" pitchFamily="-107" charset="-128"/>
              </a:rPr>
              <a:t> and lacks heroic qualities.</a:t>
            </a:r>
          </a:p>
          <a:p>
            <a:pPr eaLnBrk="1" hangingPunct="1"/>
            <a:r>
              <a:rPr lang="en-US" sz="2400" b="1" dirty="0" smtClean="0">
                <a:latin typeface="Century Gothic" pitchFamily="-107" charset="0"/>
                <a:ea typeface="ＭＳ Ｐゴシック" pitchFamily="-107" charset="-128"/>
                <a:cs typeface="ＭＳ Ｐゴシック" pitchFamily="-107" charset="-128"/>
              </a:rPr>
              <a:t>Antihero</a:t>
            </a:r>
            <a:r>
              <a:rPr lang="en-US" sz="2400" dirty="0" smtClean="0">
                <a:latin typeface="Century Gothic" pitchFamily="-107" charset="0"/>
                <a:ea typeface="ＭＳ Ｐゴシック" pitchFamily="-107" charset="-128"/>
                <a:cs typeface="ＭＳ Ｐゴシック" pitchFamily="-107" charset="-128"/>
              </a:rPr>
              <a:t> is the </a:t>
            </a:r>
            <a:r>
              <a:rPr lang="en-US" sz="2400" i="1" dirty="0" smtClean="0">
                <a:latin typeface="Century Gothic" pitchFamily="-107" charset="0"/>
                <a:ea typeface="ＭＳ Ｐゴシック" pitchFamily="-107" charset="-128"/>
                <a:cs typeface="ＭＳ Ｐゴシック" pitchFamily="-107" charset="-128"/>
              </a:rPr>
              <a:t>valorized</a:t>
            </a:r>
            <a:r>
              <a:rPr lang="en-US" sz="2400" dirty="0" smtClean="0">
                <a:latin typeface="Century Gothic" pitchFamily="-107" charset="0"/>
                <a:ea typeface="ＭＳ Ｐゴシック" pitchFamily="-107" charset="-128"/>
                <a:cs typeface="ＭＳ Ｐゴシック" pitchFamily="-107" charset="-128"/>
              </a:rPr>
              <a:t> or favored Modernist protagonist and archetype.</a:t>
            </a:r>
          </a:p>
          <a:p>
            <a:pPr eaLnBrk="1" hangingPunct="1"/>
            <a:r>
              <a:rPr lang="en-US" sz="2400" dirty="0" smtClean="0">
                <a:latin typeface="Century Gothic" pitchFamily="-107" charset="0"/>
                <a:ea typeface="ＭＳ Ｐゴシック" pitchFamily="-107" charset="-128"/>
                <a:cs typeface="ＭＳ Ｐゴシック" pitchFamily="-107" charset="-128"/>
              </a:rPr>
              <a:t>The </a:t>
            </a:r>
            <a:r>
              <a:rPr lang="en-US" sz="2400" b="1" dirty="0" smtClean="0">
                <a:latin typeface="Century Gothic" pitchFamily="-107" charset="0"/>
                <a:ea typeface="ＭＳ Ｐゴシック" pitchFamily="-107" charset="-128"/>
                <a:cs typeface="ＭＳ Ｐゴシック" pitchFamily="-107" charset="-128"/>
              </a:rPr>
              <a:t>archetypal antihero </a:t>
            </a:r>
            <a:r>
              <a:rPr lang="en-US" sz="2400" dirty="0" smtClean="0">
                <a:latin typeface="Century Gothic" pitchFamily="-107" charset="0"/>
                <a:ea typeface="ＭＳ Ｐゴシック" pitchFamily="-107" charset="-128"/>
                <a:cs typeface="ＭＳ Ｐゴシック" pitchFamily="-107" charset="-128"/>
              </a:rPr>
              <a:t>demonstrates the moral uncertainty felt by individuals living in this era.</a:t>
            </a:r>
          </a:p>
        </p:txBody>
      </p:sp>
      <p:pic>
        <p:nvPicPr>
          <p:cNvPr id="24580" name="Picture 8" descr="gatsby2"/>
          <p:cNvPicPr>
            <a:picLocks noGrp="1" noChangeAspect="1" noChangeArrowheads="1"/>
          </p:cNvPicPr>
          <p:nvPr>
            <p:ph sz="half" idx="2"/>
          </p:nvPr>
        </p:nvPicPr>
        <p:blipFill>
          <a:blip r:embed="rId2"/>
          <a:srcRect/>
          <a:stretch>
            <a:fillRect/>
          </a:stretch>
        </p:blipFill>
        <p:spPr>
          <a:xfrm>
            <a:off x="5029200" y="1600200"/>
            <a:ext cx="3581400" cy="4682647"/>
          </a:xfrm>
          <a:noFill/>
        </p:spPr>
      </p:pic>
    </p:spTree>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charset="0"/>
            <a:ea typeface="ＭＳ Ｐゴシック" charset="-128"/>
            <a:cs typeface="ＭＳ Ｐゴシック"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charset="0"/>
            <a:ea typeface="ＭＳ Ｐゴシック" charset="-128"/>
            <a:cs typeface="ＭＳ Ｐゴシック"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3355</TotalTime>
  <Words>809</Words>
  <Application>Microsoft Macintosh PowerPoint</Application>
  <PresentationFormat>On-screen Show (4:3)</PresentationFormat>
  <Paragraphs>96</Paragraphs>
  <Slides>16</Slides>
  <Notes>2</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Blank Presentation</vt:lpstr>
      <vt:lpstr>PowerPoint Presentation</vt:lpstr>
      <vt:lpstr>Bell Work – Poem Analysis</vt:lpstr>
      <vt:lpstr>The American Dream as LITERARY TROPE</vt:lpstr>
      <vt:lpstr>Disillusion with the American Dream as MODERNIST THEME</vt:lpstr>
      <vt:lpstr>PowerPoint Presentation</vt:lpstr>
      <vt:lpstr>Essential Questions:  What was the historical context of American Modernism?  Why would the historical context cause a feeling of disillusion with the American Dream.</vt:lpstr>
      <vt:lpstr>Define American Modernism</vt:lpstr>
      <vt:lpstr>Subversion of Social Norms &amp; Traditions</vt:lpstr>
      <vt:lpstr>Valorization of the Antihero</vt:lpstr>
      <vt:lpstr>Individual Alienation</vt:lpstr>
      <vt:lpstr>3-2-1 Check In</vt:lpstr>
      <vt:lpstr>PowerPoint Presentation</vt:lpstr>
      <vt:lpstr>PowerPoint Presentation</vt:lpstr>
      <vt:lpstr>PowerPoint Presentation</vt:lpstr>
      <vt:lpstr>PowerPoint Presentation</vt:lpstr>
      <vt:lpstr>_______can be described as ______.  He was born ________ and spent most of his life________.  While ________, he became interested in ________. Additionally, ________________.  His works attempt to ______________ by _______________.</vt:lpstr>
    </vt:vector>
  </TitlesOfParts>
  <Company>gghs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gghs</dc:creator>
  <cp:lastModifiedBy>teacher</cp:lastModifiedBy>
  <cp:revision>19</cp:revision>
  <dcterms:created xsi:type="dcterms:W3CDTF">2016-03-18T17:08:45Z</dcterms:created>
  <dcterms:modified xsi:type="dcterms:W3CDTF">2018-03-26T19:23:35Z</dcterms:modified>
</cp:coreProperties>
</file>