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98" r:id="rId5"/>
    <p:sldId id="295" r:id="rId6"/>
    <p:sldId id="292" r:id="rId7"/>
    <p:sldId id="305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A22DA-4032-4E44-9C30-104B9A711AD9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CCD8A-0743-4748-9DD9-BD94A1C07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>
              <a:latin typeface="Calibri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32545-6F0F-9A44-A30D-2E6CE0FD959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A99C1-FB5D-1440-8BC6-B6497F387A8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917E1D48-E7CE-8344-AE47-B32F12ABAA59}" type="slidenum">
              <a:rPr lang="en-US" sz="1200"/>
              <a:pPr algn="r" eaLnBrk="1" hangingPunct="1"/>
              <a:t>7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5EA0-2946-C74A-8071-A2E43EC53697}" type="datetimeFigureOut">
              <a:rPr lang="en-US" smtClean="0"/>
              <a:pPr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58A3-CA6F-B048-933B-13CD9F059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nces-home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93700"/>
            <a:ext cx="8890000" cy="607060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Helvetica Neue Light"/>
                <a:cs typeface="Helvetica Neue Light"/>
              </a:rPr>
              <a:t>Unit Goal</a:t>
            </a:r>
            <a:endParaRPr lang="en-US" sz="82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Helvetica Neue Light"/>
              <a:cs typeface="Helvetica Neue Ligh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0401" y="1600200"/>
            <a:ext cx="4261399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Students will write a response essays that examines author’s use of </a:t>
            </a:r>
            <a:r>
              <a:rPr lang="en-US" b="1" dirty="0" smtClean="0"/>
              <a:t>SYMBOLS </a:t>
            </a:r>
            <a:r>
              <a:rPr lang="en-US" dirty="0" smtClean="0"/>
              <a:t>to </a:t>
            </a:r>
            <a:r>
              <a:rPr lang="en-US" dirty="0" smtClean="0"/>
              <a:t>reveal a.) the conflicts caused by expectations in family relationships b.) the flaws of the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tragic </a:t>
            </a:r>
            <a:r>
              <a:rPr lang="en-US" dirty="0" smtClean="0"/>
              <a:t>hero c.) the impact of larger </a:t>
            </a:r>
            <a:r>
              <a:rPr lang="en-US" dirty="0" smtClean="0"/>
              <a:t>political forces </a:t>
            </a:r>
            <a:r>
              <a:rPr lang="en-US" dirty="0" smtClean="0"/>
              <a:t>on private lives.</a:t>
            </a:r>
            <a:endParaRPr lang="en-US" i="1" dirty="0"/>
          </a:p>
        </p:txBody>
      </p:sp>
      <p:pic>
        <p:nvPicPr>
          <p:cNvPr id="2" name="Picture 1" descr="Fenc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81" y="1600200"/>
            <a:ext cx="3919219" cy="473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500" dirty="0" smtClean="0">
                <a:ea typeface="ＭＳ Ｐゴシック" pitchFamily="-104" charset="-128"/>
                <a:cs typeface="ＭＳ Ｐゴシック" pitchFamily="-104" charset="-128"/>
              </a:rPr>
              <a:t>After you conduct your research, use circle map info to prepare to write a background paragraph.  </a:t>
            </a:r>
          </a:p>
        </p:txBody>
      </p:sp>
      <p:sp>
        <p:nvSpPr>
          <p:cNvPr id="4" name="Oval 3"/>
          <p:cNvSpPr/>
          <p:nvPr/>
        </p:nvSpPr>
        <p:spPr>
          <a:xfrm>
            <a:off x="432514" y="1801813"/>
            <a:ext cx="5063735" cy="4712926"/>
          </a:xfrm>
          <a:prstGeom prst="ellipse">
            <a:avLst/>
          </a:prstGeom>
          <a:noFill/>
          <a:ln w="825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7242" y="3745674"/>
            <a:ext cx="1575200" cy="1245222"/>
          </a:xfrm>
          <a:prstGeom prst="ellipse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2357030" y="4023484"/>
            <a:ext cx="1395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TOPIC or SUBJECT</a:t>
            </a:r>
            <a:endParaRPr lang="en-US" dirty="0"/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858838" y="2860675"/>
            <a:ext cx="4092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300">
                <a:solidFill>
                  <a:srgbClr val="FF0000"/>
                </a:solidFill>
              </a:rPr>
              <a:t>As you watch video, fill in circle map with important information about author’s background.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5603875" y="1995488"/>
            <a:ext cx="33035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/>
              <a:t>Use the following paragraph frame: </a:t>
            </a:r>
          </a:p>
          <a:p>
            <a:endParaRPr lang="en-US" dirty="0"/>
          </a:p>
          <a:p>
            <a:r>
              <a:rPr lang="en-US" sz="1700" dirty="0"/>
              <a:t>_______can be described as ______.  He was born</a:t>
            </a:r>
          </a:p>
          <a:p>
            <a:r>
              <a:rPr lang="en-US" sz="1700" dirty="0"/>
              <a:t>________ and spent most of his life________.  While ________, he became interested in ________.</a:t>
            </a:r>
          </a:p>
          <a:p>
            <a:r>
              <a:rPr lang="en-US" sz="1700" dirty="0"/>
              <a:t>Additionally, ________________.  His writing attempts to ______________ by _______________.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How do family relationships and expectations shape our identity and motivate our plans for the future?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To what degree are family conflicts caused by unrealistic expectations?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Do individuals have any responsibilities to the dreams created by those who supported/ raised them? (family members or otherwise)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Are most people destined to make the same mistakes as their parents?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403" y="241413"/>
            <a:ext cx="5835368" cy="6468948"/>
          </a:xfrm>
          <a:prstGeom prst="rect">
            <a:avLst/>
          </a:prstGeom>
          <a:effectLst>
            <a:glow rad="63500">
              <a:schemeClr val="accent1">
                <a:alpha val="75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700233" y="1018138"/>
            <a:ext cx="25083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EVENT/ QUOTE: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happens? Who does it happen to?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6200000" flipH="1">
            <a:off x="1378233" y="3848506"/>
            <a:ext cx="5692223" cy="31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61001" y="1018138"/>
            <a:ext cx="2508368" cy="5262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/>
          </a:p>
          <a:p>
            <a:r>
              <a:rPr lang="en-US" sz="1400" b="1" dirty="0" smtClean="0"/>
              <a:t>Analysis</a:t>
            </a:r>
            <a:r>
              <a:rPr lang="en-US" sz="1400" dirty="0" smtClean="0"/>
              <a:t>: WHY DOES IT HAPPEN? WHY IT IS IMPORTANT?  </a:t>
            </a:r>
            <a:endParaRPr lang="en-US" sz="1400" dirty="0" smtClean="0"/>
          </a:p>
          <a:p>
            <a:r>
              <a:rPr lang="en-US" sz="1400" dirty="0" smtClean="0"/>
              <a:t>The dialogue shows, _____________.</a:t>
            </a:r>
          </a:p>
          <a:p>
            <a:endParaRPr lang="en-US" sz="1400" dirty="0" smtClean="0"/>
          </a:p>
          <a:p>
            <a:r>
              <a:rPr lang="en-US" sz="1400" dirty="0" smtClean="0"/>
              <a:t>This event reveals_______________________. </a:t>
            </a:r>
          </a:p>
          <a:p>
            <a:endParaRPr lang="en-US" sz="1400" dirty="0" smtClean="0"/>
          </a:p>
          <a:p>
            <a:r>
              <a:rPr lang="en-US" sz="1400" dirty="0" smtClean="0"/>
              <a:t>The statement makes clear,___________.</a:t>
            </a:r>
          </a:p>
          <a:p>
            <a:endParaRPr lang="en-US" sz="1400" dirty="0" smtClean="0"/>
          </a:p>
          <a:p>
            <a:r>
              <a:rPr lang="en-US" sz="1400" dirty="0" smtClean="0"/>
              <a:t>The character demonstrates___________________________. </a:t>
            </a:r>
          </a:p>
          <a:p>
            <a:endParaRPr lang="en-US" sz="1400" dirty="0" smtClean="0"/>
          </a:p>
          <a:p>
            <a:r>
              <a:rPr lang="en-US" sz="1400" dirty="0" smtClean="0"/>
              <a:t>This comment suggests_______________________________. </a:t>
            </a:r>
          </a:p>
          <a:p>
            <a:endParaRPr lang="en-US" sz="1400" dirty="0" smtClean="0"/>
          </a:p>
          <a:p>
            <a:r>
              <a:rPr lang="en-US" sz="1400" dirty="0" smtClean="0"/>
              <a:t>The character’s behavior is evidence that________.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7662" y="371807"/>
            <a:ext cx="476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the script reveal about the </a:t>
            </a:r>
            <a:r>
              <a:rPr lang="en-US" dirty="0" smtClean="0">
                <a:solidFill>
                  <a:srgbClr val="FF0000"/>
                </a:solidFill>
              </a:rPr>
              <a:t>SYMBOLISM of </a:t>
            </a:r>
            <a:r>
              <a:rPr lang="en-US" dirty="0" smtClean="0">
                <a:solidFill>
                  <a:srgbClr val="FF0000"/>
                </a:solidFill>
              </a:rPr>
              <a:t>the family members?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1020" y="146948"/>
            <a:ext cx="7272339" cy="1339009"/>
          </a:xfrm>
        </p:spPr>
        <p:txBody>
          <a:bodyPr/>
          <a:lstStyle/>
          <a:p>
            <a:r>
              <a:rPr lang="en-US" dirty="0" smtClean="0"/>
              <a:t>Give One Get One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8441" y="1826351"/>
            <a:ext cx="6989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1370" y="1228064"/>
            <a:ext cx="42604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1. Use the OBJECTIVE to write your question. Answer your question.</a:t>
            </a:r>
          </a:p>
          <a:p>
            <a:endParaRPr lang="en-US" sz="2400" dirty="0" smtClean="0"/>
          </a:p>
          <a:p>
            <a:r>
              <a:rPr lang="en-US" sz="2400" dirty="0" smtClean="0"/>
              <a:t>2. Collect three ideas from peers write them down .</a:t>
            </a:r>
          </a:p>
          <a:p>
            <a:endParaRPr lang="en-US" sz="2400" dirty="0" smtClean="0"/>
          </a:p>
          <a:p>
            <a:r>
              <a:rPr lang="en-US" sz="2400" dirty="0" smtClean="0"/>
              <a:t>3. After every conversation, have your peer sign their name.</a:t>
            </a:r>
          </a:p>
          <a:p>
            <a:endParaRPr lang="en-US" sz="2400" dirty="0" smtClean="0"/>
          </a:p>
          <a:p>
            <a:r>
              <a:rPr lang="en-US" sz="2400" dirty="0" smtClean="0"/>
              <a:t>4.  At the end of the activity, give props to peers’ ideas!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499" y="1228063"/>
            <a:ext cx="4002501" cy="5408785"/>
          </a:xfrm>
          <a:prstGeom prst="rect">
            <a:avLst/>
          </a:prstGeom>
          <a:effectLst>
            <a:glow rad="63500">
              <a:schemeClr val="accent1">
                <a:alpha val="75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331595" y="1613646"/>
            <a:ext cx="3326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oli SC Regular"/>
                <a:cs typeface="Baoli SC Regular"/>
              </a:rPr>
              <a:t>Question: </a:t>
            </a:r>
            <a:r>
              <a:rPr lang="en-US" dirty="0" smtClean="0">
                <a:solidFill>
                  <a:srgbClr val="FF0000"/>
                </a:solidFill>
                <a:latin typeface="Baoli SC Regular"/>
                <a:cs typeface="Baoli SC Regular"/>
              </a:rPr>
              <a:t>Are FENCES </a:t>
            </a:r>
            <a:r>
              <a:rPr lang="en-US" dirty="0" smtClean="0">
                <a:solidFill>
                  <a:srgbClr val="FF0000"/>
                </a:solidFill>
                <a:latin typeface="Baoli SC Regular"/>
                <a:cs typeface="Baoli SC Regular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Baoli SC Regular"/>
                <a:cs typeface="Baoli SC Regular"/>
              </a:rPr>
              <a:t>symbol of optimism or pessimism? Why</a:t>
            </a:r>
            <a:r>
              <a:rPr lang="en-US" dirty="0" smtClean="0">
                <a:solidFill>
                  <a:srgbClr val="FF0000"/>
                </a:solidFill>
                <a:latin typeface="Baoli SC Regular"/>
                <a:cs typeface="Baoli SC Regular"/>
              </a:rPr>
              <a:t>? </a:t>
            </a:r>
            <a:endParaRPr lang="en-US" dirty="0" smtClean="0">
              <a:solidFill>
                <a:srgbClr val="FF0000"/>
              </a:solidFill>
              <a:latin typeface="Baoli SC Regular"/>
              <a:cs typeface="Baoli SC Regular"/>
            </a:endParaRPr>
          </a:p>
          <a:p>
            <a:endParaRPr lang="en-US" dirty="0" smtClean="0">
              <a:latin typeface="Baoli SC Regular"/>
              <a:cs typeface="Baoli SC Regular"/>
            </a:endParaRPr>
          </a:p>
          <a:p>
            <a:r>
              <a:rPr lang="en-US" dirty="0" smtClean="0">
                <a:latin typeface="Baoli SC Regular"/>
                <a:cs typeface="Baoli SC Regular"/>
              </a:rPr>
              <a:t>My ideas: </a:t>
            </a:r>
          </a:p>
          <a:p>
            <a:endParaRPr lang="en-US" dirty="0" smtClean="0">
              <a:latin typeface="Baoli SC Regular"/>
              <a:cs typeface="Baoli SC Regular"/>
            </a:endParaRPr>
          </a:p>
          <a:p>
            <a:r>
              <a:rPr lang="en-US" dirty="0" smtClean="0">
                <a:latin typeface="Baoli SC Regular"/>
                <a:cs typeface="Baoli SC Regular"/>
              </a:rPr>
              <a:t>My peers ideas:</a:t>
            </a:r>
          </a:p>
          <a:p>
            <a:endParaRPr lang="en-US" dirty="0" smtClean="0">
              <a:latin typeface="Baoli SC Regular"/>
              <a:cs typeface="Baoli SC Regular"/>
            </a:endParaRPr>
          </a:p>
          <a:p>
            <a:r>
              <a:rPr lang="en-US" dirty="0" smtClean="0">
                <a:latin typeface="Baoli SC Regular"/>
                <a:cs typeface="Baoli SC Regular"/>
              </a:rPr>
              <a:t>1.</a:t>
            </a:r>
          </a:p>
          <a:p>
            <a:endParaRPr lang="en-US" dirty="0" smtClean="0">
              <a:latin typeface="Baoli SC Regular"/>
              <a:cs typeface="Baoli SC Regular"/>
            </a:endParaRPr>
          </a:p>
          <a:p>
            <a:endParaRPr lang="en-US" dirty="0" smtClean="0">
              <a:latin typeface="Baoli SC Regular"/>
              <a:cs typeface="Baoli SC Regular"/>
            </a:endParaRPr>
          </a:p>
          <a:p>
            <a:r>
              <a:rPr lang="en-US" dirty="0" smtClean="0">
                <a:latin typeface="Baoli SC Regular"/>
                <a:cs typeface="Baoli SC Regular"/>
              </a:rPr>
              <a:t>2. </a:t>
            </a:r>
          </a:p>
          <a:p>
            <a:endParaRPr lang="en-US" dirty="0" smtClean="0">
              <a:latin typeface="Baoli SC Regular"/>
              <a:cs typeface="Baoli SC Regular"/>
            </a:endParaRPr>
          </a:p>
          <a:p>
            <a:endParaRPr lang="en-US" dirty="0" smtClean="0">
              <a:latin typeface="Baoli SC Regular"/>
              <a:cs typeface="Baoli SC Regular"/>
            </a:endParaRPr>
          </a:p>
          <a:p>
            <a:r>
              <a:rPr lang="en-US" dirty="0" smtClean="0">
                <a:latin typeface="Baoli SC Regular"/>
                <a:cs typeface="Baoli SC Regular"/>
              </a:rPr>
              <a:t>3.</a:t>
            </a:r>
            <a:endParaRPr lang="en-US" dirty="0">
              <a:latin typeface="Baoli SC Regular"/>
              <a:cs typeface="Baoli SC Regula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Whip Around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1574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liked when _______ said __________ because 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An interesting idea _______________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Something I learned from the discussion ______________________.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still don’t understand _____________.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36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115"/>
            <a:ext cx="3297275" cy="39888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Summary Template </a:t>
            </a:r>
            <a:r>
              <a:rPr lang="en-US" dirty="0" smtClean="0"/>
              <a:t>to identify main idea and key events in the play’s plot.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800" y="200234"/>
            <a:ext cx="5071274" cy="66577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8808</TotalTime>
  <Words>349</Words>
  <Application>Microsoft Macintosh PowerPoint</Application>
  <PresentationFormat>On-screen Show (4:3)</PresentationFormat>
  <Paragraphs>71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Unit Goal</vt:lpstr>
      <vt:lpstr>After you conduct your research, use circle map info to prepare to write a background paragraph.  </vt:lpstr>
      <vt:lpstr>ESSENTIAL QUESTIONS</vt:lpstr>
      <vt:lpstr>PowerPoint Presentation</vt:lpstr>
      <vt:lpstr>Give One Get One</vt:lpstr>
      <vt:lpstr>Whip Around</vt:lpstr>
      <vt:lpstr>Summary Template to identify main idea and key events in the play’s plot.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gghs</dc:creator>
  <cp:lastModifiedBy>teacher</cp:lastModifiedBy>
  <cp:revision>42</cp:revision>
  <cp:lastPrinted>2015-05-29T14:46:35Z</cp:lastPrinted>
  <dcterms:created xsi:type="dcterms:W3CDTF">2016-06-06T14:35:52Z</dcterms:created>
  <dcterms:modified xsi:type="dcterms:W3CDTF">2018-05-29T22:06:41Z</dcterms:modified>
</cp:coreProperties>
</file>