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1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E3AA42-B8AA-834E-8283-CAB183D8903C}"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44674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3AA42-B8AA-834E-8283-CAB183D8903C}"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19448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3AA42-B8AA-834E-8283-CAB183D8903C}"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123908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3AA42-B8AA-834E-8283-CAB183D8903C}"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150387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3AA42-B8AA-834E-8283-CAB183D8903C}"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25358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E3AA42-B8AA-834E-8283-CAB183D8903C}"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96963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E3AA42-B8AA-834E-8283-CAB183D8903C}" type="datetimeFigureOut">
              <a:rPr lang="en-US" smtClean="0"/>
              <a:t>6/4/18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284456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3AA42-B8AA-834E-8283-CAB183D8903C}" type="datetimeFigureOut">
              <a:rPr lang="en-US" smtClean="0"/>
              <a:t>6/4/18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64527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3AA42-B8AA-834E-8283-CAB183D8903C}" type="datetimeFigureOut">
              <a:rPr lang="en-US" smtClean="0"/>
              <a:t>6/4/18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115298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3AA42-B8AA-834E-8283-CAB183D8903C}"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40155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3AA42-B8AA-834E-8283-CAB183D8903C}"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AA091-9930-C343-8184-F0CF1A861D56}" type="slidenum">
              <a:rPr lang="en-US" smtClean="0"/>
              <a:t>‹#›</a:t>
            </a:fld>
            <a:endParaRPr lang="en-US"/>
          </a:p>
        </p:txBody>
      </p:sp>
    </p:spTree>
    <p:extLst>
      <p:ext uri="{BB962C8B-B14F-4D97-AF65-F5344CB8AC3E}">
        <p14:creationId xmlns:p14="http://schemas.microsoft.com/office/powerpoint/2010/main" val="41531938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3AA42-B8AA-834E-8283-CAB183D8903C}" type="datetimeFigureOut">
              <a:rPr lang="en-US" smtClean="0"/>
              <a:t>6/4/18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AA091-9930-C343-8184-F0CF1A861D56}" type="slidenum">
              <a:rPr lang="en-US" smtClean="0"/>
              <a:t>‹#›</a:t>
            </a:fld>
            <a:endParaRPr lang="en-US"/>
          </a:p>
        </p:txBody>
      </p:sp>
    </p:spTree>
    <p:extLst>
      <p:ext uri="{BB962C8B-B14F-4D97-AF65-F5344CB8AC3E}">
        <p14:creationId xmlns:p14="http://schemas.microsoft.com/office/powerpoint/2010/main" val="744144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093"/>
            <a:ext cx="8229600" cy="1143000"/>
          </a:xfrm>
        </p:spPr>
        <p:txBody>
          <a:bodyPr>
            <a:normAutofit fontScale="90000"/>
          </a:bodyPr>
          <a:lstStyle/>
          <a:p>
            <a:r>
              <a:rPr lang="en-US" b="1" dirty="0" smtClean="0"/>
              <a:t/>
            </a:r>
            <a:br>
              <a:rPr lang="en-US" b="1" dirty="0" smtClean="0"/>
            </a:br>
            <a:r>
              <a:rPr lang="en-US" b="1" dirty="0" smtClean="0"/>
              <a:t>Reader Response Essay </a:t>
            </a:r>
            <a:br>
              <a:rPr lang="en-US" b="1" dirty="0" smtClean="0"/>
            </a:br>
            <a:endParaRPr lang="en-US" b="1" dirty="0"/>
          </a:p>
        </p:txBody>
      </p:sp>
      <p:sp>
        <p:nvSpPr>
          <p:cNvPr id="3" name="Content Placeholder 2"/>
          <p:cNvSpPr>
            <a:spLocks noGrp="1"/>
          </p:cNvSpPr>
          <p:nvPr>
            <p:ph idx="1"/>
          </p:nvPr>
        </p:nvSpPr>
        <p:spPr>
          <a:xfrm>
            <a:off x="457200" y="1281093"/>
            <a:ext cx="8229600" cy="5576907"/>
          </a:xfrm>
        </p:spPr>
        <p:txBody>
          <a:bodyPr>
            <a:normAutofit fontScale="70000" lnSpcReduction="20000"/>
          </a:bodyPr>
          <a:lstStyle/>
          <a:p>
            <a:r>
              <a:rPr lang="en-US" b="1" dirty="0"/>
              <a:t>Task Description</a:t>
            </a:r>
            <a:r>
              <a:rPr lang="en-US" dirty="0"/>
              <a:t>: A reader’s response is your chance to communicate in writing your personal viewpoint and personal learning as they relate specifically to the book, essay, paper, article, etc. in question and the ideas and values contained therein. A good response paper will artfully make a connection between the subject at hand and your own experience. </a:t>
            </a:r>
            <a:endParaRPr lang="en-US" dirty="0" smtClean="0"/>
          </a:p>
          <a:p>
            <a:r>
              <a:rPr lang="en-US" b="1" i="1" dirty="0"/>
              <a:t>Instructions</a:t>
            </a:r>
            <a:r>
              <a:rPr lang="en-US" i="1" dirty="0"/>
              <a:t>: Write a response essay that </a:t>
            </a:r>
            <a:r>
              <a:rPr lang="en-US" i="1" dirty="0" smtClean="0"/>
              <a:t>completes ALL </a:t>
            </a:r>
            <a:r>
              <a:rPr lang="en-US" i="1" dirty="0"/>
              <a:t>of the following </a:t>
            </a:r>
            <a:r>
              <a:rPr lang="en-US" i="1" dirty="0" smtClean="0"/>
              <a:t>tasks.</a:t>
            </a:r>
            <a:endParaRPr lang="en-US" i="1" dirty="0" smtClean="0"/>
          </a:p>
          <a:p>
            <a:r>
              <a:rPr lang="en-US" dirty="0" smtClean="0">
                <a:solidFill>
                  <a:srgbClr val="FF0000"/>
                </a:solidFill>
              </a:rPr>
              <a:t>Paragraph </a:t>
            </a:r>
            <a:r>
              <a:rPr lang="en-US" dirty="0" smtClean="0">
                <a:solidFill>
                  <a:srgbClr val="FF0000"/>
                </a:solidFill>
              </a:rPr>
              <a:t>l Background Paragraph</a:t>
            </a:r>
            <a:r>
              <a:rPr lang="en-US" dirty="0" smtClean="0"/>
              <a:t>: Who is the author? What topics </a:t>
            </a:r>
            <a:r>
              <a:rPr lang="en-US" dirty="0" smtClean="0"/>
              <a:t>does the author explore? What beliefs</a:t>
            </a:r>
            <a:r>
              <a:rPr lang="en-US" dirty="0"/>
              <a:t>, values, ideals and/ or ideas </a:t>
            </a:r>
            <a:r>
              <a:rPr lang="en-US" dirty="0" smtClean="0"/>
              <a:t>about those topics is </a:t>
            </a:r>
            <a:r>
              <a:rPr lang="en-US" dirty="0"/>
              <a:t>the author trying to promote in this work? </a:t>
            </a:r>
            <a:endParaRPr lang="en-US" dirty="0" smtClean="0"/>
          </a:p>
          <a:p>
            <a:r>
              <a:rPr lang="en-US" dirty="0" smtClean="0">
                <a:solidFill>
                  <a:srgbClr val="FF0000"/>
                </a:solidFill>
              </a:rPr>
              <a:t>Paragraph </a:t>
            </a:r>
            <a:r>
              <a:rPr lang="en-US" dirty="0" smtClean="0">
                <a:solidFill>
                  <a:srgbClr val="FF0000"/>
                </a:solidFill>
              </a:rPr>
              <a:t>2</a:t>
            </a:r>
            <a:r>
              <a:rPr lang="en-US" dirty="0">
                <a:solidFill>
                  <a:srgbClr val="FF0000"/>
                </a:solidFill>
              </a:rPr>
              <a:t> </a:t>
            </a:r>
            <a:r>
              <a:rPr lang="en-US" dirty="0" smtClean="0">
                <a:solidFill>
                  <a:srgbClr val="FF0000"/>
                </a:solidFill>
              </a:rPr>
              <a:t>Analytical Summary</a:t>
            </a:r>
            <a:r>
              <a:rPr lang="en-US" dirty="0" smtClean="0"/>
              <a:t>: Write an ANALYTICAL SUMMARY that answers </a:t>
            </a:r>
            <a:r>
              <a:rPr lang="en-US" b="1" u="sng" dirty="0" smtClean="0"/>
              <a:t>your</a:t>
            </a:r>
            <a:r>
              <a:rPr lang="en-US" dirty="0" smtClean="0"/>
              <a:t> INQUIRY QUESTION.  </a:t>
            </a:r>
          </a:p>
          <a:p>
            <a:r>
              <a:rPr lang="en-US" dirty="0" smtClean="0">
                <a:solidFill>
                  <a:srgbClr val="FF0000"/>
                </a:solidFill>
              </a:rPr>
              <a:t>Paragraph 3</a:t>
            </a:r>
            <a:r>
              <a:rPr lang="en-US" dirty="0">
                <a:solidFill>
                  <a:srgbClr val="FF0000"/>
                </a:solidFill>
              </a:rPr>
              <a:t> </a:t>
            </a:r>
            <a:r>
              <a:rPr lang="en-US" dirty="0" smtClean="0">
                <a:solidFill>
                  <a:srgbClr val="FF0000"/>
                </a:solidFill>
              </a:rPr>
              <a:t>Personal Response</a:t>
            </a:r>
            <a:r>
              <a:rPr lang="en-US" dirty="0" smtClean="0"/>
              <a:t>: </a:t>
            </a:r>
            <a:r>
              <a:rPr lang="en-US" dirty="0" smtClean="0"/>
              <a:t>How </a:t>
            </a:r>
            <a:r>
              <a:rPr lang="en-US" dirty="0"/>
              <a:t>has reading and reflecting on this </a:t>
            </a:r>
            <a:r>
              <a:rPr lang="en-US" dirty="0" smtClean="0"/>
              <a:t>author’s work affected </a:t>
            </a:r>
            <a:r>
              <a:rPr lang="en-US" dirty="0"/>
              <a:t>your lived world experience and views of American society/culture and national identity? </a:t>
            </a:r>
            <a:r>
              <a:rPr lang="en-US" dirty="0"/>
              <a:t>What is your personal position relative to the author's? Do you agree/disagree? Explain yourself and provide specific examples. </a:t>
            </a:r>
          </a:p>
          <a:p>
            <a:endParaRPr lang="en-US" dirty="0" smtClean="0"/>
          </a:p>
          <a:p>
            <a:endParaRPr lang="en-US" dirty="0"/>
          </a:p>
        </p:txBody>
      </p:sp>
    </p:spTree>
    <p:extLst>
      <p:ext uri="{BB962C8B-B14F-4D97-AF65-F5344CB8AC3E}">
        <p14:creationId xmlns:p14="http://schemas.microsoft.com/office/powerpoint/2010/main" val="26163265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186</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Reader Response Essay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Reader Response Essay  </dc:title>
  <dc:creator>teacher</dc:creator>
  <cp:lastModifiedBy>teacher</cp:lastModifiedBy>
  <cp:revision>4</cp:revision>
  <dcterms:created xsi:type="dcterms:W3CDTF">2017-01-04T19:32:25Z</dcterms:created>
  <dcterms:modified xsi:type="dcterms:W3CDTF">2018-06-04T15:10:02Z</dcterms:modified>
</cp:coreProperties>
</file>