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3" r:id="rId2"/>
    <p:sldId id="281" r:id="rId3"/>
    <p:sldId id="276" r:id="rId4"/>
    <p:sldId id="280" r:id="rId5"/>
    <p:sldId id="262" r:id="rId6"/>
    <p:sldId id="266" r:id="rId7"/>
    <p:sldId id="264" r:id="rId8"/>
    <p:sldId id="275" r:id="rId9"/>
    <p:sldId id="278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2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38BAE-7407-5348-9EB8-E7EE291ED73A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C2721-6F79-1543-AFF3-79440C484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15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BE6FE-CA67-3D43-9DA0-998F6FDA4579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7B86E-DEDE-0047-81A6-D8D46152B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0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A19D1-C077-41A7-A432-5D3A9BEB56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0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A19D1-C077-41A7-A432-5D3A9BEB56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0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7B86E-DEDE-0047-81A6-D8D46152BD5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A99C1-FB5D-1440-8BC6-B6497F387A8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917E1D48-E7CE-8344-AE47-B32F12ABAA59}" type="slidenum">
              <a:rPr lang="en-US" sz="1200"/>
              <a:pPr algn="r" eaLnBrk="1" hangingPunct="1"/>
              <a:t>9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60F74-8EBD-AC44-ADC9-43AA919248A1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248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Snell Roundhand Black"/>
                <a:cs typeface="Snell Roundhand Black"/>
              </a:rPr>
              <a:t>The Purpose of Education</a:t>
            </a:r>
            <a:endParaRPr lang="en-US" dirty="0">
              <a:latin typeface="Snell Roundhand Black"/>
              <a:cs typeface="Snell Roundhand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11" y="1817056"/>
            <a:ext cx="8709089" cy="47651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venir Next Condensed Medium"/>
                <a:ea typeface="ＭＳ Ｐゴシック" charset="-128"/>
                <a:cs typeface="Avenir Next Condensed Medium"/>
              </a:rPr>
              <a:t>After CLOSE READING multiple texts, SCHOLARS will be able to compare views of the PURPOSE OF EDUCATION </a:t>
            </a:r>
            <a:r>
              <a:rPr lang="en-US" dirty="0" smtClean="0">
                <a:solidFill>
                  <a:schemeClr val="tx1"/>
                </a:solidFill>
                <a:latin typeface="Avenir Next Condensed Medium"/>
                <a:cs typeface="Avenir Next Condensed Medium"/>
              </a:rPr>
              <a:t>and evaluate how authors use of evidence and rhetorical strategies (i.e.) </a:t>
            </a:r>
            <a:r>
              <a:rPr lang="en-US" b="1" dirty="0" smtClean="0">
                <a:solidFill>
                  <a:schemeClr val="tx1"/>
                </a:solidFill>
                <a:latin typeface="Avenir Next Condensed Medium"/>
                <a:cs typeface="Avenir Next Condensed Medium"/>
              </a:rPr>
              <a:t>ethos, pathos, and/or logos </a:t>
            </a:r>
            <a:r>
              <a:rPr lang="en-US" dirty="0" smtClean="0">
                <a:solidFill>
                  <a:schemeClr val="tx1"/>
                </a:solidFill>
                <a:latin typeface="Avenir Next Condensed Medium"/>
                <a:cs typeface="Avenir Next Condensed Medium"/>
              </a:rPr>
              <a:t>to communicate and support and ideas across genres.  </a:t>
            </a:r>
            <a:endParaRPr lang="en-US" b="1" i="1" dirty="0" smtClean="0">
              <a:solidFill>
                <a:schemeClr val="tx1"/>
              </a:solidFill>
              <a:latin typeface="Avenir Next Condensed Medium"/>
              <a:cs typeface="Avenir Next Condensed Medium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Evidence: 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Annotations and Marginalia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Summarizing Statements</a:t>
            </a:r>
          </a:p>
          <a:p>
            <a:pPr>
              <a:buFontTx/>
              <a:buChar char="•"/>
            </a:pPr>
            <a:endParaRPr lang="en-US" dirty="0" smtClean="0">
              <a:solidFill>
                <a:schemeClr val="tx1"/>
              </a:solidFill>
              <a:latin typeface="Avenir Next Condensed Regular"/>
              <a:cs typeface="Avenir Next Condensed Regular"/>
            </a:endParaRPr>
          </a:p>
          <a:p>
            <a:pPr>
              <a:buFontTx/>
              <a:buChar char="•"/>
            </a:pPr>
            <a:endParaRPr lang="en-US" b="1" dirty="0" smtClean="0">
              <a:solidFill>
                <a:schemeClr val="tx1"/>
              </a:solidFill>
              <a:latin typeface="Avenir Next Condensed Regular"/>
              <a:cs typeface="Avenir Next Condensed Regular"/>
            </a:endParaRPr>
          </a:p>
          <a:p>
            <a:endParaRPr lang="en-US" dirty="0">
              <a:solidFill>
                <a:schemeClr val="tx1"/>
              </a:solidFill>
              <a:latin typeface="Avenir Next Condensed Regular"/>
              <a:cs typeface="Avenir Next Condensed Regula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Callout 7"/>
          <p:cNvSpPr/>
          <p:nvPr/>
        </p:nvSpPr>
        <p:spPr>
          <a:xfrm>
            <a:off x="305921" y="329473"/>
            <a:ext cx="4010048" cy="5775125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32" y="556243"/>
            <a:ext cx="2447185" cy="450556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rgbClr val="FF0000"/>
                </a:solidFill>
              </a:rPr>
              <a:t>HOMEWOR</a:t>
            </a:r>
            <a:r>
              <a:rPr lang="en-US" sz="3300" dirty="0" smtClean="0"/>
              <a:t>KCOMPLETE </a:t>
            </a:r>
            <a:r>
              <a:rPr lang="en-US" sz="3300" b="1" dirty="0" smtClean="0"/>
              <a:t>SUMMARY</a:t>
            </a:r>
            <a:br>
              <a:rPr lang="en-US" sz="3300" b="1" dirty="0" smtClean="0"/>
            </a:br>
            <a:r>
              <a:rPr lang="en-US" sz="3300" b="1" dirty="0" smtClean="0"/>
              <a:t>TEMPLATE </a:t>
            </a:r>
            <a:r>
              <a:rPr lang="en-US" sz="3300" i="1" dirty="0" smtClean="0"/>
              <a:t>SUMMARIZE </a:t>
            </a:r>
            <a:r>
              <a:rPr lang="en-US" sz="3300" i="1" dirty="0" err="1" smtClean="0"/>
              <a:t>TEXT’s</a:t>
            </a:r>
            <a:r>
              <a:rPr lang="en-US" sz="3300" i="1" dirty="0" smtClean="0"/>
              <a:t> MAIN IDEAS</a:t>
            </a:r>
            <a:endParaRPr lang="en-US" sz="33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969" y="329473"/>
            <a:ext cx="4546529" cy="6039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ng Quote on Educati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457200"/>
            <a:ext cx="8626284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2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0175" y="-234471"/>
            <a:ext cx="8847667" cy="1143000"/>
          </a:xfrm>
          <a:ln>
            <a:solidFill>
              <a:srgbClr val="F0AD00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Bell  – Image Analysis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el-sueno-de-la-razon-produce-monstru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8" y="1071694"/>
            <a:ext cx="4065771" cy="5632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6326" y="2020991"/>
            <a:ext cx="414634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</a:rPr>
              <a:t>OVERVIEW</a:t>
            </a:r>
            <a:r>
              <a:rPr lang="en-US" sz="1400" b="1" dirty="0" smtClean="0"/>
              <a:t>:  </a:t>
            </a:r>
            <a:r>
              <a:rPr lang="en-US" sz="1400" dirty="0" smtClean="0"/>
              <a:t>This image is about </a:t>
            </a:r>
            <a:r>
              <a:rPr lang="en-US" sz="1400" dirty="0" smtClean="0"/>
              <a:t>REASON. We are using this image to discuss the purpose of EDUCATION.  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endParaRPr lang="en-US" sz="1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</a:rPr>
              <a:t>PARTS</a:t>
            </a:r>
            <a:r>
              <a:rPr lang="en-US" sz="1400" dirty="0" smtClean="0"/>
              <a:t>: Look </a:t>
            </a:r>
            <a:r>
              <a:rPr lang="en-US" sz="1400" dirty="0"/>
              <a:t>at </a:t>
            </a:r>
            <a:r>
              <a:rPr lang="en-US" sz="1400" dirty="0" smtClean="0"/>
              <a:t>art pie</a:t>
            </a:r>
            <a:r>
              <a:rPr lang="en-US" sz="1400" dirty="0" smtClean="0"/>
              <a:t>ce </a:t>
            </a:r>
            <a:r>
              <a:rPr lang="en-US" sz="1400" dirty="0" smtClean="0"/>
              <a:t>below  </a:t>
            </a:r>
            <a:r>
              <a:rPr lang="en-US" sz="1400" dirty="0"/>
              <a:t>for 1 minute </a:t>
            </a:r>
            <a:r>
              <a:rPr lang="en-US" sz="1400" dirty="0" smtClean="0"/>
              <a:t>SILENTLY, </a:t>
            </a:r>
            <a:r>
              <a:rPr lang="en-US" sz="1400" dirty="0" smtClean="0"/>
              <a:t>LIST all </a:t>
            </a:r>
            <a:r>
              <a:rPr lang="en-US" sz="1400" dirty="0" smtClean="0"/>
              <a:t>the PARTS that seem important to ideas about POWER.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</a:rPr>
              <a:t>TITLE</a:t>
            </a:r>
            <a:r>
              <a:rPr lang="en-US" sz="1400" b="1" dirty="0" smtClean="0"/>
              <a:t>: </a:t>
            </a:r>
            <a:r>
              <a:rPr lang="en-US" sz="1400" dirty="0" smtClean="0"/>
              <a:t>The title is </a:t>
            </a:r>
            <a:r>
              <a:rPr lang="en-US" sz="1400" dirty="0" smtClean="0"/>
              <a:t>“The Sleep of Reason Produces Monster.” Reason as used in the title is </a:t>
            </a:r>
            <a:r>
              <a:rPr lang="en-US" sz="1400" dirty="0" smtClean="0"/>
              <a:t>“The power of the mind to think, understand, and form judgment according to a process of logic and rational analysis of facts. </a:t>
            </a:r>
            <a:r>
              <a:rPr lang="en-US" sz="1400" dirty="0" smtClean="0"/>
              <a:t>How </a:t>
            </a:r>
            <a:r>
              <a:rPr lang="en-US" sz="1400" dirty="0" smtClean="0"/>
              <a:t>does the title contribute to the meaning?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</a:rPr>
              <a:t>INTERRELATIONS</a:t>
            </a:r>
            <a:r>
              <a:rPr lang="en-US" sz="1400" dirty="0" smtClean="0"/>
              <a:t>:  This is an analysis of the artistic LINE OF REASONING.  How are the parts </a:t>
            </a:r>
            <a:r>
              <a:rPr lang="en-US" sz="1400" dirty="0" smtClean="0"/>
              <a:t>(COLORS, </a:t>
            </a:r>
            <a:r>
              <a:rPr lang="en-US" sz="1400" dirty="0" smtClean="0"/>
              <a:t>OBJECTS, COMPOSITION) </a:t>
            </a:r>
            <a:r>
              <a:rPr lang="en-US" sz="1400" dirty="0" smtClean="0"/>
              <a:t>related </a:t>
            </a:r>
            <a:r>
              <a:rPr lang="en-US" sz="1400" dirty="0" smtClean="0"/>
              <a:t>and come together to convey an IDEA or ARGUMENT on </a:t>
            </a:r>
            <a:r>
              <a:rPr lang="en-US" sz="1400" dirty="0" smtClean="0"/>
              <a:t>the </a:t>
            </a:r>
            <a:r>
              <a:rPr lang="en-US" sz="1400" dirty="0" smtClean="0"/>
              <a:t>purpose of </a:t>
            </a:r>
            <a:r>
              <a:rPr lang="en-US" sz="1400" dirty="0" smtClean="0"/>
              <a:t>EDUCATION.  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endParaRPr lang="en-US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4671113" y="1102928"/>
            <a:ext cx="403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/>
              <a:t>“The Sleep of Reason Produces Monsters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58163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76128" y="1322039"/>
            <a:ext cx="5170908" cy="53211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 smtClean="0"/>
              <a:t>CONCLUSION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96033" y="179039"/>
            <a:ext cx="4547967" cy="1143000"/>
          </a:xfrm>
          <a:ln>
            <a:solidFill>
              <a:srgbClr val="F0AD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Image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9526" y="2528991"/>
            <a:ext cx="4146344" cy="279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1400" dirty="0" smtClean="0"/>
              <a:t>Using the sentence frames below, </a:t>
            </a:r>
            <a:r>
              <a:rPr lang="en-US" sz="1400" b="1" dirty="0" smtClean="0"/>
              <a:t>write </a:t>
            </a:r>
            <a:r>
              <a:rPr lang="en-US" sz="1400" dirty="0" smtClean="0"/>
              <a:t>an </a:t>
            </a:r>
            <a:r>
              <a:rPr lang="en-US" sz="1400" i="1" dirty="0" smtClean="0"/>
              <a:t>analysis</a:t>
            </a:r>
            <a:r>
              <a:rPr lang="en-US" sz="1400" dirty="0" smtClean="0"/>
              <a:t> of the text.</a:t>
            </a:r>
          </a:p>
          <a:p>
            <a:pPr marL="457200" indent="-457200">
              <a:buFont typeface="+mj-lt"/>
              <a:buAutoNum type="arabicPeriod" startAt="3"/>
            </a:pPr>
            <a:endParaRPr lang="en-US" sz="140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400" dirty="0" smtClean="0"/>
              <a:t>	</a:t>
            </a:r>
            <a:r>
              <a:rPr lang="en-US" sz="1400" i="1" dirty="0">
                <a:solidFill>
                  <a:srgbClr val="FF0000"/>
                </a:solidFill>
                <a:latin typeface="Arial"/>
                <a:cs typeface="Arial"/>
              </a:rPr>
              <a:t>The central </a:t>
            </a:r>
            <a:r>
              <a:rPr lang="en-US" sz="1400" b="1" i="1" dirty="0">
                <a:solidFill>
                  <a:srgbClr val="FF0000"/>
                </a:solidFill>
                <a:latin typeface="Arial"/>
                <a:cs typeface="Arial"/>
              </a:rPr>
              <a:t>claim </a:t>
            </a:r>
            <a:r>
              <a:rPr lang="en-US" sz="1400" i="1" dirty="0">
                <a:solidFill>
                  <a:srgbClr val="FF0000"/>
                </a:solidFill>
                <a:latin typeface="Arial"/>
                <a:cs typeface="Arial"/>
              </a:rPr>
              <a:t>illustrated/depicted by the </a:t>
            </a:r>
            <a:r>
              <a:rPr lang="en-US" sz="1400" i="1" dirty="0" smtClean="0">
                <a:solidFill>
                  <a:srgbClr val="FF0000"/>
                </a:solidFill>
                <a:latin typeface="Arial"/>
                <a:cs typeface="Arial"/>
              </a:rPr>
              <a:t>Illustration _______</a:t>
            </a:r>
            <a:r>
              <a:rPr lang="en-US" sz="1400" i="1" dirty="0" err="1" smtClean="0">
                <a:solidFill>
                  <a:srgbClr val="FF0000"/>
                </a:solidFill>
                <a:latin typeface="Arial"/>
                <a:cs typeface="Arial"/>
              </a:rPr>
              <a:t>titled________by</a:t>
            </a:r>
            <a:r>
              <a:rPr lang="en-US" sz="1400" i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  <a:latin typeface="Arial"/>
                <a:cs typeface="Arial"/>
              </a:rPr>
              <a:t>______________is </a:t>
            </a:r>
            <a:r>
              <a:rPr lang="en-US" sz="1400" i="1" dirty="0">
                <a:solidFill>
                  <a:srgbClr val="FF0000"/>
                </a:solidFill>
                <a:latin typeface="Arial"/>
                <a:cs typeface="Arial"/>
              </a:rPr>
              <a:t>that________. Specific details that reveal this </a:t>
            </a:r>
            <a:r>
              <a:rPr lang="en-US" sz="1400" b="1" i="1" dirty="0">
                <a:solidFill>
                  <a:srgbClr val="FF0000"/>
                </a:solidFill>
                <a:latin typeface="Arial"/>
                <a:cs typeface="Arial"/>
              </a:rPr>
              <a:t>claim </a:t>
            </a:r>
            <a:r>
              <a:rPr lang="en-US" sz="1400" i="1" dirty="0">
                <a:solidFill>
                  <a:srgbClr val="FF0000"/>
                </a:solidFill>
                <a:latin typeface="Arial"/>
                <a:cs typeface="Arial"/>
              </a:rPr>
              <a:t>include_______________, ______, and ____ which represent the idea that ____________.</a:t>
            </a:r>
          </a:p>
          <a:p>
            <a:pPr>
              <a:spcAft>
                <a:spcPts val="600"/>
              </a:spcAft>
            </a:pPr>
            <a:r>
              <a:rPr lang="en-US" sz="1400" b="1" dirty="0" smtClean="0"/>
              <a:t>.</a:t>
            </a:r>
          </a:p>
          <a:p>
            <a:pPr marL="341313" indent="-341313">
              <a:buFont typeface="+mj-lt"/>
              <a:buAutoNum type="arabicPeriod" startAt="4"/>
            </a:pPr>
            <a:r>
              <a:rPr lang="en-US" sz="1400" dirty="0" smtClean="0"/>
              <a:t>Get up, read your analysis to two people, and sit back down.</a:t>
            </a:r>
            <a:endParaRPr lang="en-US" dirty="0"/>
          </a:p>
        </p:txBody>
      </p:sp>
      <p:pic>
        <p:nvPicPr>
          <p:cNvPr id="7" name="Picture 6" descr="el-sueno-de-la-razon-produce-monstru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8" y="984485"/>
            <a:ext cx="4065771" cy="563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4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9588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Before you read… 1</a:t>
            </a:r>
            <a:r>
              <a:rPr lang="en-US" baseline="30000" dirty="0" smtClean="0">
                <a:ea typeface="ＭＳ Ｐゴシック" charset="-128"/>
                <a:cs typeface="ＭＳ Ｐゴシック" charset="-128"/>
              </a:rPr>
              <a:t>st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67" y="1233488"/>
            <a:ext cx="8084822" cy="48926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ea typeface="ＭＳ Ｐゴシック" charset="-128"/>
                <a:cs typeface="ＭＳ Ｐゴシック" charset="-128"/>
              </a:rPr>
              <a:t>Number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the Paragraphs.</a:t>
            </a:r>
          </a:p>
          <a:p>
            <a:pPr eaLnBrk="1" hangingPunct="1"/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Look at the title and use your background knowledge to </a:t>
            </a:r>
            <a:r>
              <a:rPr lang="en-US" b="1" dirty="0" smtClean="0">
                <a:latin typeface="+mj-lt"/>
                <a:ea typeface="ＭＳ Ｐゴシック" charset="-128"/>
                <a:cs typeface="ＭＳ Ｐゴシック" charset="-128"/>
              </a:rPr>
              <a:t>predict </a:t>
            </a: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what the text will be about and the theme which will be communicated.  </a:t>
            </a:r>
          </a:p>
          <a:p>
            <a:pPr eaLnBrk="1" hangingPunct="1"/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Quick-Read: 3 minutes</a:t>
            </a:r>
          </a:p>
          <a:p>
            <a:pPr lvl="1"/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Skim through the article and </a:t>
            </a:r>
            <a:r>
              <a:rPr lang="en-US" b="1" dirty="0" smtClean="0">
                <a:latin typeface="+mj-lt"/>
                <a:ea typeface="ＭＳ Ｐゴシック" charset="-128"/>
                <a:cs typeface="ＭＳ Ｐゴシック" charset="-128"/>
              </a:rPr>
              <a:t>circle KEY words </a:t>
            </a: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that seem to be important to what he will be arguing or communicating.  </a:t>
            </a:r>
            <a:endParaRPr lang="en-US" dirty="0" smtClean="0">
              <a:latin typeface="+mj-lt"/>
            </a:endParaRPr>
          </a:p>
          <a:p>
            <a:pPr lvl="2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>
                <a:solidFill>
                  <a:srgbClr val="FF0000"/>
                </a:solidFill>
              </a:rPr>
              <a:t>MARGINALIA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29" y="1613646"/>
            <a:ext cx="8242572" cy="4512517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200" dirty="0" smtClean="0"/>
              <a:t>Explain your annotations along the margins:</a:t>
            </a:r>
          </a:p>
          <a:p>
            <a:pPr lvl="1">
              <a:buNone/>
            </a:pPr>
            <a:r>
              <a:rPr lang="en-US" sz="3200" dirty="0" smtClean="0"/>
              <a:t>	*  Identify and Summarize Main Ideas: </a:t>
            </a:r>
            <a:r>
              <a:rPr lang="en-US" sz="3200" dirty="0" smtClean="0">
                <a:solidFill>
                  <a:srgbClr val="FF0000"/>
                </a:solidFill>
              </a:rPr>
              <a:t>i.e. </a:t>
            </a:r>
            <a:r>
              <a:rPr lang="en-US" sz="3200" i="1" dirty="0" smtClean="0">
                <a:solidFill>
                  <a:srgbClr val="FF0000"/>
                </a:solidFill>
              </a:rPr>
              <a:t>This explains that___.  </a:t>
            </a:r>
          </a:p>
          <a:p>
            <a:pPr lvl="1">
              <a:buNone/>
            </a:pPr>
            <a:r>
              <a:rPr lang="en-US" sz="3200" dirty="0" smtClean="0">
                <a:latin typeface="Zapf Dingbats"/>
                <a:ea typeface="Zapf Dingbats"/>
                <a:cs typeface="Zapf Dingbats"/>
              </a:rPr>
              <a:t>	✔  </a:t>
            </a:r>
            <a:r>
              <a:rPr lang="en-US" sz="3200" dirty="0" smtClean="0">
                <a:latin typeface="+mj-lt"/>
                <a:ea typeface="Zapf Dingbats"/>
                <a:cs typeface="Zapf Dingbats"/>
              </a:rPr>
              <a:t>Evidence used to support argument: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+mj-lt"/>
                <a:ea typeface="Zapf Dingbats"/>
                <a:cs typeface="Zapf Dingbats"/>
              </a:rPr>
              <a:t> i.e. </a:t>
            </a:r>
            <a:r>
              <a:rPr lang="en-US" sz="3200" i="1" dirty="0" smtClean="0">
                <a:solidFill>
                  <a:srgbClr val="FF0000"/>
                </a:solidFill>
                <a:ea typeface="Zapf Dingbats"/>
                <a:cs typeface="Zapf Dingbats"/>
              </a:rPr>
              <a:t>This demonstrates/ illustrates/conveys.</a:t>
            </a:r>
          </a:p>
          <a:p>
            <a:pPr lvl="1">
              <a:buNone/>
            </a:pPr>
            <a:r>
              <a:rPr lang="en-US" sz="3200" dirty="0" smtClean="0">
                <a:ea typeface="Zapf Dingbats"/>
                <a:cs typeface="Zapf Dingbats"/>
              </a:rPr>
              <a:t>	?	 Clarify questions and confusion: </a:t>
            </a:r>
          </a:p>
          <a:p>
            <a:pPr lvl="1">
              <a:buNone/>
            </a:pPr>
            <a:r>
              <a:rPr lang="en-US" sz="3200" i="1" dirty="0" smtClean="0">
                <a:solidFill>
                  <a:srgbClr val="FF0000"/>
                </a:solidFill>
                <a:ea typeface="Zapf Dingbats"/>
                <a:cs typeface="Zapf Dingbats"/>
              </a:rPr>
              <a:t>i.e. I don’t understand ____.  What does ___ mean? I wonder why____.</a:t>
            </a:r>
          </a:p>
          <a:p>
            <a:pPr lvl="1">
              <a:buNone/>
            </a:pPr>
            <a:endParaRPr lang="en-US" sz="3200" dirty="0" smtClean="0"/>
          </a:p>
          <a:p>
            <a:endParaRPr lang="en-US" sz="3400" dirty="0"/>
          </a:p>
        </p:txBody>
      </p:sp>
    </p:spTree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89025" y="0"/>
            <a:ext cx="7272338" cy="9588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After you read…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73" y="958850"/>
            <a:ext cx="8425016" cy="589915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the author’s primary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PURPOSE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in writing this text? In other words, what is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/he trying to accomplish? To 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entertain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? To 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persuade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? To 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inform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? To 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describe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?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their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central claim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or argument?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Do you </a:t>
            </a:r>
            <a:r>
              <a:rPr lang="en-US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dis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/agree?</a:t>
            </a:r>
          </a:p>
          <a:p>
            <a:pPr>
              <a:buNone/>
            </a:pPr>
            <a:r>
              <a:rPr lang="en-US" b="1" dirty="0" smtClean="0"/>
              <a:t>Simple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The text reveals that ____________. I disagree, ______.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Sufficient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According to ______, ____________; however, I believe ___.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Sophisticated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In the __________, “________,” _____ asserts/ proposes/ claims _______________. While I agree that ______, it is important to consider_______.  </a:t>
            </a:r>
          </a:p>
          <a:p>
            <a:pPr eaLnBrk="1" hangingPunct="1">
              <a:buNone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2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31020" y="146948"/>
            <a:ext cx="7272339" cy="1339009"/>
          </a:xfrm>
        </p:spPr>
        <p:txBody>
          <a:bodyPr/>
          <a:lstStyle/>
          <a:p>
            <a:r>
              <a:rPr lang="en-US" dirty="0" smtClean="0"/>
              <a:t>Give One Get One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8441" y="1826351"/>
            <a:ext cx="6989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1370" y="1228064"/>
            <a:ext cx="426041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1. Use the OBJECTIVE to write your question. Answer your question.</a:t>
            </a:r>
          </a:p>
          <a:p>
            <a:endParaRPr lang="en-US" sz="2400" dirty="0" smtClean="0"/>
          </a:p>
          <a:p>
            <a:r>
              <a:rPr lang="en-US" sz="2400" dirty="0" smtClean="0"/>
              <a:t>2. Collect three ideas from peers write them down .</a:t>
            </a:r>
          </a:p>
          <a:p>
            <a:endParaRPr lang="en-US" sz="2400" dirty="0" smtClean="0"/>
          </a:p>
          <a:p>
            <a:r>
              <a:rPr lang="en-US" sz="2400" dirty="0" smtClean="0"/>
              <a:t>3. After every conversation, have your peer sign their name.</a:t>
            </a:r>
          </a:p>
          <a:p>
            <a:endParaRPr lang="en-US" sz="2400" dirty="0" smtClean="0"/>
          </a:p>
          <a:p>
            <a:r>
              <a:rPr lang="en-US" sz="2400" dirty="0" smtClean="0"/>
              <a:t>4.  </a:t>
            </a:r>
            <a:r>
              <a:rPr lang="en-US" sz="2400" b="1" dirty="0" smtClean="0">
                <a:solidFill>
                  <a:srgbClr val="FF0000"/>
                </a:solidFill>
              </a:rPr>
              <a:t>Most agree that __________; however, some differences ______.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499" y="1228063"/>
            <a:ext cx="4002501" cy="5408785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331595" y="1485957"/>
            <a:ext cx="3812405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aoli SC Regular"/>
                <a:cs typeface="Baoli SC Regular"/>
              </a:rPr>
              <a:t>Question: What is the author’s ARGUMENT about the TOPIC? </a:t>
            </a:r>
            <a:r>
              <a:rPr lang="en-US" dirty="0" smtClean="0">
                <a:solidFill>
                  <a:srgbClr val="FF0000"/>
                </a:solidFill>
                <a:latin typeface="Baoli SC Regular"/>
                <a:cs typeface="Baoli SC Regular"/>
              </a:rPr>
              <a:t>Do you agree? Why? </a:t>
            </a:r>
          </a:p>
          <a:p>
            <a:endParaRPr lang="en-US" dirty="0" smtClean="0">
              <a:latin typeface="Baoli SC Regular"/>
              <a:cs typeface="Baoli SC Regular"/>
            </a:endParaRPr>
          </a:p>
          <a:p>
            <a:r>
              <a:rPr lang="en-US" dirty="0" smtClean="0">
                <a:latin typeface="Baoli SC Regular"/>
                <a:cs typeface="Baoli SC Regular"/>
              </a:rPr>
              <a:t>My ideas: </a:t>
            </a:r>
          </a:p>
          <a:p>
            <a:endParaRPr lang="en-US" dirty="0" smtClean="0">
              <a:latin typeface="Baoli SC Regular"/>
              <a:cs typeface="Baoli SC Regular"/>
            </a:endParaRPr>
          </a:p>
          <a:p>
            <a:r>
              <a:rPr lang="en-US" dirty="0" smtClean="0">
                <a:latin typeface="Baoli SC Regular"/>
                <a:cs typeface="Baoli SC Regular"/>
              </a:rPr>
              <a:t>My peers ideas:</a:t>
            </a:r>
          </a:p>
          <a:p>
            <a:endParaRPr lang="en-US" dirty="0" smtClean="0">
              <a:latin typeface="Baoli SC Regular"/>
              <a:cs typeface="Baoli SC Regular"/>
            </a:endParaRPr>
          </a:p>
          <a:p>
            <a:r>
              <a:rPr lang="en-US" dirty="0" smtClean="0">
                <a:latin typeface="Baoli SC Regular"/>
                <a:cs typeface="Baoli SC Regular"/>
              </a:rPr>
              <a:t>1.</a:t>
            </a:r>
          </a:p>
          <a:p>
            <a:endParaRPr lang="en-US" dirty="0" smtClean="0">
              <a:latin typeface="Baoli SC Regular"/>
              <a:cs typeface="Baoli SC Regular"/>
            </a:endParaRPr>
          </a:p>
          <a:p>
            <a:endParaRPr lang="en-US" dirty="0" smtClean="0">
              <a:latin typeface="Baoli SC Regular"/>
              <a:cs typeface="Baoli SC Regular"/>
            </a:endParaRPr>
          </a:p>
          <a:p>
            <a:r>
              <a:rPr lang="en-US" dirty="0" smtClean="0">
                <a:latin typeface="Baoli SC Regular"/>
                <a:cs typeface="Baoli SC Regular"/>
              </a:rPr>
              <a:t>2. </a:t>
            </a:r>
          </a:p>
          <a:p>
            <a:endParaRPr lang="en-US" dirty="0" smtClean="0">
              <a:latin typeface="Baoli SC Regular"/>
              <a:cs typeface="Baoli SC Regular"/>
            </a:endParaRPr>
          </a:p>
          <a:p>
            <a:endParaRPr lang="en-US" dirty="0" smtClean="0">
              <a:latin typeface="Baoli SC Regular"/>
              <a:cs typeface="Baoli SC Regular"/>
            </a:endParaRPr>
          </a:p>
          <a:p>
            <a:r>
              <a:rPr lang="en-US" dirty="0" smtClean="0">
                <a:latin typeface="Baoli SC Regular"/>
                <a:cs typeface="Baoli SC Regular"/>
              </a:rPr>
              <a:t>3.</a:t>
            </a:r>
          </a:p>
          <a:p>
            <a:endParaRPr lang="en-US" dirty="0" smtClean="0">
              <a:latin typeface="Baoli SC Regular"/>
              <a:cs typeface="Baoli SC Regular"/>
            </a:endParaRPr>
          </a:p>
          <a:p>
            <a:r>
              <a:rPr lang="en-US" dirty="0" smtClean="0">
                <a:latin typeface="Baoli SC Regular"/>
                <a:cs typeface="Baoli SC Regular"/>
              </a:rPr>
              <a:t>4.</a:t>
            </a:r>
            <a:endParaRPr lang="en-US" dirty="0">
              <a:latin typeface="Baoli SC Regular"/>
              <a:cs typeface="Baoli SC Regula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382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solidFill>
                  <a:srgbClr val="FFC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Whip Around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" y="15748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I liked when _______ said __________ because _______________.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An interesting idea _______________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Something I learned from the discussion ______________________.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I still don’t understand _____________.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36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24944</TotalTime>
  <Words>525</Words>
  <Application>Microsoft Macintosh PowerPoint</Application>
  <PresentationFormat>On-screen Show (4:3)</PresentationFormat>
  <Paragraphs>80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Purpose of Education</vt:lpstr>
      <vt:lpstr>PowerPoint Presentation</vt:lpstr>
      <vt:lpstr>Bell  – Image Analysis</vt:lpstr>
      <vt:lpstr>Image Analysis</vt:lpstr>
      <vt:lpstr>Before you read… 1st read</vt:lpstr>
      <vt:lpstr>MARGINALIA</vt:lpstr>
      <vt:lpstr>After you read…</vt:lpstr>
      <vt:lpstr>Give One Get One</vt:lpstr>
      <vt:lpstr>Whip Around</vt:lpstr>
      <vt:lpstr>HOMEWORKCOMPLETE SUMMARY TEMPLATE SUMMARIZE TEXT’s MAIN IDEAS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Realism</dc:title>
  <dc:creator>gghs</dc:creator>
  <cp:lastModifiedBy>teacher</cp:lastModifiedBy>
  <cp:revision>42</cp:revision>
  <cp:lastPrinted>2014-02-10T14:55:13Z</cp:lastPrinted>
  <dcterms:created xsi:type="dcterms:W3CDTF">2017-09-20T17:23:31Z</dcterms:created>
  <dcterms:modified xsi:type="dcterms:W3CDTF">2018-09-10T14:43:13Z</dcterms:modified>
</cp:coreProperties>
</file>