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4" r:id="rId6"/>
    <p:sldId id="272" r:id="rId7"/>
    <p:sldId id="273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AF61-EB58-4045-9DE5-CC1B566077FB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83" y="0"/>
            <a:ext cx="9190583" cy="685799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091259" y="837258"/>
            <a:ext cx="6942667" cy="5334001"/>
          </a:xfrm>
          <a:prstGeom prst="frame">
            <a:avLst>
              <a:gd name="adj1" fmla="val 455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40000" dist="162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Works Cited 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95363"/>
            <a:ext cx="7264968" cy="5681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36" y="274638"/>
            <a:ext cx="8967864" cy="1143000"/>
          </a:xfrm>
        </p:spPr>
        <p:txBody>
          <a:bodyPr>
            <a:normAutofit fontScale="90000"/>
          </a:bodyPr>
          <a:lstStyle/>
          <a:p>
            <a:r>
              <a:rPr lang="en-US" sz="5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Evaluator Identification &amp; Preview</a:t>
            </a:r>
            <a:endParaRPr lang="en-US" sz="5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your name at the end of the essay.</a:t>
            </a:r>
          </a:p>
          <a:p>
            <a:r>
              <a:rPr lang="en-US" dirty="0" smtClean="0"/>
              <a:t>Review objective of the PROGRESS CHECK.</a:t>
            </a:r>
          </a:p>
          <a:p>
            <a:r>
              <a:rPr lang="en-US" dirty="0" smtClean="0"/>
              <a:t>Take 2 minutes to preview your peers writing and ideas.</a:t>
            </a:r>
          </a:p>
          <a:p>
            <a:pPr lvl="2"/>
            <a:r>
              <a:rPr lang="en-US" dirty="0" smtClean="0"/>
              <a:t>Are the ideas easy to follow?</a:t>
            </a:r>
          </a:p>
          <a:p>
            <a:pPr lvl="2"/>
            <a:r>
              <a:rPr lang="en-US" dirty="0" smtClean="0"/>
              <a:t>Do spelling and grammar errors take attention away from the ideas?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915340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CONVENTIONS: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SPELLING</a:t>
            </a:r>
            <a:r>
              <a:rPr lang="en-US" dirty="0" smtClean="0"/>
              <a:t>: Spelling errors must NOT distract reader from ideas. Circle misspelled words.  Spell them correctly.  Check for commonly misspelled words. For example: </a:t>
            </a:r>
          </a:p>
          <a:p>
            <a:pPr lvl="1"/>
            <a:r>
              <a:rPr lang="en-US" dirty="0" smtClean="0"/>
              <a:t>then, than</a:t>
            </a:r>
          </a:p>
          <a:p>
            <a:pPr lvl="1"/>
            <a:r>
              <a:rPr lang="en-US" dirty="0" smtClean="0"/>
              <a:t>Effect, affect, </a:t>
            </a:r>
          </a:p>
          <a:p>
            <a:pPr lvl="1"/>
            <a:r>
              <a:rPr lang="en-US" dirty="0" smtClean="0"/>
              <a:t>its, it’s</a:t>
            </a:r>
          </a:p>
          <a:p>
            <a:pPr lvl="1"/>
            <a:r>
              <a:rPr lang="en-US" dirty="0" smtClean="0"/>
              <a:t>Their, there</a:t>
            </a:r>
          </a:p>
          <a:p>
            <a:pPr lvl="1"/>
            <a:r>
              <a:rPr lang="en-US" dirty="0" smtClean="0"/>
              <a:t>To, too, two</a:t>
            </a:r>
          </a:p>
          <a:p>
            <a:r>
              <a:rPr lang="en-US" b="1" dirty="0" smtClean="0"/>
              <a:t>MISSING WORDS</a:t>
            </a:r>
            <a:r>
              <a:rPr lang="en-US" dirty="0" smtClean="0"/>
              <a:t>: Use a carat ^ to insert missing words.  </a:t>
            </a:r>
          </a:p>
          <a:p>
            <a:r>
              <a:rPr lang="en-US" b="1" dirty="0" smtClean="0"/>
              <a:t>CAPITALIZATION</a:t>
            </a:r>
            <a:r>
              <a:rPr lang="en-US" dirty="0" smtClean="0"/>
              <a:t>: Beginning of sentences &amp; proper nouns must be Capitalized.  Underline letters that should/should not be capitalized twice. </a:t>
            </a:r>
          </a:p>
          <a:p>
            <a:r>
              <a:rPr lang="en-US" b="1" dirty="0" smtClean="0"/>
              <a:t>PUNCTUATION</a:t>
            </a:r>
            <a:r>
              <a:rPr lang="en-US" dirty="0" smtClean="0"/>
              <a:t>:  Every sentence must end with a period or question mark.  Commas will separate clauses accurately. </a:t>
            </a:r>
          </a:p>
          <a:p>
            <a:r>
              <a:rPr lang="en-US" b="1" dirty="0" smtClean="0"/>
              <a:t>FRAGMENTS</a:t>
            </a:r>
            <a:r>
              <a:rPr lang="en-US" dirty="0" smtClean="0"/>
              <a:t>:  No incomplete sentences.  </a:t>
            </a:r>
          </a:p>
          <a:p>
            <a:pPr lvl="1"/>
            <a:r>
              <a:rPr lang="en-US" dirty="0" smtClean="0"/>
              <a:t>i.e. Wants to show that man is the “lowest” animal.  Missing SUBJECT!</a:t>
            </a:r>
          </a:p>
          <a:p>
            <a:pPr lvl="1"/>
            <a:r>
              <a:rPr lang="en-US" dirty="0" smtClean="0"/>
              <a:t>Comparing the earl and the anaconda.  Missing Predicate.  </a:t>
            </a:r>
          </a:p>
          <a:p>
            <a:r>
              <a:rPr lang="en-US" b="1" dirty="0" smtClean="0"/>
              <a:t>RUN-ON’s</a:t>
            </a:r>
            <a:r>
              <a:rPr lang="en-US" dirty="0" smtClean="0"/>
              <a:t>: Look for long sentences that could be broken up into two complete  sentences by adding punctuation or separating the clauses with commas.</a:t>
            </a:r>
          </a:p>
          <a:p>
            <a:r>
              <a:rPr lang="en-US" b="1" dirty="0" smtClean="0"/>
              <a:t>QUOTATION MARKS </a:t>
            </a:r>
            <a:r>
              <a:rPr lang="en-US" dirty="0" smtClean="0"/>
              <a:t>will mark the use of citations. For example, “I said that punctuation helps the reader follow the writer’s train of thought” (2).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No CONTRACTIONS</a:t>
            </a:r>
            <a:r>
              <a:rPr lang="en-US" dirty="0" smtClean="0"/>
              <a:t>: spell out </a:t>
            </a:r>
            <a:r>
              <a:rPr lang="en-US" dirty="0" smtClean="0">
                <a:solidFill>
                  <a:srgbClr val="FF0000"/>
                </a:solidFill>
              </a:rPr>
              <a:t>don’t, aren’t, isn’t, etc.  </a:t>
            </a:r>
          </a:p>
          <a:p>
            <a:r>
              <a:rPr lang="en-US" b="1" dirty="0" smtClean="0"/>
              <a:t>No 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Person</a:t>
            </a:r>
            <a:r>
              <a:rPr lang="en-US" dirty="0" smtClean="0"/>
              <a:t>: </a:t>
            </a:r>
            <a:r>
              <a:rPr lang="en-US" strike="sngStrike" dirty="0" smtClean="0"/>
              <a:t>Cross out </a:t>
            </a:r>
            <a:r>
              <a:rPr lang="en-US" dirty="0" smtClean="0"/>
              <a:t>all </a:t>
            </a:r>
            <a:r>
              <a:rPr lang="en-US" i="1" dirty="0" err="1" smtClean="0">
                <a:solidFill>
                  <a:srgbClr val="FF0000"/>
                </a:solidFill>
              </a:rPr>
              <a:t>You’s</a:t>
            </a:r>
            <a:r>
              <a:rPr lang="en-US" i="1" dirty="0" smtClean="0"/>
              <a:t>.</a:t>
            </a:r>
            <a:r>
              <a:rPr lang="en-US" dirty="0" smtClean="0"/>
              <a:t> Suggest whether the writer should instead use: reader/</a:t>
            </a:r>
            <a:r>
              <a:rPr lang="en-US" dirty="0" err="1" smtClean="0"/>
              <a:t>s</a:t>
            </a:r>
            <a:r>
              <a:rPr lang="en-US" dirty="0" smtClean="0"/>
              <a:t>, individual/</a:t>
            </a:r>
            <a:r>
              <a:rPr lang="en-US" dirty="0" err="1" smtClean="0"/>
              <a:t>s</a:t>
            </a:r>
            <a:r>
              <a:rPr lang="en-US" dirty="0" smtClean="0"/>
              <a:t>, one, audience, Americans, etc. </a:t>
            </a:r>
          </a:p>
          <a:p>
            <a:r>
              <a:rPr lang="en-US" b="1" dirty="0" smtClean="0"/>
              <a:t>No 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Person</a:t>
            </a:r>
            <a:r>
              <a:rPr lang="en-US" dirty="0" smtClean="0"/>
              <a:t>: </a:t>
            </a:r>
            <a:r>
              <a:rPr lang="en-US" strike="sngStrike" dirty="0" smtClean="0"/>
              <a:t>Cross out</a:t>
            </a:r>
            <a:r>
              <a:rPr lang="en-US" dirty="0" smtClean="0"/>
              <a:t> all </a:t>
            </a:r>
            <a:r>
              <a:rPr lang="en-US" dirty="0" smtClean="0">
                <a:solidFill>
                  <a:srgbClr val="FF0000"/>
                </a:solidFill>
              </a:rPr>
              <a:t>I think/ believe</a:t>
            </a:r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No PAST TENSE VERBS </a:t>
            </a:r>
            <a:r>
              <a:rPr lang="en-US" dirty="0" smtClean="0">
                <a:solidFill>
                  <a:srgbClr val="000000"/>
                </a:solidFill>
              </a:rPr>
              <a:t>while analyzing the text.  In literary analysis essays, all is happening while they are being read: USE </a:t>
            </a:r>
            <a:r>
              <a:rPr lang="en-US" b="1" dirty="0" smtClean="0">
                <a:solidFill>
                  <a:srgbClr val="000000"/>
                </a:solidFill>
              </a:rPr>
              <a:t>PRESENT TENSE </a:t>
            </a:r>
            <a:r>
              <a:rPr lang="en-US" dirty="0" smtClean="0">
                <a:solidFill>
                  <a:srgbClr val="000000"/>
                </a:solidFill>
              </a:rPr>
              <a:t>ONLY!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No PASSIVE VOICE</a:t>
            </a:r>
            <a:r>
              <a:rPr lang="en-US" dirty="0" smtClean="0">
                <a:solidFill>
                  <a:srgbClr val="000000"/>
                </a:solidFill>
              </a:rPr>
              <a:t>: Use active verbs to describe actions of text.  For example: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Passive</a:t>
            </a:r>
            <a:r>
              <a:rPr lang="en-US" dirty="0" smtClean="0">
                <a:solidFill>
                  <a:srgbClr val="000000"/>
                </a:solidFill>
              </a:rPr>
              <a:t>: Twain </a:t>
            </a:r>
            <a:r>
              <a:rPr lang="en-US" b="1" dirty="0" smtClean="0">
                <a:solidFill>
                  <a:srgbClr val="FF0000"/>
                </a:solidFill>
              </a:rPr>
              <a:t>is arguing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that man is the lowest animal.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Active</a:t>
            </a:r>
            <a:r>
              <a:rPr lang="en-US" dirty="0" smtClean="0">
                <a:solidFill>
                  <a:srgbClr val="000000"/>
                </a:solidFill>
              </a:rPr>
              <a:t>:  Twain </a:t>
            </a:r>
            <a:r>
              <a:rPr lang="en-US" b="1" dirty="0" smtClean="0">
                <a:solidFill>
                  <a:srgbClr val="FF0000"/>
                </a:solidFill>
              </a:rPr>
              <a:t>argues</a:t>
            </a:r>
            <a:r>
              <a:rPr lang="en-US" dirty="0" smtClean="0">
                <a:solidFill>
                  <a:srgbClr val="000000"/>
                </a:solidFill>
              </a:rPr>
              <a:t> that man is the lowest animal.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31586" y="274638"/>
            <a:ext cx="987862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ACADEMIC </a:t>
            </a: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LANGUAGE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2608"/>
          </a:xfrm>
          <a:ln>
            <a:solidFill>
              <a:srgbClr val="4F81BD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Transitions: </a:t>
            </a:r>
            <a:r>
              <a:rPr lang="en-US" dirty="0" smtClean="0">
                <a:solidFill>
                  <a:srgbClr val="000000"/>
                </a:solidFill>
              </a:rPr>
              <a:t>Do ideas flow with ease?</a:t>
            </a:r>
          </a:p>
          <a:p>
            <a:r>
              <a:rPr lang="en-US" b="1" dirty="0" smtClean="0"/>
              <a:t>SYNTACTICAL VARIETY: </a:t>
            </a:r>
            <a:r>
              <a:rPr lang="en-US" dirty="0" smtClean="0"/>
              <a:t>Do many of the sentences start the same way or is there variety? </a:t>
            </a:r>
            <a:r>
              <a:rPr lang="en-US" u="sng" dirty="0" smtClean="0">
                <a:solidFill>
                  <a:srgbClr val="FF0000"/>
                </a:solidFill>
              </a:rPr>
              <a:t>UNDERLINE</a:t>
            </a:r>
            <a:r>
              <a:rPr lang="en-US" dirty="0" smtClean="0">
                <a:solidFill>
                  <a:srgbClr val="FF0000"/>
                </a:solidFill>
              </a:rPr>
              <a:t> the beginning of sentences that should be reworded.  </a:t>
            </a:r>
            <a:endParaRPr lang="en-US" u="sng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Word Choice: </a:t>
            </a:r>
            <a:r>
              <a:rPr lang="en-US" dirty="0" smtClean="0">
                <a:solidFill>
                  <a:srgbClr val="000000"/>
                </a:solidFill>
              </a:rPr>
              <a:t>Does the student use a variety of verbs in their analysis or is there lots of repetition?  </a:t>
            </a:r>
            <a:r>
              <a:rPr lang="en-US" dirty="0" smtClean="0">
                <a:solidFill>
                  <a:srgbClr val="FF0000"/>
                </a:solidFill>
              </a:rPr>
              <a:t>HIGHLIGHT all the times your colleague uses SHOWS or any other VERB repeatedly. 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Tone: </a:t>
            </a:r>
            <a:r>
              <a:rPr lang="en-US" dirty="0" smtClean="0">
                <a:solidFill>
                  <a:srgbClr val="000000"/>
                </a:solidFill>
              </a:rPr>
              <a:t>Is the TONE conversational or formal?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31586" y="274638"/>
            <a:ext cx="987862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ACADEMIC STYLE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72264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&amp;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wavyHeavy" dirty="0" smtClean="0"/>
              <a:t>UNDERLINE with with squiggly line </a:t>
            </a:r>
            <a:r>
              <a:rPr lang="en-US" dirty="0" smtClean="0"/>
              <a:t>areas </a:t>
            </a:r>
            <a:r>
              <a:rPr lang="en-US" dirty="0" smtClean="0"/>
              <a:t>that are </a:t>
            </a:r>
            <a:r>
              <a:rPr lang="en-US" b="1" dirty="0" smtClean="0"/>
              <a:t>vague</a:t>
            </a:r>
            <a:r>
              <a:rPr lang="en-US" dirty="0" smtClean="0"/>
              <a:t> and confusing. Red flags for this are sentences with </a:t>
            </a:r>
            <a:r>
              <a:rPr lang="en-US" dirty="0" smtClean="0">
                <a:solidFill>
                  <a:srgbClr val="FF0000"/>
                </a:solidFill>
              </a:rPr>
              <a:t>QUESTION WORDS</a:t>
            </a:r>
            <a:r>
              <a:rPr lang="en-US" dirty="0" smtClean="0"/>
              <a:t> </a:t>
            </a:r>
            <a:r>
              <a:rPr lang="en-US" b="1" dirty="0" smtClean="0"/>
              <a:t>suc</a:t>
            </a:r>
            <a:r>
              <a:rPr lang="en-US" b="1" dirty="0" smtClean="0"/>
              <a:t>h what, why, how, where when </a:t>
            </a:r>
            <a:r>
              <a:rPr lang="en-US" dirty="0" smtClean="0"/>
              <a:t>(</a:t>
            </a:r>
            <a:r>
              <a:rPr lang="en-US" dirty="0" smtClean="0"/>
              <a:t>i.e. This shows </a:t>
            </a:r>
            <a:r>
              <a:rPr lang="en-US" dirty="0" smtClean="0">
                <a:solidFill>
                  <a:srgbClr val="FF0000"/>
                </a:solidFill>
              </a:rPr>
              <a:t>how/what </a:t>
            </a:r>
            <a:r>
              <a:rPr lang="en-US" dirty="0" smtClean="0"/>
              <a:t>the settlers felt.)  </a:t>
            </a:r>
            <a:r>
              <a:rPr lang="en-US" i="1" dirty="0" smtClean="0"/>
              <a:t>Suggest how these can be rewritten.</a:t>
            </a:r>
          </a:p>
          <a:p>
            <a:r>
              <a:rPr lang="en-US" strike="sngStrike" dirty="0" smtClean="0"/>
              <a:t>Cross out </a:t>
            </a:r>
            <a:r>
              <a:rPr lang="en-US" dirty="0" smtClean="0"/>
              <a:t>areas that are repetitive and off topic.</a:t>
            </a:r>
          </a:p>
          <a:p>
            <a:r>
              <a:rPr lang="en-US" b="1" dirty="0" smtClean="0"/>
              <a:t>Check for subject verb agreement</a:t>
            </a:r>
            <a:r>
              <a:rPr lang="en-US" dirty="0" smtClean="0"/>
              <a:t>.  Do all verbs agree with their subject in number? For example. </a:t>
            </a:r>
          </a:p>
          <a:p>
            <a:pPr lvl="1"/>
            <a:r>
              <a:rPr lang="en-US" dirty="0" smtClean="0"/>
              <a:t>The flock follow its leader. INCORRECT!</a:t>
            </a:r>
          </a:p>
          <a:p>
            <a:pPr lvl="1"/>
            <a:r>
              <a:rPr lang="en-US" dirty="0" smtClean="0"/>
              <a:t>The flock follows its leader. CORRECT!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3651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Paragraph </a:t>
            </a:r>
            <a:r>
              <a:rPr lang="en-US" sz="5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Organization &amp; Content</a:t>
            </a:r>
            <a:endParaRPr lang="en-US" sz="5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94" y="993097"/>
            <a:ext cx="8229600" cy="60074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opic Sentence</a:t>
            </a:r>
            <a:r>
              <a:rPr lang="en-US" dirty="0" smtClean="0">
                <a:latin typeface="Helvetica Neue"/>
                <a:cs typeface="Helvetica Neue"/>
              </a:rPr>
              <a:t>: MUST directly answer the question. </a:t>
            </a:r>
            <a:r>
              <a:rPr lang="en-US" dirty="0" smtClean="0">
                <a:solidFill>
                  <a:srgbClr val="FF0000"/>
                </a:solidFill>
              </a:rPr>
              <a:t>Does the student answer the question directly 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1. Highlight the topic sentence. 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2. Circle Key Words Academic Terms required by task.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3. Underline the answer. Is it directly and clearly connected to the prompt?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ntroduction to evidence</a:t>
            </a:r>
            <a:r>
              <a:rPr lang="en-US" dirty="0" smtClean="0">
                <a:latin typeface="Helvetica Neue"/>
                <a:cs typeface="Helvetica Neue"/>
              </a:rPr>
              <a:t>: MUST EXPLAIN answer in the topic sentence and introduce evidence.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1. Circle introduction to evidence.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2. Highlight key words/ Academic Terms.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3. Underline the answer.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vidence</a:t>
            </a:r>
            <a:r>
              <a:rPr lang="en-US" dirty="0" smtClean="0">
                <a:latin typeface="Helvetica Neue"/>
                <a:cs typeface="Helvetica Neue"/>
              </a:rPr>
              <a:t>: # each quote or citation used from the text to support answer provided by topic sentence.</a:t>
            </a:r>
            <a:endParaRPr lang="en-US" u="sng" dirty="0" smtClean="0">
              <a:latin typeface="Helvetica Neue"/>
              <a:cs typeface="Helvetica Neue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nalysis</a:t>
            </a:r>
            <a:r>
              <a:rPr lang="en-US" dirty="0" smtClean="0">
                <a:latin typeface="Helvetica Neue"/>
                <a:cs typeface="Helvetica Neue"/>
              </a:rPr>
              <a:t>:  [What does the evidence/example </a:t>
            </a:r>
            <a:r>
              <a:rPr lang="en-US" b="1" dirty="0" smtClean="0">
                <a:latin typeface="Helvetica Neue"/>
                <a:cs typeface="Helvetica Neue"/>
              </a:rPr>
              <a:t>mean/signify/ denote/ indicate/ suggest? </a:t>
            </a:r>
            <a:r>
              <a:rPr lang="en-US" dirty="0" smtClean="0">
                <a:latin typeface="Helvetica Neue"/>
                <a:cs typeface="Helvetica Neue"/>
              </a:rPr>
              <a:t>What does the </a:t>
            </a:r>
            <a:r>
              <a:rPr lang="en-US" b="1" dirty="0" smtClean="0">
                <a:latin typeface="Helvetica Neue"/>
                <a:cs typeface="Helvetica Neue"/>
              </a:rPr>
              <a:t>evidence/example reveal/ prove/illustrate </a:t>
            </a:r>
            <a:r>
              <a:rPr lang="en-US" dirty="0" smtClean="0">
                <a:latin typeface="Helvetica Neue"/>
                <a:cs typeface="Helvetica Neue"/>
              </a:rPr>
              <a:t>about the overall topic?]</a:t>
            </a:r>
            <a:endParaRPr lang="en-US" b="1" dirty="0" smtClean="0">
              <a:latin typeface="Helvetica Neue"/>
              <a:cs typeface="Helvetica Neue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ommentary</a:t>
            </a:r>
            <a:r>
              <a:rPr lang="en-US" dirty="0" smtClean="0">
                <a:latin typeface="Helvetica Neue"/>
                <a:cs typeface="Helvetica Neue"/>
              </a:rPr>
              <a:t>: Commentary reveals student insight and connections to the current relevance of the text’s subject and ideas.  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787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100" dirty="0" smtClean="0">
                <a:latin typeface="Helvetica Neue UltraLight"/>
                <a:cs typeface="Helvetica Neue UltraLight"/>
              </a:rPr>
              <a:t>MLA Style</a:t>
            </a:r>
            <a:endParaRPr lang="en-US" sz="7100" dirty="0"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Essay must be double spaced.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1 inch margins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12 pt. Times New Roman </a:t>
            </a:r>
            <a:r>
              <a:rPr lang="en-US" dirty="0" smtClean="0">
                <a:latin typeface="Helvetica Neue"/>
                <a:cs typeface="Helvetica Neue"/>
              </a:rPr>
              <a:t>Font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Page #’</a:t>
            </a:r>
            <a:r>
              <a:rPr lang="en-US" dirty="0" err="1" smtClean="0">
                <a:latin typeface="Helvetica Neue"/>
                <a:cs typeface="Helvetica Neue"/>
              </a:rPr>
              <a:t>s</a:t>
            </a:r>
            <a:r>
              <a:rPr lang="en-US" dirty="0" smtClean="0">
                <a:latin typeface="Helvetica Neue"/>
                <a:cs typeface="Helvetica Neue"/>
              </a:rPr>
              <a:t> include last name and are at the top right hand corner.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Heading includes: Student’s Full Name, Teachers Name, Course and Period, Date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058678" cy="4842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14036</TotalTime>
  <Words>628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Evaluator Identification &amp; Preview</vt:lpstr>
      <vt:lpstr>CONVENTIONS:</vt:lpstr>
      <vt:lpstr>ACADEMIC LANGUAGE</vt:lpstr>
      <vt:lpstr>ACADEMIC STYLE</vt:lpstr>
      <vt:lpstr>CLARITY &amp; ORGANIZATION</vt:lpstr>
      <vt:lpstr>Paragraph Organization &amp; Content</vt:lpstr>
      <vt:lpstr>MLA Style</vt:lpstr>
      <vt:lpstr>PowerPoint Presentation</vt:lpstr>
      <vt:lpstr>Works Cited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Revision Guide</dc:title>
  <dc:creator>gghs</dc:creator>
  <cp:lastModifiedBy>teacher</cp:lastModifiedBy>
  <cp:revision>21</cp:revision>
  <dcterms:created xsi:type="dcterms:W3CDTF">2017-09-19T15:58:30Z</dcterms:created>
  <dcterms:modified xsi:type="dcterms:W3CDTF">2018-09-20T15:27:45Z</dcterms:modified>
</cp:coreProperties>
</file>