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04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6D43-9FC8-C948-AFE9-E76CBEAC9363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17CE-7BA0-0B47-89A5-07978AA6E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1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6D43-9FC8-C948-AFE9-E76CBEAC9363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17CE-7BA0-0B47-89A5-07978AA6E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1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6D43-9FC8-C948-AFE9-E76CBEAC9363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17CE-7BA0-0B47-89A5-07978AA6E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0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6D43-9FC8-C948-AFE9-E76CBEAC9363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17CE-7BA0-0B47-89A5-07978AA6E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2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6D43-9FC8-C948-AFE9-E76CBEAC9363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17CE-7BA0-0B47-89A5-07978AA6E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6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6D43-9FC8-C948-AFE9-E76CBEAC9363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17CE-7BA0-0B47-89A5-07978AA6E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8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6D43-9FC8-C948-AFE9-E76CBEAC9363}" type="datetimeFigureOut">
              <a:rPr lang="en-US" smtClean="0"/>
              <a:t>10/9/18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17CE-7BA0-0B47-89A5-07978AA6E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6D43-9FC8-C948-AFE9-E76CBEAC9363}" type="datetimeFigureOut">
              <a:rPr lang="en-US" smtClean="0"/>
              <a:t>10/9/18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17CE-7BA0-0B47-89A5-07978AA6E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00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6D43-9FC8-C948-AFE9-E76CBEAC9363}" type="datetimeFigureOut">
              <a:rPr lang="en-US" smtClean="0"/>
              <a:t>10/9/18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17CE-7BA0-0B47-89A5-07978AA6E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8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6D43-9FC8-C948-AFE9-E76CBEAC9363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17CE-7BA0-0B47-89A5-07978AA6E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3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6D43-9FC8-C948-AFE9-E76CBEAC9363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17CE-7BA0-0B47-89A5-07978AA6E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9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E6D43-9FC8-C948-AFE9-E76CBEAC9363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17CE-7BA0-0B47-89A5-07978AA6E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9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P Seminar Webpage Featured Im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224"/>
            <a:ext cx="9144000" cy="695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837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699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 smtClean="0">
                <a:latin typeface="SignPainter-HouseScript"/>
                <a:cs typeface="SignPainter-HouseScript"/>
              </a:rPr>
              <a:t>What is a </a:t>
            </a:r>
            <a:r>
              <a:rPr lang="en-US" sz="6000" dirty="0" smtClean="0">
                <a:latin typeface="SignPainter-HouseScript"/>
                <a:cs typeface="SignPainter-HouseScript"/>
              </a:rPr>
              <a:t>Position STANCE statement?</a:t>
            </a:r>
            <a:endParaRPr lang="en-US" sz="6000" dirty="0">
              <a:latin typeface="SignPainter-HouseScript"/>
              <a:cs typeface="SignPainter-HouseScrip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A research </a:t>
            </a:r>
            <a:r>
              <a:rPr lang="en-US" dirty="0" smtClean="0">
                <a:latin typeface="Arial"/>
                <a:cs typeface="Arial"/>
              </a:rPr>
              <a:t>stance is </a:t>
            </a:r>
            <a:r>
              <a:rPr lang="en-US" dirty="0" smtClean="0">
                <a:latin typeface="Arial"/>
                <a:cs typeface="Arial"/>
              </a:rPr>
              <a:t>a concise and coherent summary of </a:t>
            </a:r>
            <a:r>
              <a:rPr lang="en-US" dirty="0" smtClean="0">
                <a:latin typeface="Arial"/>
                <a:cs typeface="Arial"/>
              </a:rPr>
              <a:t>where you stand on an issue or topic of research.  It clearly builds a profile of your interest on the topic/ problem at hand and outlines the LINE of REASONING behind your position.  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6817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1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latin typeface="SignPainter-HouseScript"/>
                <a:cs typeface="SignPainter-HouseScript"/>
              </a:rPr>
              <a:t>Personal Stance General </a:t>
            </a:r>
            <a:r>
              <a:rPr lang="en-US" sz="5400" dirty="0" smtClean="0">
                <a:latin typeface="SignPainter-HouseScript"/>
                <a:cs typeface="SignPainter-HouseScript"/>
              </a:rPr>
              <a:t>Outline</a:t>
            </a:r>
            <a:r>
              <a:rPr lang="en-US" sz="5400" dirty="0" smtClean="0">
                <a:latin typeface="SignPainter-HouseScript"/>
                <a:cs typeface="SignPainter-HouseScript"/>
              </a:rPr>
              <a:t>: P. 1 </a:t>
            </a:r>
            <a:endParaRPr lang="en-US" sz="5400" dirty="0">
              <a:latin typeface="SignPainter-HouseScript"/>
              <a:cs typeface="SignPainter-HouseScrip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810"/>
            <a:ext cx="8003862" cy="517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Arial"/>
                <a:cs typeface="Arial"/>
              </a:rPr>
              <a:t>TOPIC:  </a:t>
            </a:r>
            <a:r>
              <a:rPr lang="en-US" sz="2200" dirty="0" smtClean="0">
                <a:latin typeface="Arial"/>
                <a:cs typeface="Arial"/>
              </a:rPr>
              <a:t>Write the statement you are defending.  </a:t>
            </a:r>
            <a:endParaRPr lang="en-US" sz="22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200" dirty="0" smtClean="0">
                <a:latin typeface="Arial"/>
                <a:cs typeface="Arial"/>
              </a:rPr>
              <a:t>INTRODUCE EVIDENCE:  </a:t>
            </a:r>
            <a:r>
              <a:rPr lang="en-US" sz="2200" dirty="0" smtClean="0">
                <a:latin typeface="Arial"/>
                <a:cs typeface="Arial"/>
              </a:rPr>
              <a:t>Why do you believe this? Explain the reasoning behind you position.  These should be CLAIMS connected </a:t>
            </a:r>
            <a:r>
              <a:rPr lang="en-US" sz="2200" dirty="0" smtClean="0">
                <a:latin typeface="Arial"/>
                <a:cs typeface="Arial"/>
              </a:rPr>
              <a:t>with this issue that you would like to investigate and propose solutions.  </a:t>
            </a:r>
          </a:p>
          <a:p>
            <a:pPr marL="0" indent="0">
              <a:buNone/>
            </a:pPr>
            <a:r>
              <a:rPr lang="en-US" sz="2200" dirty="0" smtClean="0">
                <a:latin typeface="Arial"/>
                <a:cs typeface="Arial"/>
              </a:rPr>
              <a:t>EVIDENCE:  </a:t>
            </a:r>
            <a:r>
              <a:rPr lang="en-US" sz="2200" dirty="0" smtClean="0">
                <a:latin typeface="Arial"/>
                <a:cs typeface="Arial"/>
              </a:rPr>
              <a:t>BUILD YOUR LINE OF REASONING with </a:t>
            </a:r>
            <a:r>
              <a:rPr lang="en-US" sz="2200" dirty="0" smtClean="0">
                <a:latin typeface="Arial"/>
                <a:cs typeface="Arial"/>
              </a:rPr>
              <a:t>preliminary evidence from </a:t>
            </a:r>
            <a:r>
              <a:rPr lang="en-US" sz="2200" dirty="0" smtClean="0">
                <a:solidFill>
                  <a:srgbClr val="FF0000"/>
                </a:solidFill>
                <a:latin typeface="Arial"/>
                <a:cs typeface="Arial"/>
              </a:rPr>
              <a:t>credible sources </a:t>
            </a:r>
            <a:r>
              <a:rPr lang="en-US" sz="2200" dirty="0" smtClean="0">
                <a:latin typeface="Arial"/>
                <a:cs typeface="Arial"/>
              </a:rPr>
              <a:t>to make the case for the importance of your </a:t>
            </a:r>
            <a:r>
              <a:rPr lang="en-US" sz="2200" dirty="0" smtClean="0">
                <a:latin typeface="Arial"/>
                <a:cs typeface="Arial"/>
              </a:rPr>
              <a:t>project (Cite Sources).</a:t>
            </a:r>
            <a:endParaRPr lang="en-US" sz="22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200" dirty="0" smtClean="0">
                <a:latin typeface="Arial"/>
                <a:cs typeface="Arial"/>
              </a:rPr>
              <a:t>ANALYSIS:  Explain what the evidence reveals about the relevance of your TOPIC and </a:t>
            </a:r>
            <a:r>
              <a:rPr lang="en-US" sz="2200" dirty="0" smtClean="0">
                <a:latin typeface="Arial"/>
                <a:cs typeface="Arial"/>
              </a:rPr>
              <a:t>the manner that it defends and supports your TOPIC STATEMENT.  </a:t>
            </a:r>
            <a:endParaRPr lang="en-US" sz="22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200" dirty="0" smtClean="0">
                <a:latin typeface="Arial"/>
                <a:cs typeface="Arial"/>
              </a:rPr>
              <a:t>COMMENTARY:  </a:t>
            </a:r>
            <a:r>
              <a:rPr lang="en-US" sz="2200" dirty="0" smtClean="0">
                <a:latin typeface="Arial"/>
                <a:cs typeface="Arial"/>
              </a:rPr>
              <a:t>What it the KAIROS or </a:t>
            </a:r>
            <a:r>
              <a:rPr lang="en-US" sz="2200" dirty="0" smtClean="0">
                <a:latin typeface="Arial"/>
                <a:cs typeface="Arial"/>
              </a:rPr>
              <a:t>URGENCY</a:t>
            </a:r>
            <a:r>
              <a:rPr lang="en-US" sz="2200" dirty="0" smtClean="0">
                <a:latin typeface="Arial"/>
                <a:cs typeface="Arial"/>
              </a:rPr>
              <a:t> behind discussing the statement or you wil</a:t>
            </a:r>
            <a:r>
              <a:rPr lang="en-US" sz="2200" dirty="0" smtClean="0">
                <a:latin typeface="Arial"/>
                <a:cs typeface="Arial"/>
              </a:rPr>
              <a:t>l be defending.  </a:t>
            </a:r>
            <a:endParaRPr lang="en-US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6994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ignPainter-HouseScript"/>
                <a:cs typeface="SignPainter-HouseScript"/>
              </a:rPr>
              <a:t>Print Out Preliminary Sources</a:t>
            </a:r>
            <a:endParaRPr lang="en-US" dirty="0">
              <a:latin typeface="SignPainter-HouseScript"/>
              <a:cs typeface="SignPainter-HouseScrip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</a:t>
            </a:r>
            <a:r>
              <a:rPr lang="en-US" b="1" u="sng" dirty="0" smtClean="0"/>
              <a:t>three articles </a:t>
            </a:r>
            <a:r>
              <a:rPr lang="en-US" dirty="0" smtClean="0"/>
              <a:t>from </a:t>
            </a:r>
            <a:r>
              <a:rPr lang="en-US" dirty="0" smtClean="0"/>
              <a:t>JOURNALISTIC SOURCES listed that </a:t>
            </a:r>
            <a:r>
              <a:rPr lang="en-US" dirty="0" smtClean="0"/>
              <a:t>provide your team with preliminary information to make a decision on why your research is interesting and relevant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2 Academic Peer Reviewed Sources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521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Helvetica Neue UltraLight"/>
                <a:cs typeface="Helvetica Neue UltraLight"/>
              </a:rPr>
              <a:t>Works 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Helvetica Neue UltraLight"/>
                <a:cs typeface="Helvetica Neue UltraLight"/>
              </a:rPr>
              <a:t>Cited see pg. 692 of textbook </a:t>
            </a:r>
            <a:endParaRPr lang="en-US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Helvetica Neue UltraLight"/>
              <a:cs typeface="Helvetica Neue Ultra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995363"/>
            <a:ext cx="7264968" cy="568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4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r"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4338</TotalTime>
  <Words>219</Words>
  <Application>Microsoft Macintosh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What is a Position STANCE statement?</vt:lpstr>
      <vt:lpstr>Personal Stance General Outline: P. 1 </vt:lpstr>
      <vt:lpstr>Print Out Preliminary Sources</vt:lpstr>
      <vt:lpstr>Works Cited see pg. 692 of textbook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8</cp:revision>
  <dcterms:created xsi:type="dcterms:W3CDTF">2017-12-19T15:24:55Z</dcterms:created>
  <dcterms:modified xsi:type="dcterms:W3CDTF">2018-10-11T14:46:36Z</dcterms:modified>
</cp:coreProperties>
</file>