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72" r:id="rId2"/>
    <p:sldId id="266" r:id="rId3"/>
    <p:sldId id="267" r:id="rId4"/>
    <p:sldId id="268" r:id="rId5"/>
    <p:sldId id="269" r:id="rId6"/>
    <p:sldId id="270" r:id="rId7"/>
    <p:sldId id="271" r:id="rId8"/>
    <p:sldId id="279"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71" d="100"/>
          <a:sy n="71" d="100"/>
        </p:scale>
        <p:origin x="-56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0CE83-4EC9-0E49-A723-21CD26AAA9C0}"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0CE83-4EC9-0E49-A723-21CD26AAA9C0}"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0CE83-4EC9-0E49-A723-21CD26AAA9C0}"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0CE83-4EC9-0E49-A723-21CD26AAA9C0}"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0CE83-4EC9-0E49-A723-21CD26AAA9C0}"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0CE83-4EC9-0E49-A723-21CD26AAA9C0}"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0CE83-4EC9-0E49-A723-21CD26AAA9C0}" type="datetimeFigureOut">
              <a:rPr lang="en-US" smtClean="0"/>
              <a:pPr/>
              <a:t>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0CE83-4EC9-0E49-A723-21CD26AAA9C0}" type="datetimeFigureOut">
              <a:rPr lang="en-US" smtClean="0"/>
              <a:pPr/>
              <a:t>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0CE83-4EC9-0E49-A723-21CD26AAA9C0}" type="datetimeFigureOut">
              <a:rPr lang="en-US" smtClean="0"/>
              <a:pPr/>
              <a:t>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0CE83-4EC9-0E49-A723-21CD26AAA9C0}"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0CE83-4EC9-0E49-A723-21CD26AAA9C0}"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6FAA5-C706-844E-9B04-7DBF9BB2E4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0CE83-4EC9-0E49-A723-21CD26AAA9C0}" type="datetimeFigureOut">
              <a:rPr lang="en-US" smtClean="0"/>
              <a:pPr/>
              <a:t>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6FAA5-C706-844E-9B04-7DBF9BB2E4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710751"/>
            <a:ext cx="7772400" cy="1362075"/>
          </a:xfrm>
        </p:spPr>
        <p:txBody>
          <a:bodyPr>
            <a:normAutofit/>
          </a:bodyPr>
          <a:lstStyle/>
          <a:p>
            <a:r>
              <a:rPr lang="en-US" sz="6700" b="0" dirty="0" smtClean="0">
                <a:effectLst>
                  <a:outerShdw blurRad="50800" dist="38100" dir="2700000">
                    <a:srgbClr val="000000">
                      <a:alpha val="43000"/>
                    </a:srgbClr>
                  </a:outerShdw>
                </a:effectLst>
                <a:latin typeface="Helvetica Neue Light"/>
                <a:cs typeface="Helvetica Neue Light"/>
              </a:rPr>
              <a:t>DIALOGUE Poems</a:t>
            </a:r>
            <a:endParaRPr lang="en-US" sz="6700" b="0" dirty="0">
              <a:effectLst>
                <a:outerShdw blurRad="50800" dist="38100" dir="2700000">
                  <a:srgbClr val="000000">
                    <a:alpha val="43000"/>
                  </a:srgbClr>
                </a:outerShdw>
              </a:effectLst>
              <a:latin typeface="Helvetica Neue Light"/>
              <a:cs typeface="Helvetica Neue Light"/>
            </a:endParaRPr>
          </a:p>
        </p:txBody>
      </p:sp>
      <p:sp>
        <p:nvSpPr>
          <p:cNvPr id="3" name="Text Placeholder 2"/>
          <p:cNvSpPr>
            <a:spLocks noGrp="1"/>
          </p:cNvSpPr>
          <p:nvPr>
            <p:ph type="body" idx="1"/>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9144000" cy="592372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Identify your topic</a:t>
            </a:r>
            <a:endParaRPr lang="en-US" dirty="0"/>
          </a:p>
        </p:txBody>
      </p:sp>
      <p:sp>
        <p:nvSpPr>
          <p:cNvPr id="3" name="Content Placeholder 2"/>
          <p:cNvSpPr>
            <a:spLocks noGrp="1"/>
          </p:cNvSpPr>
          <p:nvPr>
            <p:ph idx="1"/>
          </p:nvPr>
        </p:nvSpPr>
        <p:spPr/>
        <p:txBody>
          <a:bodyPr>
            <a:normAutofit fontScale="92500"/>
          </a:bodyPr>
          <a:lstStyle/>
          <a:p>
            <a:pPr algn="ctr">
              <a:buNone/>
            </a:pPr>
            <a:r>
              <a:rPr lang="en-US" sz="9200" dirty="0" smtClean="0"/>
              <a:t>Perspective of the MEXICAN AMERICAN WAR</a:t>
            </a:r>
            <a:endParaRPr lang="en-US" sz="9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effectLst>
                  <a:outerShdw blurRad="50800" dist="38100" dir="2700000">
                    <a:srgbClr val="000000">
                      <a:alpha val="43000"/>
                    </a:srgbClr>
                  </a:outerShdw>
                </a:effectLst>
                <a:latin typeface="Helvetica Neue UltraLight"/>
                <a:cs typeface="Helvetica Neue UltraLight"/>
              </a:rPr>
              <a:t>FOUND POEM</a:t>
            </a:r>
            <a:endParaRPr lang="en-US" dirty="0">
              <a:effectLst>
                <a:outerShdw blurRad="50800" dist="38100" dir="2700000">
                  <a:srgbClr val="000000">
                    <a:alpha val="43000"/>
                  </a:srgbClr>
                </a:outerShdw>
              </a:effectLst>
              <a:latin typeface="Helvetica Neue UltraLight"/>
              <a:cs typeface="Helvetica Neue UltraLight"/>
            </a:endParaRPr>
          </a:p>
        </p:txBody>
      </p:sp>
      <p:sp>
        <p:nvSpPr>
          <p:cNvPr id="3" name="Content Placeholder 2"/>
          <p:cNvSpPr>
            <a:spLocks noGrp="1"/>
          </p:cNvSpPr>
          <p:nvPr>
            <p:ph idx="1"/>
          </p:nvPr>
        </p:nvSpPr>
        <p:spPr>
          <a:xfrm>
            <a:off x="457200" y="991965"/>
            <a:ext cx="8229600" cy="5866035"/>
          </a:xfrm>
        </p:spPr>
        <p:txBody>
          <a:bodyPr>
            <a:normAutofit fontScale="47500" lnSpcReduction="20000"/>
          </a:bodyPr>
          <a:lstStyle/>
          <a:p>
            <a:pPr>
              <a:spcBef>
                <a:spcPct val="50000"/>
              </a:spcBef>
              <a:buNone/>
            </a:pPr>
            <a:r>
              <a:rPr lang="en-US" sz="4480" dirty="0" smtClean="0">
                <a:latin typeface="Helvetica Neue"/>
                <a:cs typeface="Helvetica Neue"/>
              </a:rPr>
              <a:t>STEP 1:  Choose the best 5 phrases from the INDIGENOUS STATIONS TEXTS and write them in leaving enough space to be able to cut between words.  </a:t>
            </a:r>
          </a:p>
          <a:p>
            <a:pPr>
              <a:spcBef>
                <a:spcPct val="50000"/>
              </a:spcBef>
              <a:buNone/>
            </a:pPr>
            <a:r>
              <a:rPr lang="en-US" sz="4480" dirty="0" smtClean="0">
                <a:latin typeface="Helvetica Neue"/>
                <a:cs typeface="Helvetica Neue"/>
              </a:rPr>
              <a:t>STEP 2: Choose the best 5 phrases from the SPANISH CONQUISTADOS STATIONS TEXTS and write them in leaving enough space to be able to cut between words. </a:t>
            </a:r>
          </a:p>
          <a:p>
            <a:pPr>
              <a:spcBef>
                <a:spcPct val="50000"/>
              </a:spcBef>
              <a:buNone/>
            </a:pPr>
            <a:r>
              <a:rPr lang="en-US" sz="4480" dirty="0" smtClean="0">
                <a:latin typeface="Helvetica Neue"/>
                <a:cs typeface="Helvetica Neue"/>
              </a:rPr>
              <a:t>STEP 3:  Choose the best 5 sentences from CONTEMPORARY POETRY and scholarship and write them in leaving enough space to be able to cut between words. </a:t>
            </a:r>
          </a:p>
          <a:p>
            <a:pPr>
              <a:spcBef>
                <a:spcPct val="50000"/>
              </a:spcBef>
              <a:buNone/>
            </a:pPr>
            <a:r>
              <a:rPr lang="en-US" sz="4480" dirty="0" smtClean="0">
                <a:latin typeface="Helvetica Neue"/>
                <a:cs typeface="Helvetica Neue"/>
              </a:rPr>
              <a:t>STEP 4: Cut each sentence into at least three parts.  </a:t>
            </a:r>
          </a:p>
          <a:p>
            <a:pPr>
              <a:spcBef>
                <a:spcPct val="50000"/>
              </a:spcBef>
              <a:buNone/>
            </a:pPr>
            <a:r>
              <a:rPr lang="en-US" sz="4480" dirty="0" smtClean="0">
                <a:latin typeface="Helvetica Neue"/>
                <a:cs typeface="Helvetica Neue"/>
              </a:rPr>
              <a:t>STEP 5: Add your </a:t>
            </a:r>
            <a:r>
              <a:rPr lang="en-US" sz="4480" dirty="0">
                <a:latin typeface="Helvetica Neue"/>
                <a:cs typeface="Helvetica Neue"/>
              </a:rPr>
              <a:t>own words and/or combine it with other</a:t>
            </a:r>
            <a:r>
              <a:rPr lang="en-US" sz="4480" dirty="0" smtClean="0">
                <a:latin typeface="Helvetica Neue"/>
                <a:cs typeface="Helvetica Neue"/>
              </a:rPr>
              <a:t> texts we have read. </a:t>
            </a:r>
          </a:p>
          <a:p>
            <a:pPr>
              <a:spcBef>
                <a:spcPct val="50000"/>
              </a:spcBef>
              <a:buNone/>
            </a:pPr>
            <a:r>
              <a:rPr lang="en-US" sz="4480" dirty="0" smtClean="0">
                <a:latin typeface="Helvetica Neue"/>
                <a:cs typeface="Helvetica Neue"/>
              </a:rPr>
              <a:t>STEP 6: Arrange the words into a poem that expresses your ideas or responses to DIVERSE PERSPECTIVES OF THE CONQUEST.  </a:t>
            </a:r>
          </a:p>
          <a:p>
            <a:pPr>
              <a:spcBef>
                <a:spcPct val="50000"/>
              </a:spcBef>
              <a:buNone/>
            </a:pPr>
            <a:r>
              <a:rPr lang="en-US" sz="4480" dirty="0" smtClean="0">
                <a:latin typeface="Helvetica Neue"/>
                <a:cs typeface="Helvetica Neue"/>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Bond your materials.</a:t>
            </a:r>
            <a:endParaRPr lang="en-US" dirty="0"/>
          </a:p>
        </p:txBody>
      </p:sp>
      <p:sp>
        <p:nvSpPr>
          <p:cNvPr id="3" name="Content Placeholder 2"/>
          <p:cNvSpPr>
            <a:spLocks noGrp="1"/>
          </p:cNvSpPr>
          <p:nvPr>
            <p:ph idx="1"/>
          </p:nvPr>
        </p:nvSpPr>
        <p:spPr>
          <a:xfrm>
            <a:off x="914400" y="1735138"/>
            <a:ext cx="7313613" cy="4489150"/>
          </a:xfrm>
        </p:spPr>
        <p:txBody>
          <a:bodyPr>
            <a:normAutofit fontScale="77500" lnSpcReduction="20000"/>
          </a:bodyPr>
          <a:lstStyle/>
          <a:p>
            <a:r>
              <a:rPr lang="en-US" dirty="0" smtClean="0"/>
              <a:t>Should you add punctuation?  </a:t>
            </a:r>
          </a:p>
          <a:p>
            <a:pPr lvl="1"/>
            <a:r>
              <a:rPr lang="en-US" dirty="0" smtClean="0"/>
              <a:t>Periods. </a:t>
            </a:r>
          </a:p>
          <a:p>
            <a:pPr lvl="1"/>
            <a:r>
              <a:rPr lang="en-US" dirty="0" smtClean="0"/>
              <a:t>Question marks?</a:t>
            </a:r>
          </a:p>
          <a:p>
            <a:pPr lvl="1"/>
            <a:r>
              <a:rPr lang="en-US" dirty="0" smtClean="0"/>
              <a:t>commas, commas, commas</a:t>
            </a:r>
          </a:p>
          <a:p>
            <a:pPr lvl="1"/>
            <a:r>
              <a:rPr lang="en-US" dirty="0" smtClean="0"/>
              <a:t>EXCLAMATION!  </a:t>
            </a:r>
          </a:p>
          <a:p>
            <a:r>
              <a:rPr lang="en-US" dirty="0" smtClean="0"/>
              <a:t>What words should be added to make sense?</a:t>
            </a:r>
          </a:p>
          <a:p>
            <a:pPr lvl="1"/>
            <a:r>
              <a:rPr lang="en-US" dirty="0" smtClean="0"/>
              <a:t>Conjunctions: </a:t>
            </a:r>
            <a:r>
              <a:rPr lang="en-US" b="1" dirty="0" smtClean="0"/>
              <a:t>and, but, or</a:t>
            </a:r>
          </a:p>
          <a:p>
            <a:pPr lvl="1"/>
            <a:r>
              <a:rPr lang="en-US" dirty="0" smtClean="0"/>
              <a:t>The or a</a:t>
            </a:r>
          </a:p>
          <a:p>
            <a:r>
              <a:rPr lang="en-US" dirty="0" smtClean="0"/>
              <a:t>Add </a:t>
            </a:r>
            <a:r>
              <a:rPr lang="en-US" b="1" dirty="0" smtClean="0"/>
              <a:t>simile, metaphor, and personification</a:t>
            </a:r>
            <a:r>
              <a:rPr lang="en-US" dirty="0" smtClean="0"/>
              <a:t>:</a:t>
            </a:r>
          </a:p>
          <a:p>
            <a:pPr lvl="1"/>
            <a:r>
              <a:rPr lang="en-US" dirty="0" smtClean="0"/>
              <a:t>Use “like” or “as” </a:t>
            </a:r>
          </a:p>
          <a:p>
            <a:pPr lvl="1"/>
            <a:r>
              <a:rPr lang="en-US" dirty="0" smtClean="0"/>
              <a:t>Add “it is” “it was” “it will be” </a:t>
            </a:r>
          </a:p>
          <a:p>
            <a:pPr lvl="1"/>
            <a:r>
              <a:rPr lang="en-US" dirty="0" smtClean="0"/>
              <a:t>Make an inanimate objects dance, sing, spit, etc.</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 Add Structure and lead your reader to your THEME</a:t>
            </a:r>
            <a:endParaRPr lang="en-US" dirty="0"/>
          </a:p>
        </p:txBody>
      </p:sp>
      <p:sp>
        <p:nvSpPr>
          <p:cNvPr id="3" name="Content Placeholder 2"/>
          <p:cNvSpPr>
            <a:spLocks noGrp="1"/>
          </p:cNvSpPr>
          <p:nvPr>
            <p:ph idx="1"/>
          </p:nvPr>
        </p:nvSpPr>
        <p:spPr>
          <a:xfrm>
            <a:off x="629716" y="1735137"/>
            <a:ext cx="7598297" cy="4625601"/>
          </a:xfrm>
        </p:spPr>
        <p:txBody>
          <a:bodyPr>
            <a:normAutofit fontScale="85000" lnSpcReduction="10000"/>
          </a:bodyPr>
          <a:lstStyle/>
          <a:p>
            <a:r>
              <a:rPr lang="en-US" dirty="0" smtClean="0"/>
              <a:t>What should the order of stanzas be to get the reader to your chosen theme? </a:t>
            </a:r>
          </a:p>
          <a:p>
            <a:pPr lvl="1"/>
            <a:r>
              <a:rPr lang="en-US" dirty="0" smtClean="0"/>
              <a:t>Which will be the first stanza, second stanza, third?</a:t>
            </a:r>
          </a:p>
          <a:p>
            <a:r>
              <a:rPr lang="en-US" dirty="0" smtClean="0"/>
              <a:t>How many stanzas will your poem be?</a:t>
            </a:r>
          </a:p>
          <a:p>
            <a:r>
              <a:rPr lang="en-US" dirty="0" smtClean="0"/>
              <a:t>Where will they begin and end?</a:t>
            </a:r>
          </a:p>
          <a:p>
            <a:r>
              <a:rPr lang="en-US" dirty="0" smtClean="0"/>
              <a:t>How long will each stanza be?</a:t>
            </a:r>
          </a:p>
          <a:p>
            <a:r>
              <a:rPr lang="en-US" dirty="0" smtClean="0"/>
              <a:t>What words or phrases will require special attention or emphasis? How will you break up the words around it to give it emphasis?</a:t>
            </a:r>
          </a:p>
          <a:p>
            <a:r>
              <a:rPr lang="en-US" dirty="0" smtClean="0"/>
              <a:t>Will a phrase or word be repeated throughout?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42002" y="997185"/>
            <a:ext cx="3722044" cy="1362075"/>
          </a:xfrm>
        </p:spPr>
        <p:txBody>
          <a:bodyPr>
            <a:normAutofit fontScale="90000"/>
          </a:bodyPr>
          <a:lstStyle/>
          <a:p>
            <a:r>
              <a:rPr lang="en-US" dirty="0" smtClean="0"/>
              <a:t>STEP 5: </a:t>
            </a:r>
            <a:br>
              <a:rPr lang="en-US" dirty="0" smtClean="0"/>
            </a:br>
            <a:r>
              <a:rPr lang="en-US" dirty="0" smtClean="0">
                <a:effectLst>
                  <a:outerShdw blurRad="50800" dist="38100" dir="2700000">
                    <a:srgbClr val="000000">
                      <a:alpha val="43000"/>
                    </a:srgbClr>
                  </a:outerShdw>
                </a:effectLst>
                <a:latin typeface="Helvetica Neue Light"/>
                <a:cs typeface="Helvetica Neue Light"/>
              </a:rPr>
              <a:t/>
            </a:r>
            <a:br>
              <a:rPr lang="en-US" dirty="0" smtClean="0">
                <a:effectLst>
                  <a:outerShdw blurRad="50800" dist="38100" dir="2700000">
                    <a:srgbClr val="000000">
                      <a:alpha val="43000"/>
                    </a:srgbClr>
                  </a:outerShdw>
                </a:effectLst>
                <a:latin typeface="Helvetica Neue Light"/>
                <a:cs typeface="Helvetica Neue Light"/>
              </a:rPr>
            </a:br>
            <a:r>
              <a:rPr lang="en-US" dirty="0" smtClean="0">
                <a:effectLst>
                  <a:outerShdw blurRad="50800" dist="38100" dir="2700000">
                    <a:srgbClr val="000000">
                      <a:alpha val="43000"/>
                    </a:srgbClr>
                  </a:outerShdw>
                </a:effectLst>
                <a:latin typeface="Helvetica Neue Light"/>
                <a:cs typeface="Helvetica Neue Light"/>
              </a:rPr>
              <a:t>Give FOUND POEM a title</a:t>
            </a:r>
            <a:endParaRPr lang="en-US" dirty="0">
              <a:effectLst>
                <a:outerShdw blurRad="50800" dist="38100" dir="2700000">
                  <a:srgbClr val="000000">
                    <a:alpha val="43000"/>
                  </a:srgbClr>
                </a:outerShdw>
              </a:effectLst>
              <a:latin typeface="Helvetica Neue Light"/>
              <a:cs typeface="Helvetica Neue Light"/>
            </a:endParaRPr>
          </a:p>
        </p:txBody>
      </p:sp>
      <p:pic>
        <p:nvPicPr>
          <p:cNvPr id="3" name="Picture 2"/>
          <p:cNvPicPr>
            <a:picLocks noChangeAspect="1"/>
          </p:cNvPicPr>
          <p:nvPr/>
        </p:nvPicPr>
        <p:blipFill>
          <a:blip r:embed="rId2"/>
          <a:stretch>
            <a:fillRect/>
          </a:stretch>
        </p:blipFill>
        <p:spPr>
          <a:xfrm>
            <a:off x="352595" y="701938"/>
            <a:ext cx="4420074" cy="5314250"/>
          </a:xfrm>
          <a:prstGeom prst="rect">
            <a:avLst/>
          </a:prstGeom>
        </p:spPr>
      </p:pic>
      <p:sp>
        <p:nvSpPr>
          <p:cNvPr id="4" name="Rounded Rectangular Callout 3"/>
          <p:cNvSpPr/>
          <p:nvPr/>
        </p:nvSpPr>
        <p:spPr>
          <a:xfrm>
            <a:off x="4866076" y="1935103"/>
            <a:ext cx="3797970" cy="1385711"/>
          </a:xfrm>
          <a:prstGeom prst="wedgeRoundRectCallout">
            <a:avLst>
              <a:gd name="adj1" fmla="val -70598"/>
              <a:gd name="adj2" fmla="val 35344"/>
              <a:gd name="adj3" fmla="val 16667"/>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Identify your topic</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sz="9200" dirty="0" smtClean="0">
                <a:latin typeface="Helvetica Light"/>
                <a:cs typeface="Helvetica Light"/>
              </a:rPr>
              <a:t>TWO Perspectives of </a:t>
            </a:r>
            <a:r>
              <a:rPr lang="en-US" sz="9200" dirty="0" smtClean="0">
                <a:solidFill>
                  <a:srgbClr val="FF0000"/>
                </a:solidFill>
                <a:latin typeface="Helvetica Light"/>
                <a:cs typeface="Helvetica Light"/>
              </a:rPr>
              <a:t>Manifest Destiny</a:t>
            </a:r>
            <a:endParaRPr lang="en-US" sz="9200" dirty="0">
              <a:solidFill>
                <a:srgbClr val="FF0000"/>
              </a:solidFill>
              <a:latin typeface="Helvetica Light"/>
              <a:cs typeface="Helvetica 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effectLst>
                  <a:outerShdw blurRad="50800" dist="38100" dir="2700000">
                    <a:srgbClr val="000000">
                      <a:alpha val="43000"/>
                    </a:srgbClr>
                  </a:outerShdw>
                </a:effectLst>
                <a:latin typeface="Helvetica Neue UltraLight"/>
                <a:cs typeface="Helvetica Neue UltraLight"/>
              </a:rPr>
              <a:t>Dialogue Poems</a:t>
            </a:r>
            <a:endParaRPr lang="en-US" sz="8000" dirty="0">
              <a:effectLst>
                <a:outerShdw blurRad="50800" dist="38100" dir="2700000">
                  <a:srgbClr val="000000">
                    <a:alpha val="43000"/>
                  </a:srgbClr>
                </a:outerShdw>
              </a:effectLst>
              <a:latin typeface="Helvetica Neue UltraLight"/>
              <a:cs typeface="Helvetica Neue UltraLight"/>
            </a:endParaRPr>
          </a:p>
        </p:txBody>
      </p:sp>
      <p:sp>
        <p:nvSpPr>
          <p:cNvPr id="3" name="Content Placeholder 2"/>
          <p:cNvSpPr>
            <a:spLocks noGrp="1"/>
          </p:cNvSpPr>
          <p:nvPr>
            <p:ph idx="1"/>
          </p:nvPr>
        </p:nvSpPr>
        <p:spPr>
          <a:xfrm>
            <a:off x="457200" y="1417638"/>
            <a:ext cx="8229600" cy="4708525"/>
          </a:xfrm>
        </p:spPr>
        <p:txBody>
          <a:bodyPr>
            <a:noAutofit/>
          </a:bodyPr>
          <a:lstStyle/>
          <a:p>
            <a:pPr>
              <a:buNone/>
            </a:pPr>
            <a:r>
              <a:rPr lang="en-US" sz="2200" dirty="0" smtClean="0">
                <a:latin typeface="Helvetica Neue"/>
                <a:cs typeface="Helvetica Neue"/>
              </a:rPr>
              <a:t>With a partner choose two PERSPECTIVES you learned about through the Unit readings:</a:t>
            </a:r>
          </a:p>
          <a:p>
            <a:pPr>
              <a:buNone/>
            </a:pPr>
            <a:endParaRPr lang="en-US" sz="2200" dirty="0" smtClean="0">
              <a:latin typeface="Helvetica Neue"/>
              <a:cs typeface="Helvetica Neue"/>
            </a:endParaRPr>
          </a:p>
          <a:p>
            <a:pPr>
              <a:buNone/>
            </a:pPr>
            <a:r>
              <a:rPr lang="en-US" sz="2900" dirty="0" smtClean="0">
                <a:latin typeface="Helvetica Neue"/>
                <a:cs typeface="Helvetica Neue"/>
              </a:rPr>
              <a:t>American Settlers</a:t>
            </a:r>
          </a:p>
          <a:p>
            <a:pPr>
              <a:buNone/>
            </a:pPr>
            <a:r>
              <a:rPr lang="en-US" sz="2900" dirty="0" smtClean="0">
                <a:latin typeface="Helvetica Neue"/>
                <a:cs typeface="Helvetica Neue"/>
              </a:rPr>
              <a:t>Mexican Nationals</a:t>
            </a:r>
          </a:p>
          <a:p>
            <a:pPr>
              <a:buNone/>
            </a:pPr>
            <a:r>
              <a:rPr lang="en-US" sz="2900" dirty="0" err="1" smtClean="0">
                <a:latin typeface="Helvetica Neue"/>
                <a:cs typeface="Helvetica Neue"/>
              </a:rPr>
              <a:t>Californio</a:t>
            </a:r>
            <a:r>
              <a:rPr lang="en-US" sz="2900" dirty="0" smtClean="0">
                <a:latin typeface="Helvetica Neue"/>
                <a:cs typeface="Helvetica Neue"/>
              </a:rPr>
              <a:t>/as</a:t>
            </a:r>
          </a:p>
          <a:p>
            <a:pPr>
              <a:buNone/>
            </a:pPr>
            <a:r>
              <a:rPr lang="en-US" sz="2900" dirty="0" smtClean="0">
                <a:latin typeface="Helvetica Neue"/>
                <a:cs typeface="Helvetica Neue"/>
              </a:rPr>
              <a:t>Indigenous/ Southwest Natives</a:t>
            </a:r>
          </a:p>
          <a:p>
            <a:pPr>
              <a:buNone/>
            </a:pPr>
            <a:r>
              <a:rPr lang="en-US" sz="2900" dirty="0" smtClean="0">
                <a:latin typeface="Helvetica Neue"/>
                <a:cs typeface="Helvetica Neue"/>
              </a:rPr>
              <a:t>Gold Miners</a:t>
            </a:r>
          </a:p>
        </p:txBody>
      </p:sp>
      <p:pic>
        <p:nvPicPr>
          <p:cNvPr id="4" name="Picture 3"/>
          <p:cNvPicPr>
            <a:picLocks noChangeAspect="1"/>
          </p:cNvPicPr>
          <p:nvPr/>
        </p:nvPicPr>
        <p:blipFill>
          <a:blip r:embed="rId2"/>
          <a:stretch>
            <a:fillRect/>
          </a:stretch>
        </p:blipFill>
        <p:spPr>
          <a:xfrm>
            <a:off x="5943600" y="2788517"/>
            <a:ext cx="2743200" cy="3619500"/>
          </a:xfrm>
          <a:prstGeom prst="ellipse">
            <a:avLst/>
          </a:prstGeom>
          <a:ln>
            <a:noFill/>
          </a:ln>
          <a:effectLst>
            <a:outerShdw blurRad="50800" dist="38100" dir="2700000">
              <a:srgbClr val="000000">
                <a:alpha val="43000"/>
              </a:srgbClr>
            </a:outerShdw>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effectLst>
                  <a:outerShdw blurRad="50800" dist="38100" dir="2700000">
                    <a:srgbClr val="000000">
                      <a:alpha val="43000"/>
                    </a:srgbClr>
                  </a:outerShdw>
                </a:effectLst>
                <a:latin typeface="Helvetica Neue UltraLight"/>
                <a:cs typeface="Helvetica Neue UltraLight"/>
              </a:rPr>
              <a:t>STEP 2: Gather your materials</a:t>
            </a:r>
            <a:endParaRPr lang="en-US" dirty="0">
              <a:effectLst>
                <a:outerShdw blurRad="50800" dist="38100" dir="2700000">
                  <a:srgbClr val="000000">
                    <a:alpha val="43000"/>
                  </a:srgbClr>
                </a:outerShdw>
              </a:effectLst>
              <a:latin typeface="Helvetica Neue UltraLight"/>
              <a:cs typeface="Helvetica Neue UltraLight"/>
            </a:endParaRPr>
          </a:p>
        </p:txBody>
      </p:sp>
      <p:sp>
        <p:nvSpPr>
          <p:cNvPr id="3" name="Content Placeholder 2"/>
          <p:cNvSpPr>
            <a:spLocks noGrp="1"/>
          </p:cNvSpPr>
          <p:nvPr>
            <p:ph idx="1"/>
          </p:nvPr>
        </p:nvSpPr>
        <p:spPr>
          <a:xfrm>
            <a:off x="457200" y="991965"/>
            <a:ext cx="8229600" cy="5866035"/>
          </a:xfrm>
        </p:spPr>
        <p:txBody>
          <a:bodyPr>
            <a:normAutofit fontScale="70000" lnSpcReduction="20000"/>
          </a:bodyPr>
          <a:lstStyle/>
          <a:p>
            <a:pPr>
              <a:spcBef>
                <a:spcPct val="50000"/>
              </a:spcBef>
              <a:buNone/>
            </a:pPr>
            <a:r>
              <a:rPr lang="en-US" sz="2000" b="1" dirty="0" smtClean="0">
                <a:latin typeface="Helvetica Neue"/>
                <a:cs typeface="Helvetica Neue"/>
              </a:rPr>
              <a:t>BACKGROUND:</a:t>
            </a:r>
          </a:p>
          <a:p>
            <a:pPr>
              <a:spcBef>
                <a:spcPct val="50000"/>
              </a:spcBef>
              <a:buNone/>
            </a:pPr>
            <a:r>
              <a:rPr lang="en-US" sz="2000" dirty="0" smtClean="0">
                <a:latin typeface="Helvetica Neue"/>
                <a:cs typeface="Helvetica Neue"/>
              </a:rPr>
              <a:t>I am ____________.</a:t>
            </a:r>
          </a:p>
          <a:p>
            <a:pPr>
              <a:spcBef>
                <a:spcPct val="50000"/>
              </a:spcBef>
              <a:buNone/>
            </a:pPr>
            <a:r>
              <a:rPr lang="en-US" sz="2000" dirty="0" smtClean="0">
                <a:latin typeface="Helvetica Neue"/>
                <a:cs typeface="Helvetica Neue"/>
              </a:rPr>
              <a:t>I am a ____ born in a place where_______.</a:t>
            </a:r>
          </a:p>
          <a:p>
            <a:pPr>
              <a:spcBef>
                <a:spcPct val="50000"/>
              </a:spcBef>
              <a:buNone/>
            </a:pPr>
            <a:r>
              <a:rPr lang="en-US" sz="2000" dirty="0" smtClean="0">
                <a:latin typeface="Helvetica Neue"/>
                <a:cs typeface="Helvetica Neue"/>
              </a:rPr>
              <a:t>I am a ________ whose people </a:t>
            </a:r>
            <a:r>
              <a:rPr lang="en-US" sz="2000" dirty="0" smtClean="0">
                <a:solidFill>
                  <a:srgbClr val="FF0000"/>
                </a:solidFill>
                <a:latin typeface="Helvetica Neue"/>
                <a:cs typeface="Helvetica Neue"/>
              </a:rPr>
              <a:t>believed </a:t>
            </a:r>
            <a:r>
              <a:rPr lang="en-US" sz="2000" dirty="0" smtClean="0">
                <a:latin typeface="Helvetica Neue"/>
                <a:cs typeface="Helvetica Neue"/>
              </a:rPr>
              <a:t>___________.</a:t>
            </a:r>
          </a:p>
          <a:p>
            <a:pPr>
              <a:spcBef>
                <a:spcPct val="50000"/>
              </a:spcBef>
              <a:buNone/>
            </a:pPr>
            <a:r>
              <a:rPr lang="en-US" sz="2000" dirty="0" smtClean="0">
                <a:latin typeface="Helvetica Neue"/>
                <a:cs typeface="Helvetica Neue"/>
              </a:rPr>
              <a:t>I  </a:t>
            </a:r>
            <a:r>
              <a:rPr lang="en-US" sz="2000" dirty="0" smtClean="0">
                <a:solidFill>
                  <a:srgbClr val="FF0000"/>
                </a:solidFill>
                <a:latin typeface="Helvetica Neue"/>
                <a:cs typeface="Helvetica Neue"/>
              </a:rPr>
              <a:t>experienced</a:t>
            </a:r>
            <a:r>
              <a:rPr lang="en-US" sz="2000" dirty="0" smtClean="0">
                <a:latin typeface="Helvetica Neue"/>
                <a:cs typeface="Helvetica Neue"/>
              </a:rPr>
              <a:t>/ </a:t>
            </a:r>
            <a:r>
              <a:rPr lang="en-US" sz="2000" dirty="0" smtClean="0">
                <a:solidFill>
                  <a:srgbClr val="FF0000"/>
                </a:solidFill>
                <a:latin typeface="Helvetica Neue"/>
                <a:cs typeface="Helvetica Neue"/>
              </a:rPr>
              <a:t>watched </a:t>
            </a:r>
            <a:r>
              <a:rPr lang="en-US" sz="2000" dirty="0" smtClean="0">
                <a:latin typeface="Helvetica Neue"/>
                <a:cs typeface="Helvetica Neue"/>
              </a:rPr>
              <a:t>___________, and wanted ____________.</a:t>
            </a:r>
          </a:p>
          <a:p>
            <a:pPr>
              <a:spcBef>
                <a:spcPct val="50000"/>
              </a:spcBef>
              <a:buNone/>
            </a:pPr>
            <a:r>
              <a:rPr lang="en-US" sz="2000" dirty="0" smtClean="0">
                <a:latin typeface="Helvetica Neue"/>
                <a:cs typeface="Helvetica Neue"/>
              </a:rPr>
              <a:t>And I </a:t>
            </a:r>
            <a:r>
              <a:rPr lang="en-US" sz="2000" dirty="0" smtClean="0">
                <a:solidFill>
                  <a:srgbClr val="FF0000"/>
                </a:solidFill>
                <a:latin typeface="Helvetica Neue"/>
                <a:cs typeface="Helvetica Neue"/>
              </a:rPr>
              <a:t>said</a:t>
            </a:r>
            <a:r>
              <a:rPr lang="en-US" sz="2000" dirty="0" smtClean="0">
                <a:latin typeface="Helvetica Neue"/>
                <a:cs typeface="Helvetica Neue"/>
              </a:rPr>
              <a:t>, _____________________________________.</a:t>
            </a:r>
          </a:p>
          <a:p>
            <a:pPr>
              <a:spcBef>
                <a:spcPct val="50000"/>
              </a:spcBef>
              <a:buNone/>
            </a:pPr>
            <a:r>
              <a:rPr lang="en-US" sz="2000" dirty="0" smtClean="0">
                <a:latin typeface="Helvetica Neue"/>
                <a:cs typeface="Helvetica Neue"/>
              </a:rPr>
              <a:t>I knew/ did not know_______________________________.</a:t>
            </a:r>
          </a:p>
          <a:p>
            <a:pPr>
              <a:spcBef>
                <a:spcPct val="50000"/>
              </a:spcBef>
              <a:buNone/>
            </a:pPr>
            <a:r>
              <a:rPr lang="en-US" sz="2000" b="1" dirty="0" smtClean="0">
                <a:latin typeface="Helvetica Neue"/>
                <a:cs typeface="Helvetica Neue"/>
              </a:rPr>
              <a:t>PERSPECTIVE OF MEXICAN AMERICAN WAR OR MANIFEST DESTINY:</a:t>
            </a:r>
          </a:p>
          <a:p>
            <a:pPr>
              <a:spcBef>
                <a:spcPct val="50000"/>
              </a:spcBef>
              <a:buNone/>
            </a:pPr>
            <a:r>
              <a:rPr lang="en-US" sz="2000" dirty="0" smtClean="0">
                <a:latin typeface="Helvetica Neue"/>
                <a:cs typeface="Helvetica Neue"/>
              </a:rPr>
              <a:t>But then, _________________________________________________.</a:t>
            </a:r>
          </a:p>
          <a:p>
            <a:pPr>
              <a:spcBef>
                <a:spcPct val="50000"/>
              </a:spcBef>
              <a:buNone/>
            </a:pPr>
            <a:r>
              <a:rPr lang="en-US" sz="2000" dirty="0" smtClean="0">
                <a:latin typeface="Helvetica Neue"/>
                <a:cs typeface="Helvetica Neue"/>
              </a:rPr>
              <a:t>And everyone </a:t>
            </a:r>
            <a:r>
              <a:rPr lang="en-US" sz="2000" dirty="0" smtClean="0">
                <a:solidFill>
                  <a:srgbClr val="FF0000"/>
                </a:solidFill>
                <a:latin typeface="Helvetica Neue"/>
                <a:cs typeface="Helvetica Neue"/>
              </a:rPr>
              <a:t>saw</a:t>
            </a:r>
            <a:r>
              <a:rPr lang="en-US" sz="2000" dirty="0" smtClean="0">
                <a:latin typeface="Helvetica Neue"/>
                <a:cs typeface="Helvetica Neue"/>
              </a:rPr>
              <a:t>________________________________.</a:t>
            </a:r>
          </a:p>
          <a:p>
            <a:pPr>
              <a:spcBef>
                <a:spcPct val="50000"/>
              </a:spcBef>
              <a:buNone/>
            </a:pPr>
            <a:r>
              <a:rPr lang="en-US" sz="2000" dirty="0" smtClean="0">
                <a:latin typeface="Helvetica Neue"/>
                <a:cs typeface="Helvetica Neue"/>
              </a:rPr>
              <a:t>I no longer, _____________________.</a:t>
            </a:r>
          </a:p>
          <a:p>
            <a:pPr>
              <a:spcBef>
                <a:spcPct val="50000"/>
              </a:spcBef>
              <a:buNone/>
            </a:pPr>
            <a:r>
              <a:rPr lang="en-US" sz="2000" dirty="0" smtClean="0">
                <a:latin typeface="Helvetica Neue"/>
                <a:cs typeface="Helvetica Neue"/>
              </a:rPr>
              <a:t>And I </a:t>
            </a:r>
            <a:r>
              <a:rPr lang="en-US" sz="2000" dirty="0" smtClean="0">
                <a:solidFill>
                  <a:srgbClr val="FF0000"/>
                </a:solidFill>
                <a:latin typeface="Helvetica Neue"/>
                <a:cs typeface="Helvetica Neue"/>
              </a:rPr>
              <a:t>said </a:t>
            </a:r>
            <a:r>
              <a:rPr lang="en-US" sz="2000" dirty="0" smtClean="0">
                <a:latin typeface="Helvetica Neue"/>
                <a:cs typeface="Helvetica Neue"/>
              </a:rPr>
              <a:t>________________________________. (Choose a quote from texts)</a:t>
            </a:r>
          </a:p>
          <a:p>
            <a:pPr>
              <a:spcBef>
                <a:spcPct val="50000"/>
              </a:spcBef>
              <a:buNone/>
            </a:pPr>
            <a:r>
              <a:rPr lang="en-US" sz="2000" dirty="0" smtClean="0">
                <a:latin typeface="Helvetica Neue"/>
                <a:cs typeface="Helvetica Neue"/>
              </a:rPr>
              <a:t>I knew/did not know__________________________________.</a:t>
            </a:r>
          </a:p>
          <a:p>
            <a:pPr>
              <a:spcBef>
                <a:spcPct val="50000"/>
              </a:spcBef>
              <a:buNone/>
            </a:pPr>
            <a:r>
              <a:rPr lang="en-US" sz="2000" b="1" dirty="0" smtClean="0">
                <a:latin typeface="Helvetica Neue"/>
                <a:cs typeface="Helvetica Neue"/>
              </a:rPr>
              <a:t>PERSPECTIVE OF </a:t>
            </a:r>
            <a:r>
              <a:rPr lang="en-US" sz="2000" b="1" u="sng" dirty="0" smtClean="0">
                <a:latin typeface="Helvetica Neue"/>
                <a:cs typeface="Helvetica Neue"/>
              </a:rPr>
              <a:t>THE RESULT </a:t>
            </a:r>
            <a:r>
              <a:rPr lang="en-US" sz="2000" b="1" dirty="0" smtClean="0">
                <a:latin typeface="Helvetica Neue"/>
                <a:cs typeface="Helvetica Neue"/>
              </a:rPr>
              <a:t>OF MEXICAN AMERICAN WAR OR MANIFEST DESTINY:</a:t>
            </a:r>
          </a:p>
          <a:p>
            <a:pPr>
              <a:spcBef>
                <a:spcPct val="50000"/>
              </a:spcBef>
              <a:buNone/>
            </a:pPr>
            <a:r>
              <a:rPr lang="en-US" sz="2000" dirty="0" smtClean="0">
                <a:latin typeface="Helvetica Neue"/>
                <a:cs typeface="Helvetica Neue"/>
              </a:rPr>
              <a:t>Today/ Finally/ </a:t>
            </a:r>
            <a:r>
              <a:rPr lang="en-US" sz="2000" dirty="0" err="1" smtClean="0">
                <a:latin typeface="Helvetica Neue"/>
                <a:cs typeface="Helvetica Neue"/>
              </a:rPr>
              <a:t>After__________________I</a:t>
            </a:r>
            <a:r>
              <a:rPr lang="en-US" sz="2000" dirty="0" smtClean="0">
                <a:latin typeface="Helvetica Neue"/>
                <a:cs typeface="Helvetica Neue"/>
              </a:rPr>
              <a:t> am ________</a:t>
            </a:r>
          </a:p>
          <a:p>
            <a:pPr>
              <a:spcBef>
                <a:spcPct val="50000"/>
              </a:spcBef>
              <a:buNone/>
            </a:pPr>
            <a:r>
              <a:rPr lang="en-US" sz="2000" dirty="0" smtClean="0">
                <a:latin typeface="Helvetica Neue"/>
                <a:cs typeface="Helvetica Neue"/>
              </a:rPr>
              <a:t>I </a:t>
            </a:r>
            <a:r>
              <a:rPr lang="en-US" sz="2000" dirty="0" smtClean="0">
                <a:solidFill>
                  <a:srgbClr val="FF0000"/>
                </a:solidFill>
                <a:latin typeface="Helvetica Neue"/>
                <a:cs typeface="Helvetica Neue"/>
              </a:rPr>
              <a:t>see</a:t>
            </a:r>
            <a:r>
              <a:rPr lang="en-US" sz="2000" dirty="0" smtClean="0">
                <a:latin typeface="Helvetica Neue"/>
                <a:cs typeface="Helvetica Neue"/>
              </a:rPr>
              <a:t>_____________________</a:t>
            </a:r>
          </a:p>
          <a:p>
            <a:pPr>
              <a:spcBef>
                <a:spcPct val="50000"/>
              </a:spcBef>
              <a:buNone/>
            </a:pPr>
            <a:r>
              <a:rPr lang="en-US" sz="2000" dirty="0" smtClean="0">
                <a:latin typeface="Helvetica Neue"/>
                <a:cs typeface="Helvetica Neue"/>
              </a:rPr>
              <a:t>I believe/ I no </a:t>
            </a:r>
            <a:r>
              <a:rPr lang="en-US" sz="2000" smtClean="0">
                <a:latin typeface="Helvetica Neue"/>
                <a:cs typeface="Helvetica Neue"/>
              </a:rPr>
              <a:t>longer believe </a:t>
            </a:r>
            <a:r>
              <a:rPr lang="en-US" sz="2000" dirty="0" smtClean="0">
                <a:latin typeface="Helvetica Neue"/>
                <a:cs typeface="Helvetica Neue"/>
              </a:rPr>
              <a:t>_________________</a:t>
            </a:r>
          </a:p>
          <a:p>
            <a:pPr>
              <a:spcBef>
                <a:spcPct val="50000"/>
              </a:spcBef>
              <a:buNone/>
            </a:pPr>
            <a:r>
              <a:rPr lang="en-US" sz="2000" dirty="0" smtClean="0">
                <a:latin typeface="Helvetica Neue"/>
                <a:cs typeface="Helvetica Neue"/>
              </a:rPr>
              <a:t>And I </a:t>
            </a:r>
            <a:r>
              <a:rPr lang="en-US" sz="2000" dirty="0" smtClean="0">
                <a:solidFill>
                  <a:srgbClr val="FF0000"/>
                </a:solidFill>
                <a:latin typeface="Helvetica Neue"/>
                <a:cs typeface="Helvetica Neue"/>
              </a:rPr>
              <a:t>say</a:t>
            </a:r>
            <a:r>
              <a:rPr lang="en-US" sz="2000" dirty="0" smtClean="0">
                <a:latin typeface="Helvetica Neue"/>
                <a:cs typeface="Helvetica Neue"/>
              </a:rPr>
              <a:t>_________________________.</a:t>
            </a:r>
          </a:p>
          <a:p>
            <a:pPr>
              <a:spcBef>
                <a:spcPct val="50000"/>
              </a:spcBef>
              <a:buNone/>
            </a:pPr>
            <a:r>
              <a:rPr lang="en-US" sz="2000" dirty="0" smtClean="0">
                <a:latin typeface="Helvetica Neue"/>
                <a:cs typeface="Helvetica Neue"/>
              </a:rPr>
              <a:t>But/And/ Because now I understand _______________________.</a:t>
            </a:r>
          </a:p>
          <a:p>
            <a:pPr>
              <a:spcBef>
                <a:spcPct val="50000"/>
              </a:spcBef>
              <a:buNone/>
            </a:pPr>
            <a:endParaRPr lang="en-US" sz="2000" dirty="0" smtClean="0">
              <a:latin typeface="Helvetica Neue"/>
              <a:cs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1000"/>
                                        <p:tgtEl>
                                          <p:spTgt spid="3">
                                            <p:txEl>
                                              <p:pRg st="10" end="10"/>
                                            </p:txEl>
                                          </p:spTgt>
                                        </p:tgtEl>
                                      </p:cBhvr>
                                    </p:animEffect>
                                    <p:anim calcmode="lin" valueType="num">
                                      <p:cBhvr>
                                        <p:cTn id="8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Effect transition="in" filter="fade">
                                      <p:cBhvr>
                                        <p:cTn id="95" dur="1000"/>
                                        <p:tgtEl>
                                          <p:spTgt spid="3">
                                            <p:txEl>
                                              <p:pRg st="11" end="11"/>
                                            </p:txEl>
                                          </p:spTgt>
                                        </p:tgtEl>
                                      </p:cBhvr>
                                    </p:animEffect>
                                    <p:anim calcmode="lin" valueType="num">
                                      <p:cBhvr>
                                        <p:cTn id="9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fade">
                                      <p:cBhvr>
                                        <p:cTn id="103" dur="1000"/>
                                        <p:tgtEl>
                                          <p:spTgt spid="3">
                                            <p:txEl>
                                              <p:pRg st="12" end="12"/>
                                            </p:txEl>
                                          </p:spTgt>
                                        </p:tgtEl>
                                      </p:cBhvr>
                                    </p:animEffect>
                                    <p:anim calcmode="lin" valueType="num">
                                      <p:cBhvr>
                                        <p:cTn id="10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Effect transition="in" filter="fade">
                                      <p:cBhvr>
                                        <p:cTn id="111" dur="1000"/>
                                        <p:tgtEl>
                                          <p:spTgt spid="3">
                                            <p:txEl>
                                              <p:pRg st="13" end="13"/>
                                            </p:txEl>
                                          </p:spTgt>
                                        </p:tgtEl>
                                      </p:cBhvr>
                                    </p:animEffect>
                                    <p:anim calcmode="lin" valueType="num">
                                      <p:cBhvr>
                                        <p:cTn id="11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3">
                                            <p:txEl>
                                              <p:pRg st="14" end="14"/>
                                            </p:txEl>
                                          </p:spTgt>
                                        </p:tgtEl>
                                        <p:attrNameLst>
                                          <p:attrName>style.visibility</p:attrName>
                                        </p:attrNameLst>
                                      </p:cBhvr>
                                      <p:to>
                                        <p:strVal val="visible"/>
                                      </p:to>
                                    </p:set>
                                    <p:animEffect transition="in" filter="fade">
                                      <p:cBhvr>
                                        <p:cTn id="119" dur="1000"/>
                                        <p:tgtEl>
                                          <p:spTgt spid="3">
                                            <p:txEl>
                                              <p:pRg st="14" end="14"/>
                                            </p:txEl>
                                          </p:spTgt>
                                        </p:tgtEl>
                                      </p:cBhvr>
                                    </p:animEffect>
                                    <p:anim calcmode="lin" valueType="num">
                                      <p:cBhvr>
                                        <p:cTn id="12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3">
                                            <p:txEl>
                                              <p:pRg st="14" end="14"/>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3">
                                            <p:txEl>
                                              <p:pRg st="14" end="14"/>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3">
                                            <p:txEl>
                                              <p:pRg st="15" end="15"/>
                                            </p:txEl>
                                          </p:spTgt>
                                        </p:tgtEl>
                                        <p:attrNameLst>
                                          <p:attrName>style.visibility</p:attrName>
                                        </p:attrNameLst>
                                      </p:cBhvr>
                                      <p:to>
                                        <p:strVal val="visible"/>
                                      </p:to>
                                    </p:set>
                                    <p:animEffect transition="in" filter="fade">
                                      <p:cBhvr>
                                        <p:cTn id="127" dur="1000"/>
                                        <p:tgtEl>
                                          <p:spTgt spid="3">
                                            <p:txEl>
                                              <p:pRg st="15" end="15"/>
                                            </p:txEl>
                                          </p:spTgt>
                                        </p:tgtEl>
                                      </p:cBhvr>
                                    </p:animEffect>
                                    <p:anim calcmode="lin" valueType="num">
                                      <p:cBhvr>
                                        <p:cTn id="12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29" dur="900" decel="100000" fill="hold"/>
                                        <p:tgtEl>
                                          <p:spTgt spid="3">
                                            <p:txEl>
                                              <p:pRg st="15" end="15"/>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
                                            <p:txEl>
                                              <p:pRg st="15" end="15"/>
                                            </p:txEl>
                                          </p:spTgt>
                                        </p:tgtEl>
                                        <p:attrNameLst>
                                          <p:attrName>ppt_y</p:attrName>
                                        </p:attrNameLst>
                                      </p:cBhvr>
                                      <p:tavLst>
                                        <p:tav tm="0">
                                          <p:val>
                                            <p:strVal val="#ppt_y-.03"/>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37" presetClass="entr" presetSubtype="0" fill="hold" grpId="0" nodeType="clickEffect">
                                  <p:stCondLst>
                                    <p:cond delay="0"/>
                                  </p:stCondLst>
                                  <p:childTnLst>
                                    <p:set>
                                      <p:cBhvr>
                                        <p:cTn id="134" dur="1" fill="hold">
                                          <p:stCondLst>
                                            <p:cond delay="0"/>
                                          </p:stCondLst>
                                        </p:cTn>
                                        <p:tgtEl>
                                          <p:spTgt spid="3">
                                            <p:txEl>
                                              <p:pRg st="16" end="16"/>
                                            </p:txEl>
                                          </p:spTgt>
                                        </p:tgtEl>
                                        <p:attrNameLst>
                                          <p:attrName>style.visibility</p:attrName>
                                        </p:attrNameLst>
                                      </p:cBhvr>
                                      <p:to>
                                        <p:strVal val="visible"/>
                                      </p:to>
                                    </p:set>
                                    <p:animEffect transition="in" filter="fade">
                                      <p:cBhvr>
                                        <p:cTn id="135" dur="1000"/>
                                        <p:tgtEl>
                                          <p:spTgt spid="3">
                                            <p:txEl>
                                              <p:pRg st="16" end="16"/>
                                            </p:txEl>
                                          </p:spTgt>
                                        </p:tgtEl>
                                      </p:cBhvr>
                                    </p:animEffect>
                                    <p:anim calcmode="lin" valueType="num">
                                      <p:cBhvr>
                                        <p:cTn id="136"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37" dur="900" decel="100000" fill="hold"/>
                                        <p:tgtEl>
                                          <p:spTgt spid="3">
                                            <p:txEl>
                                              <p:pRg st="16" end="16"/>
                                            </p:txEl>
                                          </p:spTgt>
                                        </p:tgtEl>
                                        <p:attrNameLst>
                                          <p:attrName>ppt_y</p:attrName>
                                        </p:attrNameLst>
                                      </p:cBhvr>
                                      <p:tavLst>
                                        <p:tav tm="0">
                                          <p:val>
                                            <p:strVal val="#ppt_y+1"/>
                                          </p:val>
                                        </p:tav>
                                        <p:tav tm="100000">
                                          <p:val>
                                            <p:strVal val="#ppt_y-.03"/>
                                          </p:val>
                                        </p:tav>
                                      </p:tavLst>
                                    </p:anim>
                                    <p:anim calcmode="lin" valueType="num">
                                      <p:cBhvr>
                                        <p:cTn id="138" dur="100" accel="100000" fill="hold">
                                          <p:stCondLst>
                                            <p:cond delay="900"/>
                                          </p:stCondLst>
                                        </p:cTn>
                                        <p:tgtEl>
                                          <p:spTgt spid="3">
                                            <p:txEl>
                                              <p:pRg st="16" end="16"/>
                                            </p:txEl>
                                          </p:spTgt>
                                        </p:tgtEl>
                                        <p:attrNameLst>
                                          <p:attrName>ppt_y</p:attrName>
                                        </p:attrNameLst>
                                      </p:cBhvr>
                                      <p:tavLst>
                                        <p:tav tm="0">
                                          <p:val>
                                            <p:strVal val="#ppt_y-.03"/>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37" presetClass="entr" presetSubtype="0" fill="hold" grpId="0" nodeType="clickEffect">
                                  <p:stCondLst>
                                    <p:cond delay="0"/>
                                  </p:stCondLst>
                                  <p:childTnLst>
                                    <p:set>
                                      <p:cBhvr>
                                        <p:cTn id="142" dur="1" fill="hold">
                                          <p:stCondLst>
                                            <p:cond delay="0"/>
                                          </p:stCondLst>
                                        </p:cTn>
                                        <p:tgtEl>
                                          <p:spTgt spid="3">
                                            <p:txEl>
                                              <p:pRg st="17" end="17"/>
                                            </p:txEl>
                                          </p:spTgt>
                                        </p:tgtEl>
                                        <p:attrNameLst>
                                          <p:attrName>style.visibility</p:attrName>
                                        </p:attrNameLst>
                                      </p:cBhvr>
                                      <p:to>
                                        <p:strVal val="visible"/>
                                      </p:to>
                                    </p:set>
                                    <p:animEffect transition="in" filter="fade">
                                      <p:cBhvr>
                                        <p:cTn id="143" dur="1000"/>
                                        <p:tgtEl>
                                          <p:spTgt spid="3">
                                            <p:txEl>
                                              <p:pRg st="17" end="17"/>
                                            </p:txEl>
                                          </p:spTgt>
                                        </p:tgtEl>
                                      </p:cBhvr>
                                    </p:animEffect>
                                    <p:anim calcmode="lin" valueType="num">
                                      <p:cBhvr>
                                        <p:cTn id="144"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45" dur="900" decel="100000" fill="hold"/>
                                        <p:tgtEl>
                                          <p:spTgt spid="3">
                                            <p:txEl>
                                              <p:pRg st="17" end="17"/>
                                            </p:txEl>
                                          </p:spTgt>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3">
                                            <p:txEl>
                                              <p:pRg st="17" end="17"/>
                                            </p:txEl>
                                          </p:spTgt>
                                        </p:tgtEl>
                                        <p:attrNameLst>
                                          <p:attrName>ppt_y</p:attrName>
                                        </p:attrNameLst>
                                      </p:cBhvr>
                                      <p:tavLst>
                                        <p:tav tm="0">
                                          <p:val>
                                            <p:strVal val="#ppt_y-.03"/>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37" presetClass="entr" presetSubtype="0" fill="hold" grpId="0" nodeType="clickEffect">
                                  <p:stCondLst>
                                    <p:cond delay="0"/>
                                  </p:stCondLst>
                                  <p:childTnLst>
                                    <p:set>
                                      <p:cBhvr>
                                        <p:cTn id="150" dur="1" fill="hold">
                                          <p:stCondLst>
                                            <p:cond delay="0"/>
                                          </p:stCondLst>
                                        </p:cTn>
                                        <p:tgtEl>
                                          <p:spTgt spid="3">
                                            <p:txEl>
                                              <p:pRg st="18" end="18"/>
                                            </p:txEl>
                                          </p:spTgt>
                                        </p:tgtEl>
                                        <p:attrNameLst>
                                          <p:attrName>style.visibility</p:attrName>
                                        </p:attrNameLst>
                                      </p:cBhvr>
                                      <p:to>
                                        <p:strVal val="visible"/>
                                      </p:to>
                                    </p:set>
                                    <p:animEffect transition="in" filter="fade">
                                      <p:cBhvr>
                                        <p:cTn id="151" dur="1000"/>
                                        <p:tgtEl>
                                          <p:spTgt spid="3">
                                            <p:txEl>
                                              <p:pRg st="18" end="18"/>
                                            </p:txEl>
                                          </p:spTgt>
                                        </p:tgtEl>
                                      </p:cBhvr>
                                    </p:animEffect>
                                    <p:anim calcmode="lin" valueType="num">
                                      <p:cBhvr>
                                        <p:cTn id="15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53" dur="900" decel="100000" fill="hold"/>
                                        <p:tgtEl>
                                          <p:spTgt spid="3">
                                            <p:txEl>
                                              <p:pRg st="18" end="18"/>
                                            </p:txEl>
                                          </p:spTgt>
                                        </p:tgtEl>
                                        <p:attrNameLst>
                                          <p:attrName>ppt_y</p:attrName>
                                        </p:attrNameLst>
                                      </p:cBhvr>
                                      <p:tavLst>
                                        <p:tav tm="0">
                                          <p:val>
                                            <p:strVal val="#ppt_y+1"/>
                                          </p:val>
                                        </p:tav>
                                        <p:tav tm="100000">
                                          <p:val>
                                            <p:strVal val="#ppt_y-.03"/>
                                          </p:val>
                                        </p:tav>
                                      </p:tavLst>
                                    </p:anim>
                                    <p:anim calcmode="lin" valueType="num">
                                      <p:cBhvr>
                                        <p:cTn id="154" dur="100" accel="100000" fill="hold">
                                          <p:stCondLst>
                                            <p:cond delay="900"/>
                                          </p:stCondLst>
                                        </p:cTn>
                                        <p:tgtEl>
                                          <p:spTgt spid="3">
                                            <p:txEl>
                                              <p:pRg st="18" end="1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STEP 3: Bond your materials.</a:t>
            </a:r>
            <a:endParaRPr lang="en-US" dirty="0">
              <a:latin typeface="Helvetica"/>
              <a:cs typeface="Helvetica"/>
            </a:endParaRPr>
          </a:p>
        </p:txBody>
      </p:sp>
      <p:sp>
        <p:nvSpPr>
          <p:cNvPr id="3" name="Content Placeholder 2"/>
          <p:cNvSpPr>
            <a:spLocks noGrp="1"/>
          </p:cNvSpPr>
          <p:nvPr>
            <p:ph idx="1"/>
          </p:nvPr>
        </p:nvSpPr>
        <p:spPr>
          <a:xfrm>
            <a:off x="914400" y="1417638"/>
            <a:ext cx="7313613" cy="4806650"/>
          </a:xfrm>
        </p:spPr>
        <p:txBody>
          <a:bodyPr>
            <a:normAutofit fontScale="70000" lnSpcReduction="20000"/>
          </a:bodyPr>
          <a:lstStyle/>
          <a:p>
            <a:r>
              <a:rPr lang="en-US" dirty="0" smtClean="0"/>
              <a:t>Meet with your partner and </a:t>
            </a:r>
            <a:r>
              <a:rPr lang="en-US" b="1" dirty="0" smtClean="0"/>
              <a:t>combine </a:t>
            </a:r>
            <a:r>
              <a:rPr lang="en-US" dirty="0" smtClean="0"/>
              <a:t>your perspectives.</a:t>
            </a:r>
          </a:p>
          <a:p>
            <a:r>
              <a:rPr lang="en-US" dirty="0" smtClean="0"/>
              <a:t>Should you add punctuation?  </a:t>
            </a:r>
          </a:p>
          <a:p>
            <a:pPr lvl="1"/>
            <a:r>
              <a:rPr lang="en-US" dirty="0" smtClean="0"/>
              <a:t>Periods. </a:t>
            </a:r>
          </a:p>
          <a:p>
            <a:pPr lvl="1"/>
            <a:r>
              <a:rPr lang="en-US" dirty="0" smtClean="0"/>
              <a:t>Question marks?</a:t>
            </a:r>
          </a:p>
          <a:p>
            <a:pPr lvl="1"/>
            <a:r>
              <a:rPr lang="en-US" dirty="0" smtClean="0"/>
              <a:t>commas, commas, commas</a:t>
            </a:r>
          </a:p>
          <a:p>
            <a:pPr lvl="1"/>
            <a:r>
              <a:rPr lang="en-US" dirty="0" smtClean="0"/>
              <a:t>EXCLAMATION!  </a:t>
            </a:r>
          </a:p>
          <a:p>
            <a:r>
              <a:rPr lang="en-US" dirty="0" smtClean="0"/>
              <a:t>What words should be changed or added to make sense?</a:t>
            </a:r>
          </a:p>
          <a:p>
            <a:pPr lvl="1"/>
            <a:r>
              <a:rPr lang="en-US" dirty="0" smtClean="0"/>
              <a:t>Conjunctions: </a:t>
            </a:r>
            <a:r>
              <a:rPr lang="en-US" b="1" dirty="0" smtClean="0"/>
              <a:t>and, but, or</a:t>
            </a:r>
          </a:p>
          <a:p>
            <a:pPr lvl="1"/>
            <a:r>
              <a:rPr lang="en-US" dirty="0" smtClean="0"/>
              <a:t>The or a</a:t>
            </a:r>
          </a:p>
          <a:p>
            <a:r>
              <a:rPr lang="en-US" dirty="0" smtClean="0"/>
              <a:t>Add </a:t>
            </a:r>
            <a:r>
              <a:rPr lang="en-US" b="1" dirty="0" smtClean="0"/>
              <a:t>simile, metaphor, and personification</a:t>
            </a:r>
            <a:r>
              <a:rPr lang="en-US" dirty="0" smtClean="0"/>
              <a:t>:</a:t>
            </a:r>
          </a:p>
          <a:p>
            <a:pPr lvl="1"/>
            <a:r>
              <a:rPr lang="en-US" dirty="0" smtClean="0"/>
              <a:t>Use “like” or “as” </a:t>
            </a:r>
          </a:p>
          <a:p>
            <a:pPr lvl="1"/>
            <a:r>
              <a:rPr lang="en-US" dirty="0" smtClean="0"/>
              <a:t>Add “it is” “it was” “it will be” </a:t>
            </a:r>
          </a:p>
          <a:p>
            <a:pPr lvl="1"/>
            <a:r>
              <a:rPr lang="en-US" dirty="0" smtClean="0"/>
              <a:t>Make an inanimate objects dance, sing, spit, etc.</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 Add Structure and lead your reader to your THEME</a:t>
            </a:r>
            <a:endParaRPr lang="en-US" dirty="0"/>
          </a:p>
        </p:txBody>
      </p:sp>
      <p:sp>
        <p:nvSpPr>
          <p:cNvPr id="3" name="Content Placeholder 2"/>
          <p:cNvSpPr>
            <a:spLocks noGrp="1"/>
          </p:cNvSpPr>
          <p:nvPr>
            <p:ph idx="1"/>
          </p:nvPr>
        </p:nvSpPr>
        <p:spPr>
          <a:xfrm>
            <a:off x="629716" y="1735137"/>
            <a:ext cx="7598297" cy="4625601"/>
          </a:xfrm>
        </p:spPr>
        <p:txBody>
          <a:bodyPr>
            <a:normAutofit fontScale="85000" lnSpcReduction="10000"/>
          </a:bodyPr>
          <a:lstStyle/>
          <a:p>
            <a:r>
              <a:rPr lang="en-US" dirty="0" smtClean="0"/>
              <a:t>What should the order of stanzas be to get the reader to your chosen theme? </a:t>
            </a:r>
          </a:p>
          <a:p>
            <a:pPr lvl="1"/>
            <a:r>
              <a:rPr lang="en-US" dirty="0" smtClean="0"/>
              <a:t>Which will be the first stanza, second stanza, third?</a:t>
            </a:r>
          </a:p>
          <a:p>
            <a:r>
              <a:rPr lang="en-US" dirty="0" smtClean="0"/>
              <a:t>How many stanzas will your poem be?</a:t>
            </a:r>
          </a:p>
          <a:p>
            <a:r>
              <a:rPr lang="en-US" dirty="0" smtClean="0"/>
              <a:t>Where will they begin and end?</a:t>
            </a:r>
          </a:p>
          <a:p>
            <a:r>
              <a:rPr lang="en-US" dirty="0" smtClean="0"/>
              <a:t>How long will each stanza be?</a:t>
            </a:r>
          </a:p>
          <a:p>
            <a:r>
              <a:rPr lang="en-US" dirty="0" smtClean="0"/>
              <a:t>What words or phrases will require special attention or emphasis? How will you break up the words around it to give it emphasis?</a:t>
            </a:r>
          </a:p>
          <a:p>
            <a:r>
              <a:rPr lang="en-US" dirty="0" smtClean="0"/>
              <a:t>Will a phrase or word be repeated throughout?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42002" y="997185"/>
            <a:ext cx="3722044" cy="1362075"/>
          </a:xfrm>
        </p:spPr>
        <p:txBody>
          <a:bodyPr>
            <a:normAutofit fontScale="90000"/>
          </a:bodyPr>
          <a:lstStyle/>
          <a:p>
            <a:r>
              <a:rPr lang="en-US" dirty="0" smtClean="0"/>
              <a:t>STEP 5: </a:t>
            </a:r>
            <a:br>
              <a:rPr lang="en-US" dirty="0" smtClean="0"/>
            </a:br>
            <a:r>
              <a:rPr lang="en-US" dirty="0" smtClean="0">
                <a:effectLst>
                  <a:outerShdw blurRad="50800" dist="38100" dir="2700000">
                    <a:srgbClr val="000000">
                      <a:alpha val="43000"/>
                    </a:srgbClr>
                  </a:outerShdw>
                </a:effectLst>
                <a:latin typeface="Helvetica Neue Light"/>
                <a:cs typeface="Helvetica Neue Light"/>
              </a:rPr>
              <a:t/>
            </a:r>
            <a:br>
              <a:rPr lang="en-US" dirty="0" smtClean="0">
                <a:effectLst>
                  <a:outerShdw blurRad="50800" dist="38100" dir="2700000">
                    <a:srgbClr val="000000">
                      <a:alpha val="43000"/>
                    </a:srgbClr>
                  </a:outerShdw>
                </a:effectLst>
                <a:latin typeface="Helvetica Neue Light"/>
                <a:cs typeface="Helvetica Neue Light"/>
              </a:rPr>
            </a:br>
            <a:r>
              <a:rPr lang="en-US" dirty="0" smtClean="0">
                <a:effectLst>
                  <a:outerShdw blurRad="50800" dist="38100" dir="2700000">
                    <a:srgbClr val="000000">
                      <a:alpha val="43000"/>
                    </a:srgbClr>
                  </a:outerShdw>
                </a:effectLst>
                <a:latin typeface="Helvetica Neue Light"/>
                <a:cs typeface="Helvetica Neue Light"/>
              </a:rPr>
              <a:t>Give </a:t>
            </a:r>
            <a:r>
              <a:rPr lang="en-US" smtClean="0">
                <a:effectLst>
                  <a:outerShdw blurRad="50800" dist="38100" dir="2700000">
                    <a:srgbClr val="000000">
                      <a:alpha val="43000"/>
                    </a:srgbClr>
                  </a:outerShdw>
                </a:effectLst>
                <a:latin typeface="Helvetica Neue Light"/>
                <a:cs typeface="Helvetica Neue Light"/>
              </a:rPr>
              <a:t>DIALOGUE POEM </a:t>
            </a:r>
            <a:r>
              <a:rPr lang="en-US" dirty="0" smtClean="0">
                <a:effectLst>
                  <a:outerShdw blurRad="50800" dist="38100" dir="2700000">
                    <a:srgbClr val="000000">
                      <a:alpha val="43000"/>
                    </a:srgbClr>
                  </a:outerShdw>
                </a:effectLst>
                <a:latin typeface="Helvetica Neue Light"/>
                <a:cs typeface="Helvetica Neue Light"/>
              </a:rPr>
              <a:t>a title</a:t>
            </a:r>
            <a:endParaRPr lang="en-US" dirty="0">
              <a:effectLst>
                <a:outerShdw blurRad="50800" dist="38100" dir="2700000">
                  <a:srgbClr val="000000">
                    <a:alpha val="43000"/>
                  </a:srgbClr>
                </a:outerShdw>
              </a:effectLst>
              <a:latin typeface="Helvetica Neue Light"/>
              <a:cs typeface="Helvetica Neue Light"/>
            </a:endParaRPr>
          </a:p>
        </p:txBody>
      </p:sp>
      <p:pic>
        <p:nvPicPr>
          <p:cNvPr id="3" name="Picture 2"/>
          <p:cNvPicPr>
            <a:picLocks noChangeAspect="1"/>
          </p:cNvPicPr>
          <p:nvPr/>
        </p:nvPicPr>
        <p:blipFill>
          <a:blip r:embed="rId2"/>
          <a:stretch>
            <a:fillRect/>
          </a:stretch>
        </p:blipFill>
        <p:spPr>
          <a:xfrm>
            <a:off x="352595" y="701938"/>
            <a:ext cx="4420074" cy="5314250"/>
          </a:xfrm>
          <a:prstGeom prst="rect">
            <a:avLst/>
          </a:prstGeom>
        </p:spPr>
      </p:pic>
      <p:sp>
        <p:nvSpPr>
          <p:cNvPr id="4" name="Rounded Rectangular Callout 3"/>
          <p:cNvSpPr/>
          <p:nvPr/>
        </p:nvSpPr>
        <p:spPr>
          <a:xfrm>
            <a:off x="4866076" y="1935103"/>
            <a:ext cx="3797970" cy="1385711"/>
          </a:xfrm>
          <a:prstGeom prst="wedgeRoundRectCallout">
            <a:avLst>
              <a:gd name="adj1" fmla="val -70598"/>
              <a:gd name="adj2" fmla="val 35344"/>
              <a:gd name="adj3" fmla="val 16667"/>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descr="Spot-Light.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000" dirty="0" smtClean="0">
                <a:effectLst>
                  <a:outerShdw blurRad="50800" dist="38100" dir="2700000">
                    <a:srgbClr val="000000">
                      <a:alpha val="43000"/>
                    </a:srgbClr>
                  </a:outerShdw>
                </a:effectLst>
                <a:latin typeface="Helvetica Neue UltraLight"/>
                <a:cs typeface="Helvetica Neue UltraLight"/>
              </a:rPr>
              <a:t>FOUND POEM</a:t>
            </a:r>
            <a:endParaRPr lang="en-US" sz="7000" dirty="0">
              <a:effectLst>
                <a:outerShdw blurRad="50800" dist="38100" dir="2700000">
                  <a:srgbClr val="000000">
                    <a:alpha val="43000"/>
                  </a:srgbClr>
                </a:outerShdw>
              </a:effectLst>
              <a:latin typeface="Helvetica Neue UltraLight"/>
              <a:cs typeface="Helvetica Neue UltraLight"/>
            </a:endParaRPr>
          </a:p>
        </p:txBody>
      </p:sp>
      <p:sp>
        <p:nvSpPr>
          <p:cNvPr id="3" name="Content Placeholder 2"/>
          <p:cNvSpPr>
            <a:spLocks noGrp="1"/>
          </p:cNvSpPr>
          <p:nvPr>
            <p:ph idx="1"/>
          </p:nvPr>
        </p:nvSpPr>
        <p:spPr>
          <a:xfrm>
            <a:off x="457200" y="1297898"/>
            <a:ext cx="8229600" cy="4828265"/>
          </a:xfrm>
        </p:spPr>
        <p:txBody>
          <a:bodyPr>
            <a:normAutofit fontScale="92500" lnSpcReduction="10000"/>
          </a:bodyPr>
          <a:lstStyle/>
          <a:p>
            <a:pPr>
              <a:buNone/>
            </a:pPr>
            <a:r>
              <a:rPr lang="en-US" b="1" dirty="0">
                <a:latin typeface="Helvetica Neue"/>
                <a:cs typeface="Helvetica Neue"/>
              </a:rPr>
              <a:t>Instructions</a:t>
            </a:r>
            <a:r>
              <a:rPr lang="en-US" dirty="0">
                <a:latin typeface="Helvetica Neue"/>
                <a:cs typeface="Helvetica Neue"/>
              </a:rPr>
              <a:t>: A found poem is one in which words and phrases are taken from various sources and then strung together to make sense. It is so named because the elements which compose the poem are "found". The words or phrases "found", although they were written in totally different contexts and not meant to be used together, all have some kind of common theme. When placed together, they make a poem that makes sense.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5168</TotalTime>
  <Words>815</Words>
  <Application>Microsoft Macintosh PowerPoint</Application>
  <PresentationFormat>On-screen Show (4:3)</PresentationFormat>
  <Paragraphs>88</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DIALOGUE Poems</vt:lpstr>
      <vt:lpstr>STEP 1: Identify your topic</vt:lpstr>
      <vt:lpstr>Dialogue Poems</vt:lpstr>
      <vt:lpstr>STEP 2: Gather your materials</vt:lpstr>
      <vt:lpstr>STEP 3: Bond your materials.</vt:lpstr>
      <vt:lpstr>Step 4: Add Structure and lead your reader to your THEME</vt:lpstr>
      <vt:lpstr>STEP 5:   Give DIALOGUE POEM a title</vt:lpstr>
      <vt:lpstr>Slide 8</vt:lpstr>
      <vt:lpstr>FOUND POEM</vt:lpstr>
      <vt:lpstr>STEP 1: Identify your topic</vt:lpstr>
      <vt:lpstr>FOUND POEM</vt:lpstr>
      <vt:lpstr>STEP 3: Bond your materials.</vt:lpstr>
      <vt:lpstr>Step 4: Add Structure and lead your reader to your THEME</vt:lpstr>
      <vt:lpstr>STEP 5:   Give FOUND POEM a title</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MLK &amp; Rhetoric of Nonviolence Debrief</dc:title>
  <dc:creator>gghs</dc:creator>
  <cp:lastModifiedBy>adriana alba</cp:lastModifiedBy>
  <cp:revision>10</cp:revision>
  <dcterms:created xsi:type="dcterms:W3CDTF">2015-04-20T15:58:47Z</dcterms:created>
  <dcterms:modified xsi:type="dcterms:W3CDTF">2015-04-20T17:22:10Z</dcterms:modified>
</cp:coreProperties>
</file>